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8"/>
  </p:notesMasterIdLst>
  <p:sldIdLst>
    <p:sldId id="276" r:id="rId3"/>
    <p:sldId id="335" r:id="rId4"/>
    <p:sldId id="256" r:id="rId5"/>
    <p:sldId id="267" r:id="rId6"/>
    <p:sldId id="314" r:id="rId7"/>
    <p:sldId id="316" r:id="rId8"/>
    <p:sldId id="317" r:id="rId9"/>
    <p:sldId id="319" r:id="rId10"/>
    <p:sldId id="315" r:id="rId11"/>
    <p:sldId id="318" r:id="rId12"/>
    <p:sldId id="320" r:id="rId13"/>
    <p:sldId id="322" r:id="rId14"/>
    <p:sldId id="323" r:id="rId15"/>
    <p:sldId id="324" r:id="rId16"/>
    <p:sldId id="325" r:id="rId17"/>
    <p:sldId id="327" r:id="rId18"/>
    <p:sldId id="328" r:id="rId19"/>
    <p:sldId id="329" r:id="rId20"/>
    <p:sldId id="330" r:id="rId21"/>
    <p:sldId id="332" r:id="rId22"/>
    <p:sldId id="333" r:id="rId23"/>
    <p:sldId id="334" r:id="rId24"/>
    <p:sldId id="270" r:id="rId25"/>
    <p:sldId id="268" r:id="rId26"/>
    <p:sldId id="269" r:id="rId27"/>
    <p:sldId id="272" r:id="rId28"/>
    <p:sldId id="273" r:id="rId29"/>
    <p:sldId id="336" r:id="rId30"/>
    <p:sldId id="274" r:id="rId31"/>
    <p:sldId id="259" r:id="rId32"/>
    <p:sldId id="275" r:id="rId33"/>
    <p:sldId id="280" r:id="rId34"/>
    <p:sldId id="265" r:id="rId35"/>
    <p:sldId id="266" r:id="rId36"/>
    <p:sldId id="281" r:id="rId37"/>
    <p:sldId id="282" r:id="rId38"/>
    <p:sldId id="283" r:id="rId39"/>
    <p:sldId id="284" r:id="rId40"/>
    <p:sldId id="278" r:id="rId41"/>
    <p:sldId id="285" r:id="rId42"/>
    <p:sldId id="258" r:id="rId43"/>
    <p:sldId id="290" r:id="rId44"/>
    <p:sldId id="291" r:id="rId45"/>
    <p:sldId id="293" r:id="rId46"/>
    <p:sldId id="304" r:id="rId47"/>
    <p:sldId id="305" r:id="rId48"/>
    <p:sldId id="306" r:id="rId49"/>
    <p:sldId id="310" r:id="rId50"/>
    <p:sldId id="311" r:id="rId51"/>
    <p:sldId id="312" r:id="rId52"/>
    <p:sldId id="313" r:id="rId53"/>
    <p:sldId id="307" r:id="rId54"/>
    <p:sldId id="309" r:id="rId55"/>
    <p:sldId id="303" r:id="rId56"/>
    <p:sldId id="292" r:id="rId5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0" autoAdjust="0"/>
    <p:restoredTop sz="94662" autoAdjust="0"/>
  </p:normalViewPr>
  <p:slideViewPr>
    <p:cSldViewPr>
      <p:cViewPr>
        <p:scale>
          <a:sx n="57" d="100"/>
          <a:sy n="57" d="100"/>
        </p:scale>
        <p:origin x="-902" y="-1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386F6-3B28-4857-B42F-5F9740767D7F}" type="datetimeFigureOut">
              <a:rPr lang="pl-PL" smtClean="0"/>
              <a:pPr/>
              <a:t>10.02.03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9E81C-59DF-4E8D-9974-4F78DBD3951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8BEF7B-F605-4F97-802E-BB006C2F88A3}" type="slidenum">
              <a:rPr lang="pl-PL"/>
              <a:pPr/>
              <a:t>5</a:t>
            </a:fld>
            <a:endParaRPr lang="pl-PL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8BEF7B-F605-4F97-802E-BB006C2F88A3}" type="slidenum">
              <a:rPr lang="pl-PL"/>
              <a:pPr/>
              <a:t>8</a:t>
            </a:fld>
            <a:endParaRPr lang="pl-PL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8BEF7B-F605-4F97-802E-BB006C2F88A3}" type="slidenum">
              <a:rPr lang="pl-PL"/>
              <a:pPr/>
              <a:t>12</a:t>
            </a:fld>
            <a:endParaRPr lang="pl-PL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8BEF7B-F605-4F97-802E-BB006C2F88A3}" type="slidenum">
              <a:rPr lang="pl-PL"/>
              <a:pPr/>
              <a:t>16</a:t>
            </a:fld>
            <a:endParaRPr lang="pl-PL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8BEF7B-F605-4F97-802E-BB006C2F88A3}" type="slidenum">
              <a:rPr lang="pl-PL"/>
              <a:pPr/>
              <a:t>19</a:t>
            </a:fld>
            <a:endParaRPr lang="pl-PL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80F77B-DE2E-419B-8FD3-3976AE3712CE}" type="slidenum">
              <a:rPr lang="pl-PL"/>
              <a:pPr/>
              <a:t>20</a:t>
            </a:fld>
            <a:endParaRPr lang="pl-PL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80F77B-DE2E-419B-8FD3-3976AE3712CE}" type="slidenum">
              <a:rPr lang="pl-PL"/>
              <a:pPr/>
              <a:t>21</a:t>
            </a:fld>
            <a:endParaRPr lang="pl-PL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D189-EAAD-48C1-93BC-9AED7CA0A83A}" type="datetimeFigureOut">
              <a:rPr lang="pl-PL" smtClean="0"/>
              <a:pPr/>
              <a:t>10.02.03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57BB-459C-4239-90FF-D7AD46772C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D189-EAAD-48C1-93BC-9AED7CA0A83A}" type="datetimeFigureOut">
              <a:rPr lang="pl-PL" smtClean="0"/>
              <a:pPr/>
              <a:t>10.02.03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57BB-459C-4239-90FF-D7AD46772C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D189-EAAD-48C1-93BC-9AED7CA0A83A}" type="datetimeFigureOut">
              <a:rPr lang="pl-PL" smtClean="0"/>
              <a:pPr/>
              <a:t>10.02.03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57BB-459C-4239-90FF-D7AD46772C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96F0-12E2-4CFF-AA40-83ABBC6DADF2}" type="datetimeFigureOut">
              <a:rPr lang="pl-PL" smtClean="0"/>
              <a:pPr/>
              <a:t>10.02.03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FD33-CF10-4BC3-8270-B5116B844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96F0-12E2-4CFF-AA40-83ABBC6DADF2}" type="datetimeFigureOut">
              <a:rPr lang="pl-PL" smtClean="0"/>
              <a:pPr/>
              <a:t>10.02.03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FD33-CF10-4BC3-8270-B5116B844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96F0-12E2-4CFF-AA40-83ABBC6DADF2}" type="datetimeFigureOut">
              <a:rPr lang="pl-PL" smtClean="0"/>
              <a:pPr/>
              <a:t>10.02.03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FD33-CF10-4BC3-8270-B5116B844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96F0-12E2-4CFF-AA40-83ABBC6DADF2}" type="datetimeFigureOut">
              <a:rPr lang="pl-PL" smtClean="0"/>
              <a:pPr/>
              <a:t>10.02.03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FD33-CF10-4BC3-8270-B5116B844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96F0-12E2-4CFF-AA40-83ABBC6DADF2}" type="datetimeFigureOut">
              <a:rPr lang="pl-PL" smtClean="0"/>
              <a:pPr/>
              <a:t>10.02.03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FD33-CF10-4BC3-8270-B5116B844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96F0-12E2-4CFF-AA40-83ABBC6DADF2}" type="datetimeFigureOut">
              <a:rPr lang="pl-PL" smtClean="0"/>
              <a:pPr/>
              <a:t>10.02.03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FD33-CF10-4BC3-8270-B5116B844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96F0-12E2-4CFF-AA40-83ABBC6DADF2}" type="datetimeFigureOut">
              <a:rPr lang="pl-PL" smtClean="0"/>
              <a:pPr/>
              <a:t>10.02.03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FD33-CF10-4BC3-8270-B5116B844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96F0-12E2-4CFF-AA40-83ABBC6DADF2}" type="datetimeFigureOut">
              <a:rPr lang="pl-PL" smtClean="0"/>
              <a:pPr/>
              <a:t>10.02.03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FD33-CF10-4BC3-8270-B5116B844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D189-EAAD-48C1-93BC-9AED7CA0A83A}" type="datetimeFigureOut">
              <a:rPr lang="pl-PL" smtClean="0"/>
              <a:pPr/>
              <a:t>10.02.03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57BB-459C-4239-90FF-D7AD46772C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96F0-12E2-4CFF-AA40-83ABBC6DADF2}" type="datetimeFigureOut">
              <a:rPr lang="pl-PL" smtClean="0"/>
              <a:pPr/>
              <a:t>10.02.03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FD33-CF10-4BC3-8270-B5116B844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96F0-12E2-4CFF-AA40-83ABBC6DADF2}" type="datetimeFigureOut">
              <a:rPr lang="pl-PL" smtClean="0"/>
              <a:pPr/>
              <a:t>10.02.03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FD33-CF10-4BC3-8270-B5116B844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96F0-12E2-4CFF-AA40-83ABBC6DADF2}" type="datetimeFigureOut">
              <a:rPr lang="pl-PL" smtClean="0"/>
              <a:pPr/>
              <a:t>10.02.03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FD33-CF10-4BC3-8270-B5116B844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D189-EAAD-48C1-93BC-9AED7CA0A83A}" type="datetimeFigureOut">
              <a:rPr lang="pl-PL" smtClean="0"/>
              <a:pPr/>
              <a:t>10.02.03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57BB-459C-4239-90FF-D7AD46772C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D189-EAAD-48C1-93BC-9AED7CA0A83A}" type="datetimeFigureOut">
              <a:rPr lang="pl-PL" smtClean="0"/>
              <a:pPr/>
              <a:t>10.02.03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57BB-459C-4239-90FF-D7AD46772C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D189-EAAD-48C1-93BC-9AED7CA0A83A}" type="datetimeFigureOut">
              <a:rPr lang="pl-PL" smtClean="0"/>
              <a:pPr/>
              <a:t>10.02.03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57BB-459C-4239-90FF-D7AD46772C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D189-EAAD-48C1-93BC-9AED7CA0A83A}" type="datetimeFigureOut">
              <a:rPr lang="pl-PL" smtClean="0"/>
              <a:pPr/>
              <a:t>10.02.03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57BB-459C-4239-90FF-D7AD46772C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D189-EAAD-48C1-93BC-9AED7CA0A83A}" type="datetimeFigureOut">
              <a:rPr lang="pl-PL" smtClean="0"/>
              <a:pPr/>
              <a:t>10.02.03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57BB-459C-4239-90FF-D7AD46772C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D189-EAAD-48C1-93BC-9AED7CA0A83A}" type="datetimeFigureOut">
              <a:rPr lang="pl-PL" smtClean="0"/>
              <a:pPr/>
              <a:t>10.02.03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57BB-459C-4239-90FF-D7AD46772C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DD189-EAAD-48C1-93BC-9AED7CA0A83A}" type="datetimeFigureOut">
              <a:rPr lang="pl-PL" smtClean="0"/>
              <a:pPr/>
              <a:t>10.02.03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457BB-459C-4239-90FF-D7AD46772CD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F96F0-12E2-4CFF-AA40-83ABBC6DADF2}" type="datetimeFigureOut">
              <a:rPr lang="pl-PL" smtClean="0"/>
              <a:pPr/>
              <a:t>10.02.03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5FD33-CF10-4BC3-8270-B5116B844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daty 1"/>
          <p:cNvSpPr>
            <a:spLocks noGrp="1"/>
          </p:cNvSpPr>
          <p:nvPr>
            <p:ph type="dt" sz="quarter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endParaRPr lang="pl-PL" dirty="0"/>
          </a:p>
        </p:txBody>
      </p:sp>
      <p:sp>
        <p:nvSpPr>
          <p:cNvPr id="17411" name="Symbol zastępczy stopki 2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</p:spPr>
        <p:txBody>
          <a:bodyPr/>
          <a:lstStyle/>
          <a:p>
            <a:endParaRPr lang="pl-PL" dirty="0"/>
          </a:p>
        </p:txBody>
      </p:sp>
      <p:sp>
        <p:nvSpPr>
          <p:cNvPr id="17412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3E2F7A88-1478-4457-9580-349E8B32FFFC}" type="slidenum">
              <a:rPr lang="pl-PL"/>
              <a:pPr/>
              <a:t>10</a:t>
            </a:fld>
            <a:endParaRPr lang="pl-PL"/>
          </a:p>
        </p:txBody>
      </p:sp>
      <p:sp>
        <p:nvSpPr>
          <p:cNvPr id="17413" name="Text Box 2"/>
          <p:cNvSpPr txBox="1">
            <a:spLocks noChangeArrowheads="1"/>
          </p:cNvSpPr>
          <p:nvPr/>
        </p:nvSpPr>
        <p:spPr bwMode="auto">
          <a:xfrm>
            <a:off x="1363663" y="1881188"/>
            <a:ext cx="6492483" cy="31700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4000" dirty="0"/>
              <a:t>BELLE: </a:t>
            </a:r>
            <a:r>
              <a:rPr lang="pl-PL" sz="4000" dirty="0" err="1"/>
              <a:t>secondary</a:t>
            </a:r>
            <a:r>
              <a:rPr lang="pl-PL" sz="4000" dirty="0"/>
              <a:t> </a:t>
            </a:r>
            <a:r>
              <a:rPr lang="pl-PL" sz="4000" dirty="0" err="1"/>
              <a:t>kaon</a:t>
            </a:r>
            <a:r>
              <a:rPr lang="pl-PL" sz="4000" dirty="0"/>
              <a:t> </a:t>
            </a:r>
            <a:r>
              <a:rPr lang="pl-PL" sz="4000" dirty="0" err="1"/>
              <a:t>beam</a:t>
            </a:r>
            <a:endParaRPr lang="pl-PL" sz="4000" dirty="0"/>
          </a:p>
          <a:p>
            <a:r>
              <a:rPr lang="pl-PL" sz="4000" dirty="0" err="1"/>
              <a:t>from</a:t>
            </a:r>
            <a:r>
              <a:rPr lang="pl-PL" sz="4000" dirty="0"/>
              <a:t> D </a:t>
            </a:r>
            <a:r>
              <a:rPr lang="pl-PL" sz="4000" dirty="0" err="1"/>
              <a:t>decays</a:t>
            </a:r>
            <a:r>
              <a:rPr lang="pl-PL" sz="4000" dirty="0"/>
              <a:t> </a:t>
            </a:r>
            <a:r>
              <a:rPr lang="pl-PL" sz="4000" dirty="0" err="1"/>
              <a:t>interacting</a:t>
            </a:r>
            <a:endParaRPr lang="pl-PL" sz="4000" dirty="0"/>
          </a:p>
          <a:p>
            <a:r>
              <a:rPr lang="pl-PL" sz="4000" dirty="0" err="1"/>
              <a:t>with</a:t>
            </a:r>
            <a:r>
              <a:rPr lang="pl-PL" sz="4000" dirty="0"/>
              <a:t> </a:t>
            </a:r>
            <a:r>
              <a:rPr lang="pl-PL" sz="4000" dirty="0" err="1"/>
              <a:t>silicon</a:t>
            </a:r>
            <a:r>
              <a:rPr lang="pl-PL" sz="4000" dirty="0"/>
              <a:t> </a:t>
            </a:r>
            <a:r>
              <a:rPr lang="pl-PL" sz="4000" dirty="0" err="1"/>
              <a:t>in</a:t>
            </a:r>
            <a:r>
              <a:rPr lang="pl-PL" sz="4000" dirty="0"/>
              <a:t> </a:t>
            </a:r>
            <a:r>
              <a:rPr lang="pl-PL" sz="4000" dirty="0" err="1"/>
              <a:t>vertex</a:t>
            </a:r>
            <a:r>
              <a:rPr lang="pl-PL" sz="4000" dirty="0"/>
              <a:t> </a:t>
            </a:r>
            <a:r>
              <a:rPr lang="pl-PL" sz="4000" dirty="0" err="1"/>
              <a:t>detecor</a:t>
            </a:r>
            <a:r>
              <a:rPr lang="pl-PL" sz="4000" dirty="0"/>
              <a:t> :</a:t>
            </a:r>
          </a:p>
          <a:p>
            <a:endParaRPr lang="pl-PL" sz="4000" dirty="0"/>
          </a:p>
          <a:p>
            <a:r>
              <a:rPr lang="pl-PL" sz="4000" dirty="0">
                <a:sym typeface="Mathematica1" pitchFamily="2" charset="2"/>
              </a:rPr>
              <a:t> </a:t>
            </a:r>
            <a:r>
              <a:rPr lang="pl-PL" sz="4000" dirty="0">
                <a:latin typeface="Times New Roman" pitchFamily="18" charset="0"/>
                <a:sym typeface="Mathematica1" pitchFamily="2" charset="2"/>
              </a:rPr>
              <a:t>&lt; 0.64 </a:t>
            </a:r>
            <a:r>
              <a:rPr lang="pl-PL" sz="4000" dirty="0" err="1">
                <a:latin typeface="Times New Roman" pitchFamily="18" charset="0"/>
                <a:sym typeface="Mathematica1" pitchFamily="2" charset="2"/>
              </a:rPr>
              <a:t>MeV</a:t>
            </a:r>
            <a:endParaRPr lang="pl-PL" sz="4000" dirty="0"/>
          </a:p>
        </p:txBody>
      </p:sp>
      <p:sp>
        <p:nvSpPr>
          <p:cNvPr id="17414" name="Text Box 3"/>
          <p:cNvSpPr txBox="1">
            <a:spLocks noChangeArrowheads="1"/>
          </p:cNvSpPr>
          <p:nvPr/>
        </p:nvSpPr>
        <p:spPr bwMode="auto">
          <a:xfrm>
            <a:off x="2822575" y="5070475"/>
            <a:ext cx="5121275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800">
                <a:solidFill>
                  <a:srgbClr val="669900"/>
                </a:solidFill>
              </a:rPr>
              <a:t>R. Mizuk, Europhysics 2005, Lisbon. July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15D50D1-76D1-4ED6-8E0D-22EBE41F4F84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09583"/>
            <a:ext cx="8286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daty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pl-PL" dirty="0"/>
          </a:p>
        </p:txBody>
      </p:sp>
      <p:sp>
        <p:nvSpPr>
          <p:cNvPr id="10243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pl-PL" dirty="0"/>
          </a:p>
        </p:txBody>
      </p:sp>
      <p:sp>
        <p:nvSpPr>
          <p:cNvPr id="1024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170D89-D038-43DE-8958-DB9AAC488A5D}" type="slidenum">
              <a:rPr lang="pl-PL"/>
              <a:pPr/>
              <a:t>12</a:t>
            </a:fld>
            <a:endParaRPr lang="pl-PL"/>
          </a:p>
        </p:txBody>
      </p:sp>
      <p:sp>
        <p:nvSpPr>
          <p:cNvPr id="10245" name="Oval 2"/>
          <p:cNvSpPr>
            <a:spLocks noChangeArrowheads="1"/>
          </p:cNvSpPr>
          <p:nvPr/>
        </p:nvSpPr>
        <p:spPr bwMode="auto">
          <a:xfrm>
            <a:off x="6156325" y="2366963"/>
            <a:ext cx="211138" cy="2111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246" name="Oval 3"/>
          <p:cNvSpPr>
            <a:spLocks noChangeArrowheads="1"/>
          </p:cNvSpPr>
          <p:nvPr/>
        </p:nvSpPr>
        <p:spPr bwMode="auto">
          <a:xfrm>
            <a:off x="6238875" y="2443163"/>
            <a:ext cx="211138" cy="2111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24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ja-JP" sz="2800" smtClean="0">
                <a:ea typeface="ＭＳ Ｐゴシック" pitchFamily="50" charset="-128"/>
              </a:rPr>
              <a:t>Time dependent experimental status of </a:t>
            </a:r>
            <a:r>
              <a:rPr lang="en-US" altLang="ja-JP" sz="2800" smtClean="0">
                <a:latin typeface="Symbol" pitchFamily="18" charset="2"/>
                <a:ea typeface="ＭＳ Ｐゴシック" pitchFamily="50" charset="-128"/>
              </a:rPr>
              <a:t>Q</a:t>
            </a:r>
            <a:r>
              <a:rPr lang="en-US" altLang="ja-JP" sz="2800" baseline="30000" smtClean="0">
                <a:ea typeface="ＭＳ Ｐゴシック" pitchFamily="50" charset="-128"/>
              </a:rPr>
              <a:t>+</a:t>
            </a:r>
          </a:p>
        </p:txBody>
      </p:sp>
      <p:graphicFrame>
        <p:nvGraphicFramePr>
          <p:cNvPr id="307205" name="Group 5"/>
          <p:cNvGraphicFramePr>
            <a:graphicFrameLocks noGrp="1"/>
          </p:cNvGraphicFramePr>
          <p:nvPr/>
        </p:nvGraphicFramePr>
        <p:xfrm>
          <a:off x="44450" y="762000"/>
          <a:ext cx="8991600" cy="2425704"/>
        </p:xfrm>
        <a:graphic>
          <a:graphicData uri="http://schemas.openxmlformats.org/drawingml/2006/table">
            <a:tbl>
              <a:tblPr/>
              <a:tblGrid>
                <a:gridCol w="2765425"/>
                <a:gridCol w="322263"/>
                <a:gridCol w="287337"/>
                <a:gridCol w="288925"/>
                <a:gridCol w="295275"/>
                <a:gridCol w="312738"/>
                <a:gridCol w="312737"/>
                <a:gridCol w="312738"/>
                <a:gridCol w="315912"/>
                <a:gridCol w="311150"/>
                <a:gridCol w="314325"/>
                <a:gridCol w="311150"/>
                <a:gridCol w="315913"/>
                <a:gridCol w="312737"/>
                <a:gridCol w="312738"/>
                <a:gridCol w="314325"/>
                <a:gridCol w="314325"/>
                <a:gridCol w="311150"/>
                <a:gridCol w="314325"/>
                <a:gridCol w="314325"/>
                <a:gridCol w="331787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γ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+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  d (n )</a:t>
                      </a:r>
                      <a:r>
                        <a:rPr kumimoji="0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　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reactions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γ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+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  p 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cs typeface="Times New Roman" pitchFamily="18" charset="0"/>
                          <a:sym typeface="Wingdings" pitchFamily="2" charset="2"/>
                        </a:rPr>
                        <a:t>→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p K</a:t>
                      </a:r>
                      <a:r>
                        <a:rPr kumimoji="0" lang="en-US" altLang="ja-JP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s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0</a:t>
                      </a:r>
                      <a:r>
                        <a:rPr kumimoji="0" lang="ja-JP" altLang="en-US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　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γ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+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 p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cs typeface="Times New Roman" pitchFamily="18" charset="0"/>
                          <a:sym typeface="Wingdings" pitchFamily="2" charset="2"/>
                        </a:rPr>
                        <a:t>→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n K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+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K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-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Symbol" pitchFamily="18" charset="2"/>
                        </a:rPr>
                        <a:t>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+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K + (N)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cs typeface="Times New Roman" pitchFamily="18" charset="0"/>
                          <a:sym typeface="Wingdings" pitchFamily="2" charset="2"/>
                        </a:rPr>
                        <a:t>→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 p K</a:t>
                      </a:r>
                      <a:r>
                        <a:rPr kumimoji="0" lang="en-US" altLang="ja-JP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s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0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lepton + D, A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cs typeface="Times New Roman" pitchFamily="18" charset="0"/>
                          <a:sym typeface="Wingdings" pitchFamily="2" charset="2"/>
                        </a:rPr>
                        <a:t>→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p K</a:t>
                      </a:r>
                      <a:r>
                        <a:rPr kumimoji="0" lang="en-US" altLang="ja-JP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s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p + A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cs typeface="Times New Roman" pitchFamily="18" charset="0"/>
                          <a:sym typeface="Wingdings" pitchFamily="2" charset="2"/>
                        </a:rPr>
                        <a:t>→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  pK</a:t>
                      </a:r>
                      <a:r>
                        <a:rPr kumimoji="0" lang="en-US" altLang="ja-JP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s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0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 + 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p + p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cs typeface="Times New Roman" pitchFamily="18" charset="0"/>
                          <a:sym typeface="Wingdings" pitchFamily="2" charset="2"/>
                        </a:rPr>
                        <a:t>→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  pK</a:t>
                      </a:r>
                      <a:r>
                        <a:rPr kumimoji="0" lang="en-US" altLang="ja-JP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s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0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 +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S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+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Other </a:t>
                      </a: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Q</a:t>
                      </a:r>
                      <a:r>
                        <a:rPr kumimoji="0" lang="en-US" altLang="ja-JP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+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 Upper Limits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48" name="Text Box 205"/>
          <p:cNvSpPr txBox="1">
            <a:spLocks noChangeArrowheads="1"/>
          </p:cNvSpPr>
          <p:nvPr/>
        </p:nvSpPr>
        <p:spPr bwMode="auto">
          <a:xfrm>
            <a:off x="8305800" y="1816100"/>
            <a:ext cx="5794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BaBar</a:t>
            </a:r>
          </a:p>
        </p:txBody>
      </p:sp>
      <p:sp>
        <p:nvSpPr>
          <p:cNvPr id="10449" name="Text Box 206"/>
          <p:cNvSpPr txBox="1">
            <a:spLocks noChangeArrowheads="1"/>
          </p:cNvSpPr>
          <p:nvPr/>
        </p:nvSpPr>
        <p:spPr bwMode="auto">
          <a:xfrm>
            <a:off x="8142288" y="838200"/>
            <a:ext cx="750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CLAS-d2</a:t>
            </a:r>
          </a:p>
        </p:txBody>
      </p:sp>
      <p:sp>
        <p:nvSpPr>
          <p:cNvPr id="10450" name="Text Box 207"/>
          <p:cNvSpPr txBox="1">
            <a:spLocks noChangeArrowheads="1"/>
          </p:cNvSpPr>
          <p:nvPr/>
        </p:nvSpPr>
        <p:spPr bwMode="auto">
          <a:xfrm>
            <a:off x="7924800" y="1554163"/>
            <a:ext cx="5984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BELLE</a:t>
            </a:r>
          </a:p>
        </p:txBody>
      </p:sp>
      <p:sp>
        <p:nvSpPr>
          <p:cNvPr id="10451" name="Text Box 208"/>
          <p:cNvSpPr txBox="1">
            <a:spLocks noChangeArrowheads="1"/>
          </p:cNvSpPr>
          <p:nvPr/>
        </p:nvSpPr>
        <p:spPr bwMode="auto">
          <a:xfrm>
            <a:off x="6030913" y="2352675"/>
            <a:ext cx="8048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ALEPH, Z</a:t>
            </a:r>
          </a:p>
        </p:txBody>
      </p:sp>
      <p:sp>
        <p:nvSpPr>
          <p:cNvPr id="10452" name="Oval 209"/>
          <p:cNvSpPr>
            <a:spLocks noChangeArrowheads="1"/>
          </p:cNvSpPr>
          <p:nvPr/>
        </p:nvSpPr>
        <p:spPr bwMode="auto">
          <a:xfrm>
            <a:off x="8385175" y="2349500"/>
            <a:ext cx="211138" cy="2111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53" name="Text Box 210"/>
          <p:cNvSpPr txBox="1">
            <a:spLocks noChangeArrowheads="1"/>
          </p:cNvSpPr>
          <p:nvPr/>
        </p:nvSpPr>
        <p:spPr bwMode="auto">
          <a:xfrm>
            <a:off x="7878763" y="2224088"/>
            <a:ext cx="544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SVD2</a:t>
            </a:r>
          </a:p>
        </p:txBody>
      </p:sp>
      <p:sp>
        <p:nvSpPr>
          <p:cNvPr id="10454" name="Oval 211"/>
          <p:cNvSpPr>
            <a:spLocks noChangeArrowheads="1"/>
          </p:cNvSpPr>
          <p:nvPr/>
        </p:nvSpPr>
        <p:spPr bwMode="auto">
          <a:xfrm>
            <a:off x="7835900" y="838200"/>
            <a:ext cx="211138" cy="2111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55" name="Text Box 212"/>
          <p:cNvSpPr txBox="1">
            <a:spLocks noChangeArrowheads="1"/>
          </p:cNvSpPr>
          <p:nvPr/>
        </p:nvSpPr>
        <p:spPr bwMode="auto">
          <a:xfrm>
            <a:off x="7162800" y="825500"/>
            <a:ext cx="736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LEPS-d2</a:t>
            </a:r>
          </a:p>
        </p:txBody>
      </p:sp>
      <p:sp>
        <p:nvSpPr>
          <p:cNvPr id="10456" name="Oval 213"/>
          <p:cNvSpPr>
            <a:spLocks noChangeArrowheads="1"/>
          </p:cNvSpPr>
          <p:nvPr/>
        </p:nvSpPr>
        <p:spPr bwMode="auto">
          <a:xfrm>
            <a:off x="2816225" y="860408"/>
            <a:ext cx="211138" cy="2111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57" name="Text Box 214"/>
          <p:cNvSpPr txBox="1">
            <a:spLocks noChangeArrowheads="1"/>
          </p:cNvSpPr>
          <p:nvPr/>
        </p:nvSpPr>
        <p:spPr bwMode="auto">
          <a:xfrm>
            <a:off x="3021013" y="863600"/>
            <a:ext cx="6619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LEPS-C</a:t>
            </a:r>
          </a:p>
        </p:txBody>
      </p:sp>
      <p:sp>
        <p:nvSpPr>
          <p:cNvPr id="10458" name="Oval 215"/>
          <p:cNvSpPr>
            <a:spLocks noChangeArrowheads="1"/>
          </p:cNvSpPr>
          <p:nvPr/>
        </p:nvSpPr>
        <p:spPr bwMode="auto">
          <a:xfrm>
            <a:off x="5767388" y="2062163"/>
            <a:ext cx="211137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59" name="Oval 216"/>
          <p:cNvSpPr>
            <a:spLocks noChangeArrowheads="1"/>
          </p:cNvSpPr>
          <p:nvPr/>
        </p:nvSpPr>
        <p:spPr bwMode="auto">
          <a:xfrm>
            <a:off x="5562600" y="2062163"/>
            <a:ext cx="211138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60" name="Oval 217"/>
          <p:cNvSpPr>
            <a:spLocks noChangeArrowheads="1"/>
          </p:cNvSpPr>
          <p:nvPr/>
        </p:nvSpPr>
        <p:spPr bwMode="auto">
          <a:xfrm>
            <a:off x="4044950" y="855663"/>
            <a:ext cx="211138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61" name="Text Box 218"/>
          <p:cNvSpPr txBox="1">
            <a:spLocks noChangeArrowheads="1"/>
          </p:cNvSpPr>
          <p:nvPr/>
        </p:nvSpPr>
        <p:spPr bwMode="auto">
          <a:xfrm>
            <a:off x="4254500" y="839788"/>
            <a:ext cx="750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CLAS-d1</a:t>
            </a:r>
          </a:p>
        </p:txBody>
      </p:sp>
      <p:sp>
        <p:nvSpPr>
          <p:cNvPr id="10462" name="Oval 219"/>
          <p:cNvSpPr>
            <a:spLocks noChangeArrowheads="1"/>
          </p:cNvSpPr>
          <p:nvPr/>
        </p:nvSpPr>
        <p:spPr bwMode="auto">
          <a:xfrm>
            <a:off x="3598863" y="1714488"/>
            <a:ext cx="211137" cy="2111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63" name="Text Box 220"/>
          <p:cNvSpPr txBox="1">
            <a:spLocks noChangeArrowheads="1"/>
          </p:cNvSpPr>
          <p:nvPr/>
        </p:nvSpPr>
        <p:spPr bwMode="auto">
          <a:xfrm>
            <a:off x="3810000" y="1654175"/>
            <a:ext cx="630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DIANA</a:t>
            </a:r>
          </a:p>
        </p:txBody>
      </p:sp>
      <p:sp>
        <p:nvSpPr>
          <p:cNvPr id="10464" name="Oval 221"/>
          <p:cNvSpPr>
            <a:spLocks noChangeArrowheads="1"/>
          </p:cNvSpPr>
          <p:nvPr/>
        </p:nvSpPr>
        <p:spPr bwMode="auto">
          <a:xfrm>
            <a:off x="4343400" y="1147763"/>
            <a:ext cx="211138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65" name="Text Box 222"/>
          <p:cNvSpPr txBox="1">
            <a:spLocks noChangeArrowheads="1"/>
          </p:cNvSpPr>
          <p:nvPr/>
        </p:nvSpPr>
        <p:spPr bwMode="auto">
          <a:xfrm>
            <a:off x="4576763" y="1128713"/>
            <a:ext cx="7000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SAPHIR</a:t>
            </a:r>
          </a:p>
        </p:txBody>
      </p:sp>
      <p:sp>
        <p:nvSpPr>
          <p:cNvPr id="10466" name="Oval 223"/>
          <p:cNvSpPr>
            <a:spLocks noChangeArrowheads="1"/>
          </p:cNvSpPr>
          <p:nvPr/>
        </p:nvSpPr>
        <p:spPr bwMode="auto">
          <a:xfrm>
            <a:off x="5359400" y="2366963"/>
            <a:ext cx="211138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67" name="Text Box 224"/>
          <p:cNvSpPr txBox="1">
            <a:spLocks noChangeArrowheads="1"/>
          </p:cNvSpPr>
          <p:nvPr/>
        </p:nvSpPr>
        <p:spPr bwMode="auto">
          <a:xfrm>
            <a:off x="4775200" y="2189163"/>
            <a:ext cx="5445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SVD2</a:t>
            </a:r>
          </a:p>
        </p:txBody>
      </p:sp>
      <p:sp>
        <p:nvSpPr>
          <p:cNvPr id="10468" name="Oval 225"/>
          <p:cNvSpPr>
            <a:spLocks noChangeArrowheads="1"/>
          </p:cNvSpPr>
          <p:nvPr/>
        </p:nvSpPr>
        <p:spPr bwMode="auto">
          <a:xfrm>
            <a:off x="5305425" y="2671763"/>
            <a:ext cx="211138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69" name="Text Box 226"/>
          <p:cNvSpPr txBox="1">
            <a:spLocks noChangeArrowheads="1"/>
          </p:cNvSpPr>
          <p:nvPr/>
        </p:nvSpPr>
        <p:spPr bwMode="auto">
          <a:xfrm>
            <a:off x="5461000" y="2578100"/>
            <a:ext cx="887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 dirty="0">
                <a:latin typeface="Tahoma" pitchFamily="34" charset="0"/>
                <a:ea typeface="ＭＳ Ｐゴシック" pitchFamily="50" charset="-128"/>
              </a:rPr>
              <a:t>COSY-TOF</a:t>
            </a:r>
          </a:p>
        </p:txBody>
      </p:sp>
      <p:sp>
        <p:nvSpPr>
          <p:cNvPr id="10470" name="Oval 227"/>
          <p:cNvSpPr>
            <a:spLocks noChangeArrowheads="1"/>
          </p:cNvSpPr>
          <p:nvPr/>
        </p:nvSpPr>
        <p:spPr bwMode="auto">
          <a:xfrm>
            <a:off x="5143500" y="2062163"/>
            <a:ext cx="211138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71" name="Text Box 228"/>
          <p:cNvSpPr txBox="1">
            <a:spLocks noChangeArrowheads="1"/>
          </p:cNvSpPr>
          <p:nvPr/>
        </p:nvSpPr>
        <p:spPr bwMode="auto">
          <a:xfrm>
            <a:off x="4492625" y="1922463"/>
            <a:ext cx="701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Hermes</a:t>
            </a:r>
          </a:p>
        </p:txBody>
      </p:sp>
      <p:sp>
        <p:nvSpPr>
          <p:cNvPr id="10472" name="Oval 229"/>
          <p:cNvSpPr>
            <a:spLocks noChangeArrowheads="1"/>
          </p:cNvSpPr>
          <p:nvPr/>
        </p:nvSpPr>
        <p:spPr bwMode="auto">
          <a:xfrm>
            <a:off x="5592763" y="2366963"/>
            <a:ext cx="211137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73" name="Text Box 230"/>
          <p:cNvSpPr txBox="1">
            <a:spLocks noChangeArrowheads="1"/>
          </p:cNvSpPr>
          <p:nvPr/>
        </p:nvSpPr>
        <p:spPr bwMode="auto">
          <a:xfrm>
            <a:off x="5708650" y="2182813"/>
            <a:ext cx="501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JINR</a:t>
            </a:r>
          </a:p>
        </p:txBody>
      </p:sp>
      <p:sp>
        <p:nvSpPr>
          <p:cNvPr id="10474" name="Oval 231"/>
          <p:cNvSpPr>
            <a:spLocks noChangeArrowheads="1"/>
          </p:cNvSpPr>
          <p:nvPr/>
        </p:nvSpPr>
        <p:spPr bwMode="auto">
          <a:xfrm>
            <a:off x="4949825" y="1423988"/>
            <a:ext cx="211138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75" name="Text Box 232"/>
          <p:cNvSpPr txBox="1">
            <a:spLocks noChangeArrowheads="1"/>
          </p:cNvSpPr>
          <p:nvPr/>
        </p:nvSpPr>
        <p:spPr bwMode="auto">
          <a:xfrm>
            <a:off x="5159375" y="1420813"/>
            <a:ext cx="6683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CLAS-p</a:t>
            </a:r>
          </a:p>
        </p:txBody>
      </p:sp>
      <p:sp>
        <p:nvSpPr>
          <p:cNvPr id="10476" name="Oval 233"/>
          <p:cNvSpPr>
            <a:spLocks noChangeArrowheads="1"/>
          </p:cNvSpPr>
          <p:nvPr/>
        </p:nvSpPr>
        <p:spPr bwMode="auto">
          <a:xfrm>
            <a:off x="5975350" y="849313"/>
            <a:ext cx="211138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77" name="Text Box 234"/>
          <p:cNvSpPr txBox="1">
            <a:spLocks noChangeArrowheads="1"/>
          </p:cNvSpPr>
          <p:nvPr/>
        </p:nvSpPr>
        <p:spPr bwMode="auto">
          <a:xfrm>
            <a:off x="6180138" y="849313"/>
            <a:ext cx="654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LEPS-d</a:t>
            </a:r>
          </a:p>
        </p:txBody>
      </p:sp>
      <p:sp>
        <p:nvSpPr>
          <p:cNvPr id="10478" name="Text Box 235"/>
          <p:cNvSpPr txBox="1">
            <a:spLocks noChangeArrowheads="1"/>
          </p:cNvSpPr>
          <p:nvPr/>
        </p:nvSpPr>
        <p:spPr bwMode="auto">
          <a:xfrm>
            <a:off x="5846763" y="1846263"/>
            <a:ext cx="4460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Symbol" pitchFamily="18" charset="2"/>
                <a:ea typeface="ＭＳ Ｐゴシック" pitchFamily="50" charset="-128"/>
              </a:rPr>
              <a:t>n</a:t>
            </a:r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BC</a:t>
            </a:r>
          </a:p>
        </p:txBody>
      </p:sp>
      <p:sp>
        <p:nvSpPr>
          <p:cNvPr id="10479" name="Text Box 236"/>
          <p:cNvSpPr txBox="1">
            <a:spLocks noChangeArrowheads="1"/>
          </p:cNvSpPr>
          <p:nvPr/>
        </p:nvSpPr>
        <p:spPr bwMode="auto">
          <a:xfrm>
            <a:off x="5410200" y="1846263"/>
            <a:ext cx="539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ZEUS</a:t>
            </a:r>
          </a:p>
        </p:txBody>
      </p:sp>
      <p:sp>
        <p:nvSpPr>
          <p:cNvPr id="10480" name="Oval 237"/>
          <p:cNvSpPr>
            <a:spLocks noChangeArrowheads="1"/>
          </p:cNvSpPr>
          <p:nvPr/>
        </p:nvSpPr>
        <p:spPr bwMode="auto">
          <a:xfrm>
            <a:off x="5287963" y="2971800"/>
            <a:ext cx="211137" cy="211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81" name="Text Box 238"/>
          <p:cNvSpPr txBox="1">
            <a:spLocks noChangeArrowheads="1"/>
          </p:cNvSpPr>
          <p:nvPr/>
        </p:nvSpPr>
        <p:spPr bwMode="auto">
          <a:xfrm>
            <a:off x="4589463" y="2963863"/>
            <a:ext cx="7223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BES J,</a:t>
            </a:r>
            <a:r>
              <a:rPr lang="en-US" altLang="ja-JP" sz="1200">
                <a:latin typeface="Symbol" pitchFamily="18" charset="2"/>
                <a:ea typeface="ＭＳ Ｐゴシック" pitchFamily="50" charset="-128"/>
              </a:rPr>
              <a:t>Y</a:t>
            </a:r>
          </a:p>
        </p:txBody>
      </p:sp>
      <p:sp>
        <p:nvSpPr>
          <p:cNvPr id="10482" name="Oval 239"/>
          <p:cNvSpPr>
            <a:spLocks noChangeArrowheads="1"/>
          </p:cNvSpPr>
          <p:nvPr/>
        </p:nvSpPr>
        <p:spPr bwMode="auto">
          <a:xfrm>
            <a:off x="8054975" y="1770063"/>
            <a:ext cx="211138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83" name="Oval 240"/>
          <p:cNvSpPr>
            <a:spLocks noChangeArrowheads="1"/>
          </p:cNvSpPr>
          <p:nvPr/>
        </p:nvSpPr>
        <p:spPr bwMode="auto">
          <a:xfrm>
            <a:off x="7518400" y="1130300"/>
            <a:ext cx="211138" cy="211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84" name="Text Box 241"/>
          <p:cNvSpPr txBox="1">
            <a:spLocks noChangeArrowheads="1"/>
          </p:cNvSpPr>
          <p:nvPr/>
        </p:nvSpPr>
        <p:spPr bwMode="auto">
          <a:xfrm>
            <a:off x="7702550" y="1116013"/>
            <a:ext cx="825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CLAS g11</a:t>
            </a:r>
          </a:p>
        </p:txBody>
      </p:sp>
      <p:sp>
        <p:nvSpPr>
          <p:cNvPr id="10485" name="Text Box 242"/>
          <p:cNvSpPr txBox="1">
            <a:spLocks noChangeArrowheads="1"/>
          </p:cNvSpPr>
          <p:nvPr/>
        </p:nvSpPr>
        <p:spPr bwMode="auto">
          <a:xfrm>
            <a:off x="6154738" y="2151063"/>
            <a:ext cx="7032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SPHINX</a:t>
            </a:r>
          </a:p>
        </p:txBody>
      </p:sp>
      <p:sp>
        <p:nvSpPr>
          <p:cNvPr id="10486" name="Text Box 243"/>
          <p:cNvSpPr txBox="1">
            <a:spLocks noChangeArrowheads="1"/>
          </p:cNvSpPr>
          <p:nvPr/>
        </p:nvSpPr>
        <p:spPr bwMode="auto">
          <a:xfrm>
            <a:off x="6731000" y="2219325"/>
            <a:ext cx="760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HyperCP</a:t>
            </a:r>
          </a:p>
        </p:txBody>
      </p:sp>
      <p:sp>
        <p:nvSpPr>
          <p:cNvPr id="10487" name="Oval 244"/>
          <p:cNvSpPr>
            <a:spLocks noChangeArrowheads="1"/>
          </p:cNvSpPr>
          <p:nvPr/>
        </p:nvSpPr>
        <p:spPr bwMode="auto">
          <a:xfrm>
            <a:off x="8305800" y="2062163"/>
            <a:ext cx="211138" cy="2111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88" name="Oval 245"/>
          <p:cNvSpPr>
            <a:spLocks noChangeArrowheads="1"/>
          </p:cNvSpPr>
          <p:nvPr/>
        </p:nvSpPr>
        <p:spPr bwMode="auto">
          <a:xfrm>
            <a:off x="7986713" y="854075"/>
            <a:ext cx="211137" cy="211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89" name="Oval 246"/>
          <p:cNvSpPr>
            <a:spLocks noChangeArrowheads="1"/>
          </p:cNvSpPr>
          <p:nvPr/>
        </p:nvSpPr>
        <p:spPr bwMode="auto">
          <a:xfrm>
            <a:off x="6535738" y="2366963"/>
            <a:ext cx="211137" cy="2111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90" name="Text Box 247"/>
          <p:cNvSpPr txBox="1">
            <a:spLocks noChangeArrowheads="1"/>
          </p:cNvSpPr>
          <p:nvPr/>
        </p:nvSpPr>
        <p:spPr bwMode="auto">
          <a:xfrm>
            <a:off x="6213475" y="2730500"/>
            <a:ext cx="7064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HERA-B</a:t>
            </a:r>
          </a:p>
        </p:txBody>
      </p:sp>
      <p:sp>
        <p:nvSpPr>
          <p:cNvPr id="10491" name="Oval 248"/>
          <p:cNvSpPr>
            <a:spLocks noChangeArrowheads="1"/>
          </p:cNvSpPr>
          <p:nvPr/>
        </p:nvSpPr>
        <p:spPr bwMode="auto">
          <a:xfrm>
            <a:off x="6275388" y="2971800"/>
            <a:ext cx="211137" cy="211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92" name="Oval 249"/>
          <p:cNvSpPr>
            <a:spLocks noChangeArrowheads="1"/>
          </p:cNvSpPr>
          <p:nvPr/>
        </p:nvSpPr>
        <p:spPr bwMode="auto">
          <a:xfrm>
            <a:off x="6848475" y="2971800"/>
            <a:ext cx="211138" cy="211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93" name="Text Box 250"/>
          <p:cNvSpPr txBox="1">
            <a:spLocks noChangeArrowheads="1"/>
          </p:cNvSpPr>
          <p:nvPr/>
        </p:nvSpPr>
        <p:spPr bwMode="auto">
          <a:xfrm>
            <a:off x="7023100" y="2978150"/>
            <a:ext cx="64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FOCUS</a:t>
            </a:r>
          </a:p>
        </p:txBody>
      </p:sp>
      <p:sp>
        <p:nvSpPr>
          <p:cNvPr id="10494" name="Oval 251"/>
          <p:cNvSpPr>
            <a:spLocks noChangeArrowheads="1"/>
          </p:cNvSpPr>
          <p:nvPr/>
        </p:nvSpPr>
        <p:spPr bwMode="auto">
          <a:xfrm>
            <a:off x="8416925" y="2971800"/>
            <a:ext cx="211138" cy="211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2400">
              <a:solidFill>
                <a:schemeClr val="hlink"/>
              </a:solidFill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0495" name="Text Box 252"/>
          <p:cNvSpPr txBox="1">
            <a:spLocks noChangeArrowheads="1"/>
          </p:cNvSpPr>
          <p:nvPr/>
        </p:nvSpPr>
        <p:spPr bwMode="auto">
          <a:xfrm>
            <a:off x="7883525" y="2989263"/>
            <a:ext cx="5794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WA89</a:t>
            </a:r>
          </a:p>
        </p:txBody>
      </p:sp>
      <p:sp>
        <p:nvSpPr>
          <p:cNvPr id="10496" name="Oval 253"/>
          <p:cNvSpPr>
            <a:spLocks noChangeArrowheads="1"/>
          </p:cNvSpPr>
          <p:nvPr/>
        </p:nvSpPr>
        <p:spPr bwMode="auto">
          <a:xfrm>
            <a:off x="6086475" y="2971800"/>
            <a:ext cx="211138" cy="211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97" name="Text Box 254"/>
          <p:cNvSpPr txBox="1">
            <a:spLocks noChangeArrowheads="1"/>
          </p:cNvSpPr>
          <p:nvPr/>
        </p:nvSpPr>
        <p:spPr bwMode="auto">
          <a:xfrm>
            <a:off x="5657850" y="2973388"/>
            <a:ext cx="4587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CDF</a:t>
            </a:r>
          </a:p>
        </p:txBody>
      </p:sp>
      <p:grpSp>
        <p:nvGrpSpPr>
          <p:cNvPr id="2" name="Group 255"/>
          <p:cNvGrpSpPr>
            <a:grpSpLocks/>
          </p:cNvGrpSpPr>
          <p:nvPr/>
        </p:nvGrpSpPr>
        <p:grpSpPr bwMode="auto">
          <a:xfrm>
            <a:off x="6732588" y="5457825"/>
            <a:ext cx="2411412" cy="779463"/>
            <a:chOff x="1927" y="3475"/>
            <a:chExt cx="1361" cy="491"/>
          </a:xfrm>
        </p:grpSpPr>
        <p:sp>
          <p:nvSpPr>
            <p:cNvPr id="10504" name="Oval 256"/>
            <p:cNvSpPr>
              <a:spLocks noChangeArrowheads="1"/>
            </p:cNvSpPr>
            <p:nvPr/>
          </p:nvSpPr>
          <p:spPr bwMode="auto">
            <a:xfrm>
              <a:off x="1927" y="3521"/>
              <a:ext cx="133" cy="13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505" name="Oval 257"/>
            <p:cNvSpPr>
              <a:spLocks noChangeArrowheads="1"/>
            </p:cNvSpPr>
            <p:nvPr/>
          </p:nvSpPr>
          <p:spPr bwMode="auto">
            <a:xfrm>
              <a:off x="1927" y="3793"/>
              <a:ext cx="133" cy="13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506" name="Text Box 258"/>
            <p:cNvSpPr txBox="1">
              <a:spLocks noChangeArrowheads="1"/>
            </p:cNvSpPr>
            <p:nvPr/>
          </p:nvSpPr>
          <p:spPr bwMode="auto">
            <a:xfrm>
              <a:off x="2064" y="3475"/>
              <a:ext cx="122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1" lang="en-US" altLang="ja-JP" sz="1800">
                  <a:ea typeface="ＭＳ Ｐゴシック" pitchFamily="50" charset="-128"/>
                </a:rPr>
                <a:t>: </a:t>
              </a:r>
              <a:r>
                <a:rPr kumimoji="1" lang="en-US" altLang="ja-JP" sz="1800" b="1">
                  <a:ea typeface="ＭＳ Ｐゴシック" pitchFamily="50" charset="-128"/>
                </a:rPr>
                <a:t>Positive result</a:t>
              </a:r>
            </a:p>
            <a:p>
              <a:pPr algn="l">
                <a:spcBef>
                  <a:spcPct val="50000"/>
                </a:spcBef>
              </a:pPr>
              <a:r>
                <a:rPr kumimoji="1" lang="en-US" altLang="ja-JP" sz="1800">
                  <a:ea typeface="ＭＳ Ｐゴシック" pitchFamily="50" charset="-128"/>
                </a:rPr>
                <a:t>: </a:t>
              </a:r>
              <a:r>
                <a:rPr kumimoji="1" lang="en-US" altLang="ja-JP" sz="1800" b="1">
                  <a:ea typeface="ＭＳ Ｐゴシック" pitchFamily="50" charset="-128"/>
                </a:rPr>
                <a:t>Negative result</a:t>
              </a:r>
            </a:p>
          </p:txBody>
        </p:sp>
      </p:grpSp>
      <p:sp>
        <p:nvSpPr>
          <p:cNvPr id="10499" name="Text Box 259"/>
          <p:cNvSpPr txBox="1">
            <a:spLocks noChangeArrowheads="1"/>
          </p:cNvSpPr>
          <p:nvPr/>
        </p:nvSpPr>
        <p:spPr bwMode="auto">
          <a:xfrm>
            <a:off x="2143108" y="3352800"/>
            <a:ext cx="678661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2400" dirty="0">
                <a:latin typeface="HGS創英角ﾎﾟｯﾌﾟ体" pitchFamily="50" charset="-128"/>
                <a:ea typeface="HGS創英角ﾎﾟｯﾌﾟ体" pitchFamily="50" charset="-128"/>
              </a:rPr>
              <a:t>  </a:t>
            </a:r>
            <a:r>
              <a:rPr lang="ja-JP" altLang="en-US" sz="1800" dirty="0">
                <a:latin typeface="HGS創英角ﾎﾟｯﾌﾟ体" pitchFamily="50" charset="-128"/>
                <a:ea typeface="HGS創英角ﾎﾟｯﾌﾟ体" pitchFamily="50" charset="-128"/>
              </a:rPr>
              <a:t>      </a:t>
            </a:r>
            <a:r>
              <a:rPr lang="en-US" altLang="ja-JP" sz="1600" dirty="0">
                <a:latin typeface="HGS創英角ﾎﾟｯﾌﾟ体" pitchFamily="50" charset="-128"/>
                <a:ea typeface="HGS創英角ﾎﾟｯﾌﾟ体" pitchFamily="50" charset="-128"/>
              </a:rPr>
              <a:t>2002</a:t>
            </a:r>
            <a:r>
              <a:rPr lang="ja-JP" altLang="en-US" sz="1600" dirty="0">
                <a:latin typeface="HGS創英角ﾎﾟｯﾌﾟ体" pitchFamily="50" charset="-128"/>
                <a:ea typeface="HGS創英角ﾎﾟｯﾌﾟ体" pitchFamily="50" charset="-128"/>
              </a:rPr>
              <a:t>           </a:t>
            </a:r>
            <a:r>
              <a:rPr lang="en-US" altLang="ja-JP" sz="1600" dirty="0">
                <a:latin typeface="HGS創英角ﾎﾟｯﾌﾟ体" pitchFamily="50" charset="-128"/>
                <a:ea typeface="HGS創英角ﾎﾟｯﾌﾟ体" pitchFamily="50" charset="-128"/>
              </a:rPr>
              <a:t>2003</a:t>
            </a:r>
            <a:r>
              <a:rPr lang="ja-JP" altLang="en-US" sz="1600" dirty="0">
                <a:latin typeface="HGS創英角ﾎﾟｯﾌﾟ体" pitchFamily="50" charset="-128"/>
                <a:ea typeface="HGS創英角ﾎﾟｯﾌﾟ体" pitchFamily="50" charset="-128"/>
              </a:rPr>
              <a:t>             </a:t>
            </a:r>
            <a:r>
              <a:rPr lang="en-US" altLang="ja-JP" sz="1600" dirty="0">
                <a:latin typeface="HGS創英角ﾎﾟｯﾌﾟ体" pitchFamily="50" charset="-128"/>
                <a:ea typeface="HGS創英角ﾎﾟｯﾌﾟ体" pitchFamily="50" charset="-128"/>
              </a:rPr>
              <a:t>2004</a:t>
            </a:r>
            <a:r>
              <a:rPr lang="ja-JP" altLang="en-US" sz="1600" dirty="0">
                <a:latin typeface="HGS創英角ﾎﾟｯﾌﾟ体" pitchFamily="50" charset="-128"/>
                <a:ea typeface="HGS創英角ﾎﾟｯﾌﾟ体" pitchFamily="50" charset="-128"/>
              </a:rPr>
              <a:t>          </a:t>
            </a:r>
            <a:r>
              <a:rPr lang="en-US" altLang="ja-JP" sz="1600" dirty="0" smtClean="0">
                <a:latin typeface="HGS創英角ﾎﾟｯﾌﾟ体" pitchFamily="50" charset="-128"/>
                <a:ea typeface="HGS創英角ﾎﾟｯﾌﾟ体" pitchFamily="50" charset="-128"/>
              </a:rPr>
              <a:t>2005</a:t>
            </a:r>
            <a:r>
              <a:rPr lang="pl-PL" altLang="ja-JP" sz="1600" dirty="0" smtClean="0">
                <a:latin typeface="HGS創英角ﾎﾟｯﾌﾟ体" pitchFamily="50" charset="-128"/>
                <a:ea typeface="HGS創英角ﾎﾟｯﾌﾟ体" pitchFamily="50" charset="-128"/>
              </a:rPr>
              <a:t>         2006        2007</a:t>
            </a:r>
            <a:endParaRPr lang="ja-JP" altLang="en-US" sz="16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10500" name="Oval 260"/>
          <p:cNvSpPr>
            <a:spLocks noChangeArrowheads="1"/>
          </p:cNvSpPr>
          <p:nvPr/>
        </p:nvSpPr>
        <p:spPr bwMode="auto">
          <a:xfrm>
            <a:off x="8715404" y="1676400"/>
            <a:ext cx="211137" cy="2111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501" name="Text Box 261"/>
          <p:cNvSpPr txBox="1">
            <a:spLocks noChangeArrowheads="1"/>
          </p:cNvSpPr>
          <p:nvPr/>
        </p:nvSpPr>
        <p:spPr bwMode="auto">
          <a:xfrm>
            <a:off x="8437563" y="1325563"/>
            <a:ext cx="6302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DIANA</a:t>
            </a:r>
          </a:p>
        </p:txBody>
      </p:sp>
      <p:sp>
        <p:nvSpPr>
          <p:cNvPr id="68" name="Oval 249"/>
          <p:cNvSpPr>
            <a:spLocks noChangeArrowheads="1"/>
          </p:cNvSpPr>
          <p:nvPr/>
        </p:nvSpPr>
        <p:spPr bwMode="auto">
          <a:xfrm>
            <a:off x="8147076" y="2646358"/>
            <a:ext cx="211138" cy="211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1" name="Text Box 226"/>
          <p:cNvSpPr txBox="1">
            <a:spLocks noChangeArrowheads="1"/>
          </p:cNvSpPr>
          <p:nvPr/>
        </p:nvSpPr>
        <p:spPr bwMode="auto">
          <a:xfrm>
            <a:off x="7185049" y="2571744"/>
            <a:ext cx="887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 dirty="0">
                <a:latin typeface="Tahoma" pitchFamily="34" charset="0"/>
                <a:ea typeface="ＭＳ Ｐゴシック" pitchFamily="50" charset="-128"/>
              </a:rPr>
              <a:t>COSY-TOF</a:t>
            </a:r>
          </a:p>
        </p:txBody>
      </p:sp>
      <p:sp>
        <p:nvSpPr>
          <p:cNvPr id="69" name="AutoShape 264"/>
          <p:cNvSpPr>
            <a:spLocks noChangeArrowheads="1"/>
          </p:cNvSpPr>
          <p:nvPr/>
        </p:nvSpPr>
        <p:spPr bwMode="auto">
          <a:xfrm>
            <a:off x="1857356" y="785794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CC00">
              <a:alpha val="50195"/>
            </a:srgbClr>
          </a:solidFill>
          <a:ln w="15875">
            <a:solidFill>
              <a:srgbClr val="DD6A1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0" name="AutoShape 264"/>
          <p:cNvSpPr>
            <a:spLocks noChangeArrowheads="1"/>
          </p:cNvSpPr>
          <p:nvPr/>
        </p:nvSpPr>
        <p:spPr bwMode="auto">
          <a:xfrm rot="7991084">
            <a:off x="7969807" y="328897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CC00">
              <a:alpha val="50195"/>
            </a:srgbClr>
          </a:solidFill>
          <a:ln w="15875">
            <a:solidFill>
              <a:srgbClr val="DD6A1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2" name="pole tekstowe 71"/>
          <p:cNvSpPr txBox="1"/>
          <p:nvPr/>
        </p:nvSpPr>
        <p:spPr>
          <a:xfrm>
            <a:off x="714348" y="4572008"/>
            <a:ext cx="7249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err="1" smtClean="0"/>
              <a:t>positive</a:t>
            </a:r>
            <a:r>
              <a:rPr lang="pl-PL" sz="2800" dirty="0" smtClean="0"/>
              <a:t> </a:t>
            </a:r>
            <a:r>
              <a:rPr lang="pl-PL" sz="2800" dirty="0" err="1" smtClean="0"/>
              <a:t>result</a:t>
            </a:r>
            <a:r>
              <a:rPr lang="pl-PL" sz="2800" dirty="0" smtClean="0"/>
              <a:t> </a:t>
            </a:r>
            <a:r>
              <a:rPr lang="pl-PL" sz="2800" dirty="0" err="1" smtClean="0"/>
              <a:t>from</a:t>
            </a:r>
            <a:r>
              <a:rPr lang="pl-PL" sz="2800" dirty="0" smtClean="0"/>
              <a:t> LEPS (Japan) </a:t>
            </a:r>
            <a:r>
              <a:rPr lang="pl-PL" sz="2800" dirty="0" err="1" smtClean="0"/>
              <a:t>remains</a:t>
            </a:r>
            <a:endParaRPr lang="pl-PL" sz="2800" dirty="0"/>
          </a:p>
        </p:txBody>
      </p:sp>
      <p:sp>
        <p:nvSpPr>
          <p:cNvPr id="73" name="Oval 260"/>
          <p:cNvSpPr>
            <a:spLocks noChangeArrowheads="1"/>
          </p:cNvSpPr>
          <p:nvPr/>
        </p:nvSpPr>
        <p:spPr bwMode="auto">
          <a:xfrm>
            <a:off x="8932895" y="1714488"/>
            <a:ext cx="211137" cy="2111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4" name="Oval 260"/>
          <p:cNvSpPr>
            <a:spLocks noChangeArrowheads="1"/>
          </p:cNvSpPr>
          <p:nvPr/>
        </p:nvSpPr>
        <p:spPr bwMode="auto">
          <a:xfrm>
            <a:off x="8932895" y="785794"/>
            <a:ext cx="211137" cy="2111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advTm="365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15D50D1-76D1-4ED6-8E0D-22EBE41F4F84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8" y="638184"/>
            <a:ext cx="81629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500034" y="285728"/>
            <a:ext cx="1933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rgbClr val="008000"/>
                </a:solidFill>
              </a:rPr>
              <a:t>T. </a:t>
            </a:r>
            <a:r>
              <a:rPr lang="pl-PL" sz="1600" dirty="0" err="1" smtClean="0">
                <a:solidFill>
                  <a:srgbClr val="008000"/>
                </a:solidFill>
              </a:rPr>
              <a:t>Nakano</a:t>
            </a:r>
            <a:r>
              <a:rPr lang="pl-PL" sz="1600" dirty="0" smtClean="0">
                <a:solidFill>
                  <a:srgbClr val="008000"/>
                </a:solidFill>
              </a:rPr>
              <a:t> (Osaka)</a:t>
            </a:r>
            <a:endParaRPr lang="pl-PL" sz="1600" dirty="0">
              <a:solidFill>
                <a:srgbClr val="00800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00034" y="5157629"/>
            <a:ext cx="692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Evidence of the Theta+ in the gamma d ---&gt; K+ K-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pn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reaction.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By LEPS Collaboration (T. Nakano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 et al.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). </a:t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Published in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Phys.Rev.C79:025210,2009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e-Print: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arXiv:0812.1035</a:t>
            </a: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l-PL" smtClean="0"/>
              <a:t>7.12.2008</a:t>
            </a: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l-PL" smtClean="0"/>
              <a:t>Michal Praszalowicz, Krakow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15D50D1-76D1-4ED6-8E0D-22EBE41F4F84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81724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063" y="5172094"/>
            <a:ext cx="7381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15D50D1-76D1-4ED6-8E0D-22EBE41F4F84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  <p:pic>
        <p:nvPicPr>
          <p:cNvPr id="7" name="Picture 2" descr="ld2mmgkm1m1607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628775"/>
            <a:ext cx="3886200" cy="3886200"/>
          </a:xfrm>
          <a:prstGeom prst="rect">
            <a:avLst/>
          </a:prstGeom>
          <a:noFill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651236" y="5337175"/>
            <a:ext cx="170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kumimoji="1" lang="ja-JP" altLang="en-US" sz="200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kumimoji="1" lang="en-US" altLang="ja-JP" sz="200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MM</a:t>
            </a:r>
            <a:r>
              <a:rPr kumimoji="1" lang="en-US" altLang="ja-JP" sz="2000" baseline="-25000">
                <a:solidFill>
                  <a:srgbClr val="000000"/>
                </a:solidFill>
                <a:latin typeface="Symbol" pitchFamily="18" charset="2"/>
                <a:ea typeface="ＭＳ Ｐゴシック" pitchFamily="50" charset="-128"/>
              </a:rPr>
              <a:t>gK-</a:t>
            </a:r>
            <a:r>
              <a:rPr kumimoji="1" lang="en-US" altLang="ja-JP" sz="2000" baseline="-2500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kumimoji="1" lang="en-US" altLang="ja-JP" sz="200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(GeV)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3363898" y="2565400"/>
            <a:ext cx="1008063" cy="16557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3219436" y="2565400"/>
            <a:ext cx="1152525" cy="2447925"/>
          </a:xfrm>
          <a:custGeom>
            <a:avLst/>
            <a:gdLst/>
            <a:ahLst/>
            <a:cxnLst>
              <a:cxn ang="0">
                <a:pos x="0" y="1542"/>
              </a:cxn>
              <a:cxn ang="0">
                <a:pos x="181" y="725"/>
              </a:cxn>
              <a:cxn ang="0">
                <a:pos x="317" y="317"/>
              </a:cxn>
              <a:cxn ang="0">
                <a:pos x="726" y="0"/>
              </a:cxn>
            </a:cxnLst>
            <a:rect l="0" t="0" r="r" b="b"/>
            <a:pathLst>
              <a:path w="726" h="1542">
                <a:moveTo>
                  <a:pt x="0" y="1542"/>
                </a:moveTo>
                <a:cubicBezTo>
                  <a:pt x="64" y="1235"/>
                  <a:pt x="128" y="929"/>
                  <a:pt x="181" y="725"/>
                </a:cubicBezTo>
                <a:cubicBezTo>
                  <a:pt x="234" y="521"/>
                  <a:pt x="226" y="438"/>
                  <a:pt x="317" y="317"/>
                </a:cubicBezTo>
                <a:cubicBezTo>
                  <a:pt x="408" y="196"/>
                  <a:pt x="665" y="53"/>
                  <a:pt x="726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643174" y="5786454"/>
            <a:ext cx="3916363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b="0" dirty="0">
                <a:solidFill>
                  <a:srgbClr val="669900"/>
                </a:solidFill>
              </a:rPr>
              <a:t>T. </a:t>
            </a:r>
            <a:r>
              <a:rPr lang="en-GB" b="0" dirty="0" err="1">
                <a:solidFill>
                  <a:srgbClr val="669900"/>
                </a:solidFill>
              </a:rPr>
              <a:t>Hotta</a:t>
            </a:r>
            <a:r>
              <a:rPr lang="en-GB" b="0" dirty="0">
                <a:solidFill>
                  <a:srgbClr val="669900"/>
                </a:solidFill>
              </a:rPr>
              <a:t>, </a:t>
            </a:r>
            <a:r>
              <a:rPr lang="en-GB" b="0" dirty="0" err="1">
                <a:solidFill>
                  <a:srgbClr val="669900"/>
                </a:solidFill>
              </a:rPr>
              <a:t>Acta</a:t>
            </a:r>
            <a:r>
              <a:rPr lang="en-GB" b="0" dirty="0">
                <a:solidFill>
                  <a:srgbClr val="669900"/>
                </a:solidFill>
              </a:rPr>
              <a:t> Phys. Pol. B36, 2173</a:t>
            </a:r>
            <a:endParaRPr lang="pl-PL" b="0" dirty="0">
              <a:solidFill>
                <a:srgbClr val="66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daty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l-PL" dirty="0"/>
              <a:t>7.12.200</a:t>
            </a:r>
          </a:p>
        </p:txBody>
      </p:sp>
      <p:sp>
        <p:nvSpPr>
          <p:cNvPr id="10243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/>
              <a:t>Michal Praszalowicz, Krakow</a:t>
            </a:r>
          </a:p>
        </p:txBody>
      </p:sp>
      <p:sp>
        <p:nvSpPr>
          <p:cNvPr id="1024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170D89-D038-43DE-8958-DB9AAC488A5D}" type="slidenum">
              <a:rPr lang="pl-PL"/>
              <a:pPr/>
              <a:t>16</a:t>
            </a:fld>
            <a:endParaRPr lang="pl-PL"/>
          </a:p>
        </p:txBody>
      </p:sp>
      <p:sp>
        <p:nvSpPr>
          <p:cNvPr id="10245" name="Oval 2"/>
          <p:cNvSpPr>
            <a:spLocks noChangeArrowheads="1"/>
          </p:cNvSpPr>
          <p:nvPr/>
        </p:nvSpPr>
        <p:spPr bwMode="auto">
          <a:xfrm>
            <a:off x="6156325" y="2366963"/>
            <a:ext cx="211138" cy="2111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246" name="Oval 3"/>
          <p:cNvSpPr>
            <a:spLocks noChangeArrowheads="1"/>
          </p:cNvSpPr>
          <p:nvPr/>
        </p:nvSpPr>
        <p:spPr bwMode="auto">
          <a:xfrm>
            <a:off x="6238875" y="2443163"/>
            <a:ext cx="211138" cy="2111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24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ja-JP" sz="2800" smtClean="0">
                <a:ea typeface="ＭＳ Ｐゴシック" pitchFamily="50" charset="-128"/>
              </a:rPr>
              <a:t>Time dependent experimental status of </a:t>
            </a:r>
            <a:r>
              <a:rPr lang="en-US" altLang="ja-JP" sz="2800" smtClean="0">
                <a:latin typeface="Symbol" pitchFamily="18" charset="2"/>
                <a:ea typeface="ＭＳ Ｐゴシック" pitchFamily="50" charset="-128"/>
              </a:rPr>
              <a:t>Q</a:t>
            </a:r>
            <a:r>
              <a:rPr lang="en-US" altLang="ja-JP" sz="2800" baseline="30000" smtClean="0">
                <a:ea typeface="ＭＳ Ｐゴシック" pitchFamily="50" charset="-128"/>
              </a:rPr>
              <a:t>+</a:t>
            </a:r>
          </a:p>
        </p:txBody>
      </p:sp>
      <p:graphicFrame>
        <p:nvGraphicFramePr>
          <p:cNvPr id="307205" name="Group 5"/>
          <p:cNvGraphicFramePr>
            <a:graphicFrameLocks noGrp="1"/>
          </p:cNvGraphicFramePr>
          <p:nvPr/>
        </p:nvGraphicFramePr>
        <p:xfrm>
          <a:off x="44450" y="762000"/>
          <a:ext cx="8991600" cy="2425704"/>
        </p:xfrm>
        <a:graphic>
          <a:graphicData uri="http://schemas.openxmlformats.org/drawingml/2006/table">
            <a:tbl>
              <a:tblPr/>
              <a:tblGrid>
                <a:gridCol w="2765425"/>
                <a:gridCol w="322263"/>
                <a:gridCol w="287337"/>
                <a:gridCol w="288925"/>
                <a:gridCol w="295275"/>
                <a:gridCol w="312738"/>
                <a:gridCol w="312737"/>
                <a:gridCol w="312738"/>
                <a:gridCol w="315912"/>
                <a:gridCol w="311150"/>
                <a:gridCol w="314325"/>
                <a:gridCol w="311150"/>
                <a:gridCol w="315913"/>
                <a:gridCol w="312737"/>
                <a:gridCol w="312738"/>
                <a:gridCol w="314325"/>
                <a:gridCol w="314325"/>
                <a:gridCol w="311150"/>
                <a:gridCol w="314325"/>
                <a:gridCol w="314325"/>
                <a:gridCol w="331787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γ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+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  d (n )</a:t>
                      </a:r>
                      <a:r>
                        <a:rPr kumimoji="0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　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reactions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γ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+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  p 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cs typeface="Times New Roman" pitchFamily="18" charset="0"/>
                          <a:sym typeface="Wingdings" pitchFamily="2" charset="2"/>
                        </a:rPr>
                        <a:t>→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p K</a:t>
                      </a:r>
                      <a:r>
                        <a:rPr kumimoji="0" lang="en-US" altLang="ja-JP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s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0</a:t>
                      </a:r>
                      <a:r>
                        <a:rPr kumimoji="0" lang="ja-JP" altLang="en-US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　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γ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+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 p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cs typeface="Times New Roman" pitchFamily="18" charset="0"/>
                          <a:sym typeface="Wingdings" pitchFamily="2" charset="2"/>
                        </a:rPr>
                        <a:t>→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n K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+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K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-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Symbol" pitchFamily="18" charset="2"/>
                        </a:rPr>
                        <a:t>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+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K + (N)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cs typeface="Times New Roman" pitchFamily="18" charset="0"/>
                          <a:sym typeface="Wingdings" pitchFamily="2" charset="2"/>
                        </a:rPr>
                        <a:t>→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 p K</a:t>
                      </a:r>
                      <a:r>
                        <a:rPr kumimoji="0" lang="en-US" altLang="ja-JP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s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0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lepton + D, A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cs typeface="Times New Roman" pitchFamily="18" charset="0"/>
                          <a:sym typeface="Wingdings" pitchFamily="2" charset="2"/>
                        </a:rPr>
                        <a:t>→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p K</a:t>
                      </a:r>
                      <a:r>
                        <a:rPr kumimoji="0" lang="en-US" altLang="ja-JP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s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p + A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cs typeface="Times New Roman" pitchFamily="18" charset="0"/>
                          <a:sym typeface="Wingdings" pitchFamily="2" charset="2"/>
                        </a:rPr>
                        <a:t>→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  pK</a:t>
                      </a:r>
                      <a:r>
                        <a:rPr kumimoji="0" lang="en-US" altLang="ja-JP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s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0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 + 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p + p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cs typeface="Times New Roman" pitchFamily="18" charset="0"/>
                          <a:sym typeface="Wingdings" pitchFamily="2" charset="2"/>
                        </a:rPr>
                        <a:t>→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  pK</a:t>
                      </a:r>
                      <a:r>
                        <a:rPr kumimoji="0" lang="en-US" altLang="ja-JP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s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0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 +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S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+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Other </a:t>
                      </a: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Q</a:t>
                      </a:r>
                      <a:r>
                        <a:rPr kumimoji="0" lang="en-US" altLang="ja-JP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+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 Upper Limits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48" name="Text Box 205"/>
          <p:cNvSpPr txBox="1">
            <a:spLocks noChangeArrowheads="1"/>
          </p:cNvSpPr>
          <p:nvPr/>
        </p:nvSpPr>
        <p:spPr bwMode="auto">
          <a:xfrm>
            <a:off x="8305800" y="1816100"/>
            <a:ext cx="5794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BaBar</a:t>
            </a:r>
          </a:p>
        </p:txBody>
      </p:sp>
      <p:sp>
        <p:nvSpPr>
          <p:cNvPr id="10449" name="Text Box 206"/>
          <p:cNvSpPr txBox="1">
            <a:spLocks noChangeArrowheads="1"/>
          </p:cNvSpPr>
          <p:nvPr/>
        </p:nvSpPr>
        <p:spPr bwMode="auto">
          <a:xfrm>
            <a:off x="8142288" y="838200"/>
            <a:ext cx="750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CLAS-d2</a:t>
            </a:r>
          </a:p>
        </p:txBody>
      </p:sp>
      <p:sp>
        <p:nvSpPr>
          <p:cNvPr id="10450" name="Text Box 207"/>
          <p:cNvSpPr txBox="1">
            <a:spLocks noChangeArrowheads="1"/>
          </p:cNvSpPr>
          <p:nvPr/>
        </p:nvSpPr>
        <p:spPr bwMode="auto">
          <a:xfrm>
            <a:off x="7924800" y="1554163"/>
            <a:ext cx="5984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BELLE</a:t>
            </a:r>
          </a:p>
        </p:txBody>
      </p:sp>
      <p:sp>
        <p:nvSpPr>
          <p:cNvPr id="10451" name="Text Box 208"/>
          <p:cNvSpPr txBox="1">
            <a:spLocks noChangeArrowheads="1"/>
          </p:cNvSpPr>
          <p:nvPr/>
        </p:nvSpPr>
        <p:spPr bwMode="auto">
          <a:xfrm>
            <a:off x="6030913" y="2352675"/>
            <a:ext cx="8048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ALEPH, Z</a:t>
            </a:r>
          </a:p>
        </p:txBody>
      </p:sp>
      <p:sp>
        <p:nvSpPr>
          <p:cNvPr id="10452" name="Oval 209"/>
          <p:cNvSpPr>
            <a:spLocks noChangeArrowheads="1"/>
          </p:cNvSpPr>
          <p:nvPr/>
        </p:nvSpPr>
        <p:spPr bwMode="auto">
          <a:xfrm>
            <a:off x="8385175" y="2349500"/>
            <a:ext cx="211138" cy="2111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53" name="Text Box 210"/>
          <p:cNvSpPr txBox="1">
            <a:spLocks noChangeArrowheads="1"/>
          </p:cNvSpPr>
          <p:nvPr/>
        </p:nvSpPr>
        <p:spPr bwMode="auto">
          <a:xfrm>
            <a:off x="7878763" y="2224088"/>
            <a:ext cx="544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SVD2</a:t>
            </a:r>
          </a:p>
        </p:txBody>
      </p:sp>
      <p:sp>
        <p:nvSpPr>
          <p:cNvPr id="10454" name="Oval 211"/>
          <p:cNvSpPr>
            <a:spLocks noChangeArrowheads="1"/>
          </p:cNvSpPr>
          <p:nvPr/>
        </p:nvSpPr>
        <p:spPr bwMode="auto">
          <a:xfrm>
            <a:off x="7835900" y="838200"/>
            <a:ext cx="211138" cy="2111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55" name="Text Box 212"/>
          <p:cNvSpPr txBox="1">
            <a:spLocks noChangeArrowheads="1"/>
          </p:cNvSpPr>
          <p:nvPr/>
        </p:nvSpPr>
        <p:spPr bwMode="auto">
          <a:xfrm>
            <a:off x="7162800" y="825500"/>
            <a:ext cx="736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LEPS-d2</a:t>
            </a:r>
          </a:p>
        </p:txBody>
      </p:sp>
      <p:sp>
        <p:nvSpPr>
          <p:cNvPr id="10456" name="Oval 213"/>
          <p:cNvSpPr>
            <a:spLocks noChangeArrowheads="1"/>
          </p:cNvSpPr>
          <p:nvPr/>
        </p:nvSpPr>
        <p:spPr bwMode="auto">
          <a:xfrm>
            <a:off x="2816225" y="860408"/>
            <a:ext cx="211138" cy="2111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57" name="Text Box 214"/>
          <p:cNvSpPr txBox="1">
            <a:spLocks noChangeArrowheads="1"/>
          </p:cNvSpPr>
          <p:nvPr/>
        </p:nvSpPr>
        <p:spPr bwMode="auto">
          <a:xfrm>
            <a:off x="3021013" y="863600"/>
            <a:ext cx="6619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LEPS-C</a:t>
            </a:r>
          </a:p>
        </p:txBody>
      </p:sp>
      <p:sp>
        <p:nvSpPr>
          <p:cNvPr id="10458" name="Oval 215"/>
          <p:cNvSpPr>
            <a:spLocks noChangeArrowheads="1"/>
          </p:cNvSpPr>
          <p:nvPr/>
        </p:nvSpPr>
        <p:spPr bwMode="auto">
          <a:xfrm>
            <a:off x="5767388" y="2062163"/>
            <a:ext cx="211137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59" name="Oval 216"/>
          <p:cNvSpPr>
            <a:spLocks noChangeArrowheads="1"/>
          </p:cNvSpPr>
          <p:nvPr/>
        </p:nvSpPr>
        <p:spPr bwMode="auto">
          <a:xfrm>
            <a:off x="5562600" y="2062163"/>
            <a:ext cx="211138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60" name="Oval 217"/>
          <p:cNvSpPr>
            <a:spLocks noChangeArrowheads="1"/>
          </p:cNvSpPr>
          <p:nvPr/>
        </p:nvSpPr>
        <p:spPr bwMode="auto">
          <a:xfrm>
            <a:off x="4044950" y="855663"/>
            <a:ext cx="211138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61" name="Text Box 218"/>
          <p:cNvSpPr txBox="1">
            <a:spLocks noChangeArrowheads="1"/>
          </p:cNvSpPr>
          <p:nvPr/>
        </p:nvSpPr>
        <p:spPr bwMode="auto">
          <a:xfrm>
            <a:off x="4254500" y="839788"/>
            <a:ext cx="750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CLAS-d1</a:t>
            </a:r>
          </a:p>
        </p:txBody>
      </p:sp>
      <p:sp>
        <p:nvSpPr>
          <p:cNvPr id="10462" name="Oval 219"/>
          <p:cNvSpPr>
            <a:spLocks noChangeArrowheads="1"/>
          </p:cNvSpPr>
          <p:nvPr/>
        </p:nvSpPr>
        <p:spPr bwMode="auto">
          <a:xfrm>
            <a:off x="3598863" y="1714488"/>
            <a:ext cx="211137" cy="2111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63" name="Text Box 220"/>
          <p:cNvSpPr txBox="1">
            <a:spLocks noChangeArrowheads="1"/>
          </p:cNvSpPr>
          <p:nvPr/>
        </p:nvSpPr>
        <p:spPr bwMode="auto">
          <a:xfrm>
            <a:off x="3810000" y="1654175"/>
            <a:ext cx="630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DIANA</a:t>
            </a:r>
          </a:p>
        </p:txBody>
      </p:sp>
      <p:sp>
        <p:nvSpPr>
          <p:cNvPr id="10464" name="Oval 221"/>
          <p:cNvSpPr>
            <a:spLocks noChangeArrowheads="1"/>
          </p:cNvSpPr>
          <p:nvPr/>
        </p:nvSpPr>
        <p:spPr bwMode="auto">
          <a:xfrm>
            <a:off x="4343400" y="1147763"/>
            <a:ext cx="211138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65" name="Text Box 222"/>
          <p:cNvSpPr txBox="1">
            <a:spLocks noChangeArrowheads="1"/>
          </p:cNvSpPr>
          <p:nvPr/>
        </p:nvSpPr>
        <p:spPr bwMode="auto">
          <a:xfrm>
            <a:off x="4576763" y="1128713"/>
            <a:ext cx="7000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SAPHIR</a:t>
            </a:r>
          </a:p>
        </p:txBody>
      </p:sp>
      <p:sp>
        <p:nvSpPr>
          <p:cNvPr id="10466" name="Oval 223"/>
          <p:cNvSpPr>
            <a:spLocks noChangeArrowheads="1"/>
          </p:cNvSpPr>
          <p:nvPr/>
        </p:nvSpPr>
        <p:spPr bwMode="auto">
          <a:xfrm>
            <a:off x="5359400" y="2366963"/>
            <a:ext cx="211138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67" name="Text Box 224"/>
          <p:cNvSpPr txBox="1">
            <a:spLocks noChangeArrowheads="1"/>
          </p:cNvSpPr>
          <p:nvPr/>
        </p:nvSpPr>
        <p:spPr bwMode="auto">
          <a:xfrm>
            <a:off x="4775200" y="2189163"/>
            <a:ext cx="5445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SVD2</a:t>
            </a:r>
          </a:p>
        </p:txBody>
      </p:sp>
      <p:sp>
        <p:nvSpPr>
          <p:cNvPr id="10468" name="Oval 225"/>
          <p:cNvSpPr>
            <a:spLocks noChangeArrowheads="1"/>
          </p:cNvSpPr>
          <p:nvPr/>
        </p:nvSpPr>
        <p:spPr bwMode="auto">
          <a:xfrm>
            <a:off x="5305425" y="2671763"/>
            <a:ext cx="211138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69" name="Text Box 226"/>
          <p:cNvSpPr txBox="1">
            <a:spLocks noChangeArrowheads="1"/>
          </p:cNvSpPr>
          <p:nvPr/>
        </p:nvSpPr>
        <p:spPr bwMode="auto">
          <a:xfrm>
            <a:off x="5461000" y="2578100"/>
            <a:ext cx="887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 dirty="0">
                <a:latin typeface="Tahoma" pitchFamily="34" charset="0"/>
                <a:ea typeface="ＭＳ Ｐゴシック" pitchFamily="50" charset="-128"/>
              </a:rPr>
              <a:t>COSY-TOF</a:t>
            </a:r>
          </a:p>
        </p:txBody>
      </p:sp>
      <p:sp>
        <p:nvSpPr>
          <p:cNvPr id="10470" name="Oval 227"/>
          <p:cNvSpPr>
            <a:spLocks noChangeArrowheads="1"/>
          </p:cNvSpPr>
          <p:nvPr/>
        </p:nvSpPr>
        <p:spPr bwMode="auto">
          <a:xfrm>
            <a:off x="5143500" y="2062163"/>
            <a:ext cx="211138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71" name="Text Box 228"/>
          <p:cNvSpPr txBox="1">
            <a:spLocks noChangeArrowheads="1"/>
          </p:cNvSpPr>
          <p:nvPr/>
        </p:nvSpPr>
        <p:spPr bwMode="auto">
          <a:xfrm>
            <a:off x="4492625" y="1922463"/>
            <a:ext cx="701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Hermes</a:t>
            </a:r>
          </a:p>
        </p:txBody>
      </p:sp>
      <p:sp>
        <p:nvSpPr>
          <p:cNvPr id="10472" name="Oval 229"/>
          <p:cNvSpPr>
            <a:spLocks noChangeArrowheads="1"/>
          </p:cNvSpPr>
          <p:nvPr/>
        </p:nvSpPr>
        <p:spPr bwMode="auto">
          <a:xfrm>
            <a:off x="5592763" y="2366963"/>
            <a:ext cx="211137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73" name="Text Box 230"/>
          <p:cNvSpPr txBox="1">
            <a:spLocks noChangeArrowheads="1"/>
          </p:cNvSpPr>
          <p:nvPr/>
        </p:nvSpPr>
        <p:spPr bwMode="auto">
          <a:xfrm>
            <a:off x="5708650" y="2182813"/>
            <a:ext cx="501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JINR</a:t>
            </a:r>
          </a:p>
        </p:txBody>
      </p:sp>
      <p:sp>
        <p:nvSpPr>
          <p:cNvPr id="10474" name="Oval 231"/>
          <p:cNvSpPr>
            <a:spLocks noChangeArrowheads="1"/>
          </p:cNvSpPr>
          <p:nvPr/>
        </p:nvSpPr>
        <p:spPr bwMode="auto">
          <a:xfrm>
            <a:off x="4949825" y="1423988"/>
            <a:ext cx="211138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75" name="Text Box 232"/>
          <p:cNvSpPr txBox="1">
            <a:spLocks noChangeArrowheads="1"/>
          </p:cNvSpPr>
          <p:nvPr/>
        </p:nvSpPr>
        <p:spPr bwMode="auto">
          <a:xfrm>
            <a:off x="5159375" y="1420813"/>
            <a:ext cx="6683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CLAS-p</a:t>
            </a:r>
          </a:p>
        </p:txBody>
      </p:sp>
      <p:sp>
        <p:nvSpPr>
          <p:cNvPr id="10476" name="Oval 233"/>
          <p:cNvSpPr>
            <a:spLocks noChangeArrowheads="1"/>
          </p:cNvSpPr>
          <p:nvPr/>
        </p:nvSpPr>
        <p:spPr bwMode="auto">
          <a:xfrm>
            <a:off x="5975350" y="849313"/>
            <a:ext cx="211138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77" name="Text Box 234"/>
          <p:cNvSpPr txBox="1">
            <a:spLocks noChangeArrowheads="1"/>
          </p:cNvSpPr>
          <p:nvPr/>
        </p:nvSpPr>
        <p:spPr bwMode="auto">
          <a:xfrm>
            <a:off x="6180138" y="849313"/>
            <a:ext cx="654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LEPS-d</a:t>
            </a:r>
          </a:p>
        </p:txBody>
      </p:sp>
      <p:sp>
        <p:nvSpPr>
          <p:cNvPr id="10478" name="Text Box 235"/>
          <p:cNvSpPr txBox="1">
            <a:spLocks noChangeArrowheads="1"/>
          </p:cNvSpPr>
          <p:nvPr/>
        </p:nvSpPr>
        <p:spPr bwMode="auto">
          <a:xfrm>
            <a:off x="5846763" y="1846263"/>
            <a:ext cx="4460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Symbol" pitchFamily="18" charset="2"/>
                <a:ea typeface="ＭＳ Ｐゴシック" pitchFamily="50" charset="-128"/>
              </a:rPr>
              <a:t>n</a:t>
            </a:r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BC</a:t>
            </a:r>
          </a:p>
        </p:txBody>
      </p:sp>
      <p:sp>
        <p:nvSpPr>
          <p:cNvPr id="10479" name="Text Box 236"/>
          <p:cNvSpPr txBox="1">
            <a:spLocks noChangeArrowheads="1"/>
          </p:cNvSpPr>
          <p:nvPr/>
        </p:nvSpPr>
        <p:spPr bwMode="auto">
          <a:xfrm>
            <a:off x="5410200" y="1846263"/>
            <a:ext cx="539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ZEUS</a:t>
            </a:r>
          </a:p>
        </p:txBody>
      </p:sp>
      <p:sp>
        <p:nvSpPr>
          <p:cNvPr id="10480" name="Oval 237"/>
          <p:cNvSpPr>
            <a:spLocks noChangeArrowheads="1"/>
          </p:cNvSpPr>
          <p:nvPr/>
        </p:nvSpPr>
        <p:spPr bwMode="auto">
          <a:xfrm>
            <a:off x="5287963" y="2971800"/>
            <a:ext cx="211137" cy="211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81" name="Text Box 238"/>
          <p:cNvSpPr txBox="1">
            <a:spLocks noChangeArrowheads="1"/>
          </p:cNvSpPr>
          <p:nvPr/>
        </p:nvSpPr>
        <p:spPr bwMode="auto">
          <a:xfrm>
            <a:off x="4589463" y="2963863"/>
            <a:ext cx="7223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BES J,</a:t>
            </a:r>
            <a:r>
              <a:rPr lang="en-US" altLang="ja-JP" sz="1200">
                <a:latin typeface="Symbol" pitchFamily="18" charset="2"/>
                <a:ea typeface="ＭＳ Ｐゴシック" pitchFamily="50" charset="-128"/>
              </a:rPr>
              <a:t>Y</a:t>
            </a:r>
          </a:p>
        </p:txBody>
      </p:sp>
      <p:sp>
        <p:nvSpPr>
          <p:cNvPr id="10482" name="Oval 239"/>
          <p:cNvSpPr>
            <a:spLocks noChangeArrowheads="1"/>
          </p:cNvSpPr>
          <p:nvPr/>
        </p:nvSpPr>
        <p:spPr bwMode="auto">
          <a:xfrm>
            <a:off x="8054975" y="1770063"/>
            <a:ext cx="211138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83" name="Oval 240"/>
          <p:cNvSpPr>
            <a:spLocks noChangeArrowheads="1"/>
          </p:cNvSpPr>
          <p:nvPr/>
        </p:nvSpPr>
        <p:spPr bwMode="auto">
          <a:xfrm>
            <a:off x="7518400" y="1130300"/>
            <a:ext cx="211138" cy="211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84" name="Text Box 241"/>
          <p:cNvSpPr txBox="1">
            <a:spLocks noChangeArrowheads="1"/>
          </p:cNvSpPr>
          <p:nvPr/>
        </p:nvSpPr>
        <p:spPr bwMode="auto">
          <a:xfrm>
            <a:off x="7702550" y="1116013"/>
            <a:ext cx="825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CLAS g11</a:t>
            </a:r>
          </a:p>
        </p:txBody>
      </p:sp>
      <p:sp>
        <p:nvSpPr>
          <p:cNvPr id="10485" name="Text Box 242"/>
          <p:cNvSpPr txBox="1">
            <a:spLocks noChangeArrowheads="1"/>
          </p:cNvSpPr>
          <p:nvPr/>
        </p:nvSpPr>
        <p:spPr bwMode="auto">
          <a:xfrm>
            <a:off x="6154738" y="2151063"/>
            <a:ext cx="7032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SPHINX</a:t>
            </a:r>
          </a:p>
        </p:txBody>
      </p:sp>
      <p:sp>
        <p:nvSpPr>
          <p:cNvPr id="10486" name="Text Box 243"/>
          <p:cNvSpPr txBox="1">
            <a:spLocks noChangeArrowheads="1"/>
          </p:cNvSpPr>
          <p:nvPr/>
        </p:nvSpPr>
        <p:spPr bwMode="auto">
          <a:xfrm>
            <a:off x="6731000" y="2219325"/>
            <a:ext cx="760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HyperCP</a:t>
            </a:r>
          </a:p>
        </p:txBody>
      </p:sp>
      <p:sp>
        <p:nvSpPr>
          <p:cNvPr id="10487" name="Oval 244"/>
          <p:cNvSpPr>
            <a:spLocks noChangeArrowheads="1"/>
          </p:cNvSpPr>
          <p:nvPr/>
        </p:nvSpPr>
        <p:spPr bwMode="auto">
          <a:xfrm>
            <a:off x="8305800" y="2062163"/>
            <a:ext cx="211138" cy="2111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88" name="Oval 245"/>
          <p:cNvSpPr>
            <a:spLocks noChangeArrowheads="1"/>
          </p:cNvSpPr>
          <p:nvPr/>
        </p:nvSpPr>
        <p:spPr bwMode="auto">
          <a:xfrm>
            <a:off x="7986713" y="854075"/>
            <a:ext cx="211137" cy="211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89" name="Oval 246"/>
          <p:cNvSpPr>
            <a:spLocks noChangeArrowheads="1"/>
          </p:cNvSpPr>
          <p:nvPr/>
        </p:nvSpPr>
        <p:spPr bwMode="auto">
          <a:xfrm>
            <a:off x="6535738" y="2366963"/>
            <a:ext cx="211137" cy="2111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90" name="Text Box 247"/>
          <p:cNvSpPr txBox="1">
            <a:spLocks noChangeArrowheads="1"/>
          </p:cNvSpPr>
          <p:nvPr/>
        </p:nvSpPr>
        <p:spPr bwMode="auto">
          <a:xfrm>
            <a:off x="6213475" y="2730500"/>
            <a:ext cx="7064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HERA-B</a:t>
            </a:r>
          </a:p>
        </p:txBody>
      </p:sp>
      <p:sp>
        <p:nvSpPr>
          <p:cNvPr id="10491" name="Oval 248"/>
          <p:cNvSpPr>
            <a:spLocks noChangeArrowheads="1"/>
          </p:cNvSpPr>
          <p:nvPr/>
        </p:nvSpPr>
        <p:spPr bwMode="auto">
          <a:xfrm>
            <a:off x="6275388" y="2971800"/>
            <a:ext cx="211137" cy="211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92" name="Oval 249"/>
          <p:cNvSpPr>
            <a:spLocks noChangeArrowheads="1"/>
          </p:cNvSpPr>
          <p:nvPr/>
        </p:nvSpPr>
        <p:spPr bwMode="auto">
          <a:xfrm>
            <a:off x="6848475" y="2971800"/>
            <a:ext cx="211138" cy="211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93" name="Text Box 250"/>
          <p:cNvSpPr txBox="1">
            <a:spLocks noChangeArrowheads="1"/>
          </p:cNvSpPr>
          <p:nvPr/>
        </p:nvSpPr>
        <p:spPr bwMode="auto">
          <a:xfrm>
            <a:off x="7023100" y="2978150"/>
            <a:ext cx="64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FOCUS</a:t>
            </a:r>
          </a:p>
        </p:txBody>
      </p:sp>
      <p:sp>
        <p:nvSpPr>
          <p:cNvPr id="10494" name="Oval 251"/>
          <p:cNvSpPr>
            <a:spLocks noChangeArrowheads="1"/>
          </p:cNvSpPr>
          <p:nvPr/>
        </p:nvSpPr>
        <p:spPr bwMode="auto">
          <a:xfrm>
            <a:off x="8416925" y="2971800"/>
            <a:ext cx="211138" cy="211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2400">
              <a:solidFill>
                <a:schemeClr val="hlink"/>
              </a:solidFill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0495" name="Text Box 252"/>
          <p:cNvSpPr txBox="1">
            <a:spLocks noChangeArrowheads="1"/>
          </p:cNvSpPr>
          <p:nvPr/>
        </p:nvSpPr>
        <p:spPr bwMode="auto">
          <a:xfrm>
            <a:off x="7883525" y="2989263"/>
            <a:ext cx="5794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WA89</a:t>
            </a:r>
          </a:p>
        </p:txBody>
      </p:sp>
      <p:sp>
        <p:nvSpPr>
          <p:cNvPr id="10496" name="Oval 253"/>
          <p:cNvSpPr>
            <a:spLocks noChangeArrowheads="1"/>
          </p:cNvSpPr>
          <p:nvPr/>
        </p:nvSpPr>
        <p:spPr bwMode="auto">
          <a:xfrm>
            <a:off x="6086475" y="2971800"/>
            <a:ext cx="211138" cy="211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97" name="Text Box 254"/>
          <p:cNvSpPr txBox="1">
            <a:spLocks noChangeArrowheads="1"/>
          </p:cNvSpPr>
          <p:nvPr/>
        </p:nvSpPr>
        <p:spPr bwMode="auto">
          <a:xfrm>
            <a:off x="5657850" y="2973388"/>
            <a:ext cx="4587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CDF</a:t>
            </a:r>
          </a:p>
        </p:txBody>
      </p:sp>
      <p:grpSp>
        <p:nvGrpSpPr>
          <p:cNvPr id="2" name="Group 255"/>
          <p:cNvGrpSpPr>
            <a:grpSpLocks/>
          </p:cNvGrpSpPr>
          <p:nvPr/>
        </p:nvGrpSpPr>
        <p:grpSpPr bwMode="auto">
          <a:xfrm>
            <a:off x="6732588" y="5457825"/>
            <a:ext cx="2411412" cy="779463"/>
            <a:chOff x="1927" y="3475"/>
            <a:chExt cx="1361" cy="491"/>
          </a:xfrm>
        </p:grpSpPr>
        <p:sp>
          <p:nvSpPr>
            <p:cNvPr id="10504" name="Oval 256"/>
            <p:cNvSpPr>
              <a:spLocks noChangeArrowheads="1"/>
            </p:cNvSpPr>
            <p:nvPr/>
          </p:nvSpPr>
          <p:spPr bwMode="auto">
            <a:xfrm>
              <a:off x="1927" y="3521"/>
              <a:ext cx="133" cy="13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505" name="Oval 257"/>
            <p:cNvSpPr>
              <a:spLocks noChangeArrowheads="1"/>
            </p:cNvSpPr>
            <p:nvPr/>
          </p:nvSpPr>
          <p:spPr bwMode="auto">
            <a:xfrm>
              <a:off x="1927" y="3793"/>
              <a:ext cx="133" cy="13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506" name="Text Box 258"/>
            <p:cNvSpPr txBox="1">
              <a:spLocks noChangeArrowheads="1"/>
            </p:cNvSpPr>
            <p:nvPr/>
          </p:nvSpPr>
          <p:spPr bwMode="auto">
            <a:xfrm>
              <a:off x="2064" y="3475"/>
              <a:ext cx="122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1" lang="en-US" altLang="ja-JP" sz="1800">
                  <a:ea typeface="ＭＳ Ｐゴシック" pitchFamily="50" charset="-128"/>
                </a:rPr>
                <a:t>: </a:t>
              </a:r>
              <a:r>
                <a:rPr kumimoji="1" lang="en-US" altLang="ja-JP" sz="1800" b="1">
                  <a:ea typeface="ＭＳ Ｐゴシック" pitchFamily="50" charset="-128"/>
                </a:rPr>
                <a:t>Positive result</a:t>
              </a:r>
            </a:p>
            <a:p>
              <a:pPr algn="l">
                <a:spcBef>
                  <a:spcPct val="50000"/>
                </a:spcBef>
              </a:pPr>
              <a:r>
                <a:rPr kumimoji="1" lang="en-US" altLang="ja-JP" sz="1800">
                  <a:ea typeface="ＭＳ Ｐゴシック" pitchFamily="50" charset="-128"/>
                </a:rPr>
                <a:t>: </a:t>
              </a:r>
              <a:r>
                <a:rPr kumimoji="1" lang="en-US" altLang="ja-JP" sz="1800" b="1">
                  <a:ea typeface="ＭＳ Ｐゴシック" pitchFamily="50" charset="-128"/>
                </a:rPr>
                <a:t>Negative result</a:t>
              </a:r>
            </a:p>
          </p:txBody>
        </p:sp>
      </p:grpSp>
      <p:sp>
        <p:nvSpPr>
          <p:cNvPr id="10499" name="Text Box 259"/>
          <p:cNvSpPr txBox="1">
            <a:spLocks noChangeArrowheads="1"/>
          </p:cNvSpPr>
          <p:nvPr/>
        </p:nvSpPr>
        <p:spPr bwMode="auto">
          <a:xfrm>
            <a:off x="2143108" y="3352800"/>
            <a:ext cx="678661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2400" dirty="0">
                <a:latin typeface="HGS創英角ﾎﾟｯﾌﾟ体" pitchFamily="50" charset="-128"/>
                <a:ea typeface="HGS創英角ﾎﾟｯﾌﾟ体" pitchFamily="50" charset="-128"/>
              </a:rPr>
              <a:t>  </a:t>
            </a:r>
            <a:r>
              <a:rPr lang="ja-JP" altLang="en-US" sz="1800" dirty="0">
                <a:latin typeface="HGS創英角ﾎﾟｯﾌﾟ体" pitchFamily="50" charset="-128"/>
                <a:ea typeface="HGS創英角ﾎﾟｯﾌﾟ体" pitchFamily="50" charset="-128"/>
              </a:rPr>
              <a:t>      </a:t>
            </a:r>
            <a:r>
              <a:rPr lang="en-US" altLang="ja-JP" sz="1600" dirty="0">
                <a:latin typeface="HGS創英角ﾎﾟｯﾌﾟ体" pitchFamily="50" charset="-128"/>
                <a:ea typeface="HGS創英角ﾎﾟｯﾌﾟ体" pitchFamily="50" charset="-128"/>
              </a:rPr>
              <a:t>2002</a:t>
            </a:r>
            <a:r>
              <a:rPr lang="ja-JP" altLang="en-US" sz="1600" dirty="0">
                <a:latin typeface="HGS創英角ﾎﾟｯﾌﾟ体" pitchFamily="50" charset="-128"/>
                <a:ea typeface="HGS創英角ﾎﾟｯﾌﾟ体" pitchFamily="50" charset="-128"/>
              </a:rPr>
              <a:t>           </a:t>
            </a:r>
            <a:r>
              <a:rPr lang="en-US" altLang="ja-JP" sz="1600" dirty="0">
                <a:latin typeface="HGS創英角ﾎﾟｯﾌﾟ体" pitchFamily="50" charset="-128"/>
                <a:ea typeface="HGS創英角ﾎﾟｯﾌﾟ体" pitchFamily="50" charset="-128"/>
              </a:rPr>
              <a:t>2003</a:t>
            </a:r>
            <a:r>
              <a:rPr lang="ja-JP" altLang="en-US" sz="1600" dirty="0">
                <a:latin typeface="HGS創英角ﾎﾟｯﾌﾟ体" pitchFamily="50" charset="-128"/>
                <a:ea typeface="HGS創英角ﾎﾟｯﾌﾟ体" pitchFamily="50" charset="-128"/>
              </a:rPr>
              <a:t>             </a:t>
            </a:r>
            <a:r>
              <a:rPr lang="en-US" altLang="ja-JP" sz="1600" dirty="0">
                <a:latin typeface="HGS創英角ﾎﾟｯﾌﾟ体" pitchFamily="50" charset="-128"/>
                <a:ea typeface="HGS創英角ﾎﾟｯﾌﾟ体" pitchFamily="50" charset="-128"/>
              </a:rPr>
              <a:t>2004</a:t>
            </a:r>
            <a:r>
              <a:rPr lang="ja-JP" altLang="en-US" sz="1600" dirty="0">
                <a:latin typeface="HGS創英角ﾎﾟｯﾌﾟ体" pitchFamily="50" charset="-128"/>
                <a:ea typeface="HGS創英角ﾎﾟｯﾌﾟ体" pitchFamily="50" charset="-128"/>
              </a:rPr>
              <a:t>          </a:t>
            </a:r>
            <a:r>
              <a:rPr lang="en-US" altLang="ja-JP" sz="1600" dirty="0" smtClean="0">
                <a:latin typeface="HGS創英角ﾎﾟｯﾌﾟ体" pitchFamily="50" charset="-128"/>
                <a:ea typeface="HGS創英角ﾎﾟｯﾌﾟ体" pitchFamily="50" charset="-128"/>
              </a:rPr>
              <a:t>2005</a:t>
            </a:r>
            <a:r>
              <a:rPr lang="pl-PL" altLang="ja-JP" sz="1600" dirty="0" smtClean="0">
                <a:latin typeface="HGS創英角ﾎﾟｯﾌﾟ体" pitchFamily="50" charset="-128"/>
                <a:ea typeface="HGS創英角ﾎﾟｯﾌﾟ体" pitchFamily="50" charset="-128"/>
              </a:rPr>
              <a:t>         2006        2007</a:t>
            </a:r>
            <a:endParaRPr lang="ja-JP" altLang="en-US" sz="16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10500" name="Oval 260"/>
          <p:cNvSpPr>
            <a:spLocks noChangeArrowheads="1"/>
          </p:cNvSpPr>
          <p:nvPr/>
        </p:nvSpPr>
        <p:spPr bwMode="auto">
          <a:xfrm>
            <a:off x="8715404" y="1676400"/>
            <a:ext cx="211137" cy="2111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501" name="Text Box 261"/>
          <p:cNvSpPr txBox="1">
            <a:spLocks noChangeArrowheads="1"/>
          </p:cNvSpPr>
          <p:nvPr/>
        </p:nvSpPr>
        <p:spPr bwMode="auto">
          <a:xfrm>
            <a:off x="8437563" y="1325563"/>
            <a:ext cx="6302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DIANA</a:t>
            </a:r>
          </a:p>
        </p:txBody>
      </p:sp>
      <p:sp>
        <p:nvSpPr>
          <p:cNvPr id="68" name="Oval 249"/>
          <p:cNvSpPr>
            <a:spLocks noChangeArrowheads="1"/>
          </p:cNvSpPr>
          <p:nvPr/>
        </p:nvSpPr>
        <p:spPr bwMode="auto">
          <a:xfrm>
            <a:off x="8147076" y="2646358"/>
            <a:ext cx="211138" cy="211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1" name="Text Box 226"/>
          <p:cNvSpPr txBox="1">
            <a:spLocks noChangeArrowheads="1"/>
          </p:cNvSpPr>
          <p:nvPr/>
        </p:nvSpPr>
        <p:spPr bwMode="auto">
          <a:xfrm>
            <a:off x="7185049" y="2571744"/>
            <a:ext cx="887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 dirty="0">
                <a:latin typeface="Tahoma" pitchFamily="34" charset="0"/>
                <a:ea typeface="ＭＳ Ｐゴシック" pitchFamily="50" charset="-128"/>
              </a:rPr>
              <a:t>COSY-TOF</a:t>
            </a:r>
          </a:p>
        </p:txBody>
      </p:sp>
      <p:sp>
        <p:nvSpPr>
          <p:cNvPr id="69" name="Text Box 263"/>
          <p:cNvSpPr txBox="1">
            <a:spLocks noChangeArrowheads="1"/>
          </p:cNvSpPr>
          <p:nvPr/>
        </p:nvSpPr>
        <p:spPr bwMode="auto">
          <a:xfrm>
            <a:off x="3994150" y="785794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X</a:t>
            </a:r>
            <a:endParaRPr lang="pl-PL" sz="1800" b="1" dirty="0">
              <a:solidFill>
                <a:srgbClr val="FF0000"/>
              </a:solidFill>
            </a:endParaRPr>
          </a:p>
        </p:txBody>
      </p:sp>
      <p:sp>
        <p:nvSpPr>
          <p:cNvPr id="72" name="pole tekstowe 71"/>
          <p:cNvSpPr txBox="1"/>
          <p:nvPr/>
        </p:nvSpPr>
        <p:spPr>
          <a:xfrm>
            <a:off x="857224" y="4429132"/>
            <a:ext cx="71513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2400" dirty="0" err="1" smtClean="0">
                <a:solidFill>
                  <a:srgbClr val="FF0000"/>
                </a:solidFill>
              </a:rPr>
              <a:t>negative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err="1" smtClean="0">
                <a:solidFill>
                  <a:srgbClr val="FF0000"/>
                </a:solidFill>
              </a:rPr>
              <a:t>results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err="1" smtClean="0">
                <a:solidFill>
                  <a:srgbClr val="FF0000"/>
                </a:solidFill>
              </a:rPr>
              <a:t>from</a:t>
            </a:r>
            <a:r>
              <a:rPr lang="pl-PL" sz="2400" dirty="0" smtClean="0">
                <a:solidFill>
                  <a:srgbClr val="FF0000"/>
                </a:solidFill>
              </a:rPr>
              <a:t> CLAS high </a:t>
            </a:r>
            <a:r>
              <a:rPr lang="pl-PL" sz="2400" dirty="0" err="1" smtClean="0">
                <a:solidFill>
                  <a:srgbClr val="FF0000"/>
                </a:solidFill>
              </a:rPr>
              <a:t>statistics</a:t>
            </a:r>
            <a:r>
              <a:rPr lang="pl-PL" sz="2400" dirty="0" smtClean="0">
                <a:solidFill>
                  <a:srgbClr val="FF0000"/>
                </a:solidFill>
              </a:rPr>
              <a:t> d run</a:t>
            </a:r>
          </a:p>
          <a:p>
            <a:pPr algn="l"/>
            <a:r>
              <a:rPr lang="pl-PL" sz="2400" dirty="0" err="1" smtClean="0">
                <a:solidFill>
                  <a:srgbClr val="FF0000"/>
                </a:solidFill>
              </a:rPr>
              <a:t>contradicts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err="1" smtClean="0">
                <a:solidFill>
                  <a:srgbClr val="FF0000"/>
                </a:solidFill>
              </a:rPr>
              <a:t>previous</a:t>
            </a:r>
            <a:r>
              <a:rPr lang="pl-PL" sz="2400" dirty="0" smtClean="0">
                <a:solidFill>
                  <a:srgbClr val="FF0000"/>
                </a:solidFill>
              </a:rPr>
              <a:t> CLAS </a:t>
            </a:r>
            <a:r>
              <a:rPr lang="pl-PL" sz="2400" dirty="0" err="1" smtClean="0">
                <a:solidFill>
                  <a:srgbClr val="FF0000"/>
                </a:solidFill>
              </a:rPr>
              <a:t>analysis</a:t>
            </a:r>
            <a:endParaRPr lang="pl-PL" sz="2400" dirty="0" smtClean="0">
              <a:solidFill>
                <a:srgbClr val="FF0000"/>
              </a:solidFill>
            </a:endParaRPr>
          </a:p>
          <a:p>
            <a:pPr algn="l"/>
            <a:r>
              <a:rPr lang="pl-PL" sz="2400" dirty="0" smtClean="0">
                <a:solidFill>
                  <a:srgbClr val="FF0000"/>
                </a:solidFill>
              </a:rPr>
              <a:t>and </a:t>
            </a:r>
            <a:r>
              <a:rPr lang="pl-PL" sz="2400" dirty="0" err="1" smtClean="0">
                <a:solidFill>
                  <a:srgbClr val="FF0000"/>
                </a:solidFill>
              </a:rPr>
              <a:t>contradicts</a:t>
            </a:r>
            <a:r>
              <a:rPr lang="pl-PL" sz="2400" dirty="0" smtClean="0">
                <a:solidFill>
                  <a:srgbClr val="FF0000"/>
                </a:solidFill>
              </a:rPr>
              <a:t> LEPS</a:t>
            </a:r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74" name="AutoShape 264"/>
          <p:cNvSpPr>
            <a:spLocks noChangeArrowheads="1"/>
          </p:cNvSpPr>
          <p:nvPr/>
        </p:nvSpPr>
        <p:spPr bwMode="auto">
          <a:xfrm rot="7440064">
            <a:off x="8007034" y="280245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CC00">
              <a:alpha val="50195"/>
            </a:srgbClr>
          </a:solidFill>
          <a:ln w="15875">
            <a:solidFill>
              <a:srgbClr val="DD6A1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3" name="Oval 260"/>
          <p:cNvSpPr>
            <a:spLocks noChangeArrowheads="1"/>
          </p:cNvSpPr>
          <p:nvPr/>
        </p:nvSpPr>
        <p:spPr bwMode="auto">
          <a:xfrm>
            <a:off x="9004333" y="1714488"/>
            <a:ext cx="211137" cy="2111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5" name="Oval 260"/>
          <p:cNvSpPr>
            <a:spLocks noChangeArrowheads="1"/>
          </p:cNvSpPr>
          <p:nvPr/>
        </p:nvSpPr>
        <p:spPr bwMode="auto">
          <a:xfrm>
            <a:off x="8867804" y="785794"/>
            <a:ext cx="211137" cy="2111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advTm="365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Comparison</a:t>
            </a:r>
            <a:r>
              <a:rPr lang="pl-PL" dirty="0" smtClean="0"/>
              <a:t> of LEPS and CLAS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7.12.2008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Michal Praszalowicz, Krakow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3DF18-7D9B-4D08-A7AD-5E2F7280A804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8" y="366713"/>
            <a:ext cx="820102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Comparison</a:t>
            </a:r>
            <a:r>
              <a:rPr lang="pl-PL" dirty="0" smtClean="0"/>
              <a:t> of LEPS and CLAS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7.12.2008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Michal Praszalowicz, Krakow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3DF18-7D9B-4D08-A7AD-5E2F7280A804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8" y="366713"/>
            <a:ext cx="820102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5" descr="fig_prl_dia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279014"/>
            <a:ext cx="4438651" cy="272149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daty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l-PL" dirty="0"/>
              <a:t>7.12.200</a:t>
            </a:r>
          </a:p>
        </p:txBody>
      </p:sp>
      <p:sp>
        <p:nvSpPr>
          <p:cNvPr id="10243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/>
              <a:t>Michal Praszalowicz, Krakow</a:t>
            </a:r>
          </a:p>
        </p:txBody>
      </p:sp>
      <p:sp>
        <p:nvSpPr>
          <p:cNvPr id="1024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170D89-D038-43DE-8958-DB9AAC488A5D}" type="slidenum">
              <a:rPr lang="pl-PL"/>
              <a:pPr/>
              <a:t>19</a:t>
            </a:fld>
            <a:endParaRPr lang="pl-PL"/>
          </a:p>
        </p:txBody>
      </p:sp>
      <p:sp>
        <p:nvSpPr>
          <p:cNvPr id="10245" name="Oval 2"/>
          <p:cNvSpPr>
            <a:spLocks noChangeArrowheads="1"/>
          </p:cNvSpPr>
          <p:nvPr/>
        </p:nvSpPr>
        <p:spPr bwMode="auto">
          <a:xfrm>
            <a:off x="6156325" y="2366963"/>
            <a:ext cx="211138" cy="2111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246" name="Oval 3"/>
          <p:cNvSpPr>
            <a:spLocks noChangeArrowheads="1"/>
          </p:cNvSpPr>
          <p:nvPr/>
        </p:nvSpPr>
        <p:spPr bwMode="auto">
          <a:xfrm>
            <a:off x="6238875" y="2443163"/>
            <a:ext cx="211138" cy="2111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24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ja-JP" sz="2800" smtClean="0">
                <a:ea typeface="ＭＳ Ｐゴシック" pitchFamily="50" charset="-128"/>
              </a:rPr>
              <a:t>Time dependent experimental status of </a:t>
            </a:r>
            <a:r>
              <a:rPr lang="en-US" altLang="ja-JP" sz="2800" smtClean="0">
                <a:latin typeface="Symbol" pitchFamily="18" charset="2"/>
                <a:ea typeface="ＭＳ Ｐゴシック" pitchFamily="50" charset="-128"/>
              </a:rPr>
              <a:t>Q</a:t>
            </a:r>
            <a:r>
              <a:rPr lang="en-US" altLang="ja-JP" sz="2800" baseline="30000" smtClean="0">
                <a:ea typeface="ＭＳ Ｐゴシック" pitchFamily="50" charset="-128"/>
              </a:rPr>
              <a:t>+</a:t>
            </a:r>
          </a:p>
        </p:txBody>
      </p:sp>
      <p:graphicFrame>
        <p:nvGraphicFramePr>
          <p:cNvPr id="307205" name="Group 5"/>
          <p:cNvGraphicFramePr>
            <a:graphicFrameLocks noGrp="1"/>
          </p:cNvGraphicFramePr>
          <p:nvPr/>
        </p:nvGraphicFramePr>
        <p:xfrm>
          <a:off x="44450" y="762000"/>
          <a:ext cx="8991600" cy="2425704"/>
        </p:xfrm>
        <a:graphic>
          <a:graphicData uri="http://schemas.openxmlformats.org/drawingml/2006/table">
            <a:tbl>
              <a:tblPr/>
              <a:tblGrid>
                <a:gridCol w="2765425"/>
                <a:gridCol w="322263"/>
                <a:gridCol w="287337"/>
                <a:gridCol w="288925"/>
                <a:gridCol w="295275"/>
                <a:gridCol w="312738"/>
                <a:gridCol w="312737"/>
                <a:gridCol w="312738"/>
                <a:gridCol w="315912"/>
                <a:gridCol w="311150"/>
                <a:gridCol w="314325"/>
                <a:gridCol w="311150"/>
                <a:gridCol w="315913"/>
                <a:gridCol w="312737"/>
                <a:gridCol w="312738"/>
                <a:gridCol w="314325"/>
                <a:gridCol w="314325"/>
                <a:gridCol w="311150"/>
                <a:gridCol w="314325"/>
                <a:gridCol w="314325"/>
                <a:gridCol w="331787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γ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+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  d (n )</a:t>
                      </a:r>
                      <a:r>
                        <a:rPr kumimoji="0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　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reactions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γ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+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  p 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cs typeface="Times New Roman" pitchFamily="18" charset="0"/>
                          <a:sym typeface="Wingdings" pitchFamily="2" charset="2"/>
                        </a:rPr>
                        <a:t>→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p K</a:t>
                      </a:r>
                      <a:r>
                        <a:rPr kumimoji="0" lang="en-US" altLang="ja-JP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s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0</a:t>
                      </a:r>
                      <a:r>
                        <a:rPr kumimoji="0" lang="ja-JP" altLang="en-US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　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γ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+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 p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cs typeface="Times New Roman" pitchFamily="18" charset="0"/>
                          <a:sym typeface="Wingdings" pitchFamily="2" charset="2"/>
                        </a:rPr>
                        <a:t>→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n K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+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K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-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Symbol" pitchFamily="18" charset="2"/>
                        </a:rPr>
                        <a:t>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+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K + (N)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cs typeface="Times New Roman" pitchFamily="18" charset="0"/>
                          <a:sym typeface="Wingdings" pitchFamily="2" charset="2"/>
                        </a:rPr>
                        <a:t>→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 p K</a:t>
                      </a:r>
                      <a:r>
                        <a:rPr kumimoji="0" lang="en-US" altLang="ja-JP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s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0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lepton + D, A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cs typeface="Times New Roman" pitchFamily="18" charset="0"/>
                          <a:sym typeface="Wingdings" pitchFamily="2" charset="2"/>
                        </a:rPr>
                        <a:t>→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p K</a:t>
                      </a:r>
                      <a:r>
                        <a:rPr kumimoji="0" lang="en-US" altLang="ja-JP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s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p + A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cs typeface="Times New Roman" pitchFamily="18" charset="0"/>
                          <a:sym typeface="Wingdings" pitchFamily="2" charset="2"/>
                        </a:rPr>
                        <a:t>→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  pK</a:t>
                      </a:r>
                      <a:r>
                        <a:rPr kumimoji="0" lang="en-US" altLang="ja-JP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s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0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 + 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p + p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cs typeface="Times New Roman" pitchFamily="18" charset="0"/>
                          <a:sym typeface="Wingdings" pitchFamily="2" charset="2"/>
                        </a:rPr>
                        <a:t>→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  pK</a:t>
                      </a:r>
                      <a:r>
                        <a:rPr kumimoji="0" lang="en-US" altLang="ja-JP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s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0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 +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S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+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Other </a:t>
                      </a: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Q</a:t>
                      </a:r>
                      <a:r>
                        <a:rPr kumimoji="0" lang="en-US" altLang="ja-JP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+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 Upper Limits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48" name="Text Box 205"/>
          <p:cNvSpPr txBox="1">
            <a:spLocks noChangeArrowheads="1"/>
          </p:cNvSpPr>
          <p:nvPr/>
        </p:nvSpPr>
        <p:spPr bwMode="auto">
          <a:xfrm>
            <a:off x="8305800" y="1816100"/>
            <a:ext cx="5794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BaBar</a:t>
            </a:r>
          </a:p>
        </p:txBody>
      </p:sp>
      <p:sp>
        <p:nvSpPr>
          <p:cNvPr id="10449" name="Text Box 206"/>
          <p:cNvSpPr txBox="1">
            <a:spLocks noChangeArrowheads="1"/>
          </p:cNvSpPr>
          <p:nvPr/>
        </p:nvSpPr>
        <p:spPr bwMode="auto">
          <a:xfrm>
            <a:off x="8142288" y="838200"/>
            <a:ext cx="750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CLAS-d2</a:t>
            </a:r>
          </a:p>
        </p:txBody>
      </p:sp>
      <p:sp>
        <p:nvSpPr>
          <p:cNvPr id="10450" name="Text Box 207"/>
          <p:cNvSpPr txBox="1">
            <a:spLocks noChangeArrowheads="1"/>
          </p:cNvSpPr>
          <p:nvPr/>
        </p:nvSpPr>
        <p:spPr bwMode="auto">
          <a:xfrm>
            <a:off x="7924800" y="1554163"/>
            <a:ext cx="5984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BELLE</a:t>
            </a:r>
          </a:p>
        </p:txBody>
      </p:sp>
      <p:sp>
        <p:nvSpPr>
          <p:cNvPr id="10451" name="Text Box 208"/>
          <p:cNvSpPr txBox="1">
            <a:spLocks noChangeArrowheads="1"/>
          </p:cNvSpPr>
          <p:nvPr/>
        </p:nvSpPr>
        <p:spPr bwMode="auto">
          <a:xfrm>
            <a:off x="6030913" y="2352675"/>
            <a:ext cx="8048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ALEPH, Z</a:t>
            </a:r>
          </a:p>
        </p:txBody>
      </p:sp>
      <p:sp>
        <p:nvSpPr>
          <p:cNvPr id="10452" name="Oval 209"/>
          <p:cNvSpPr>
            <a:spLocks noChangeArrowheads="1"/>
          </p:cNvSpPr>
          <p:nvPr/>
        </p:nvSpPr>
        <p:spPr bwMode="auto">
          <a:xfrm>
            <a:off x="8385175" y="2349500"/>
            <a:ext cx="211138" cy="2111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53" name="Text Box 210"/>
          <p:cNvSpPr txBox="1">
            <a:spLocks noChangeArrowheads="1"/>
          </p:cNvSpPr>
          <p:nvPr/>
        </p:nvSpPr>
        <p:spPr bwMode="auto">
          <a:xfrm>
            <a:off x="7878763" y="2224088"/>
            <a:ext cx="544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SVD2</a:t>
            </a:r>
          </a:p>
        </p:txBody>
      </p:sp>
      <p:sp>
        <p:nvSpPr>
          <p:cNvPr id="10454" name="Oval 211"/>
          <p:cNvSpPr>
            <a:spLocks noChangeArrowheads="1"/>
          </p:cNvSpPr>
          <p:nvPr/>
        </p:nvSpPr>
        <p:spPr bwMode="auto">
          <a:xfrm>
            <a:off x="7835900" y="838200"/>
            <a:ext cx="211138" cy="2111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55" name="Text Box 212"/>
          <p:cNvSpPr txBox="1">
            <a:spLocks noChangeArrowheads="1"/>
          </p:cNvSpPr>
          <p:nvPr/>
        </p:nvSpPr>
        <p:spPr bwMode="auto">
          <a:xfrm>
            <a:off x="7162800" y="825500"/>
            <a:ext cx="736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LEPS-d2</a:t>
            </a:r>
          </a:p>
        </p:txBody>
      </p:sp>
      <p:sp>
        <p:nvSpPr>
          <p:cNvPr id="10456" name="Oval 213"/>
          <p:cNvSpPr>
            <a:spLocks noChangeArrowheads="1"/>
          </p:cNvSpPr>
          <p:nvPr/>
        </p:nvSpPr>
        <p:spPr bwMode="auto">
          <a:xfrm>
            <a:off x="2816225" y="860408"/>
            <a:ext cx="211138" cy="2111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57" name="Text Box 214"/>
          <p:cNvSpPr txBox="1">
            <a:spLocks noChangeArrowheads="1"/>
          </p:cNvSpPr>
          <p:nvPr/>
        </p:nvSpPr>
        <p:spPr bwMode="auto">
          <a:xfrm>
            <a:off x="3021013" y="863600"/>
            <a:ext cx="6619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LEPS-C</a:t>
            </a:r>
          </a:p>
        </p:txBody>
      </p:sp>
      <p:sp>
        <p:nvSpPr>
          <p:cNvPr id="10458" name="Oval 215"/>
          <p:cNvSpPr>
            <a:spLocks noChangeArrowheads="1"/>
          </p:cNvSpPr>
          <p:nvPr/>
        </p:nvSpPr>
        <p:spPr bwMode="auto">
          <a:xfrm>
            <a:off x="5767388" y="2062163"/>
            <a:ext cx="211137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59" name="Oval 216"/>
          <p:cNvSpPr>
            <a:spLocks noChangeArrowheads="1"/>
          </p:cNvSpPr>
          <p:nvPr/>
        </p:nvSpPr>
        <p:spPr bwMode="auto">
          <a:xfrm>
            <a:off x="5562600" y="2062163"/>
            <a:ext cx="211138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60" name="Oval 217"/>
          <p:cNvSpPr>
            <a:spLocks noChangeArrowheads="1"/>
          </p:cNvSpPr>
          <p:nvPr/>
        </p:nvSpPr>
        <p:spPr bwMode="auto">
          <a:xfrm>
            <a:off x="4044950" y="855663"/>
            <a:ext cx="211138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61" name="Text Box 218"/>
          <p:cNvSpPr txBox="1">
            <a:spLocks noChangeArrowheads="1"/>
          </p:cNvSpPr>
          <p:nvPr/>
        </p:nvSpPr>
        <p:spPr bwMode="auto">
          <a:xfrm>
            <a:off x="4254500" y="839788"/>
            <a:ext cx="750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CLAS-d1</a:t>
            </a:r>
          </a:p>
        </p:txBody>
      </p:sp>
      <p:sp>
        <p:nvSpPr>
          <p:cNvPr id="10462" name="Oval 219"/>
          <p:cNvSpPr>
            <a:spLocks noChangeArrowheads="1"/>
          </p:cNvSpPr>
          <p:nvPr/>
        </p:nvSpPr>
        <p:spPr bwMode="auto">
          <a:xfrm>
            <a:off x="3598863" y="1714488"/>
            <a:ext cx="211137" cy="2111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63" name="Text Box 220"/>
          <p:cNvSpPr txBox="1">
            <a:spLocks noChangeArrowheads="1"/>
          </p:cNvSpPr>
          <p:nvPr/>
        </p:nvSpPr>
        <p:spPr bwMode="auto">
          <a:xfrm>
            <a:off x="3810000" y="1654175"/>
            <a:ext cx="630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DIANA</a:t>
            </a:r>
          </a:p>
        </p:txBody>
      </p:sp>
      <p:sp>
        <p:nvSpPr>
          <p:cNvPr id="10464" name="Oval 221"/>
          <p:cNvSpPr>
            <a:spLocks noChangeArrowheads="1"/>
          </p:cNvSpPr>
          <p:nvPr/>
        </p:nvSpPr>
        <p:spPr bwMode="auto">
          <a:xfrm>
            <a:off x="4343400" y="1147763"/>
            <a:ext cx="211138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65" name="Text Box 222"/>
          <p:cNvSpPr txBox="1">
            <a:spLocks noChangeArrowheads="1"/>
          </p:cNvSpPr>
          <p:nvPr/>
        </p:nvSpPr>
        <p:spPr bwMode="auto">
          <a:xfrm>
            <a:off x="4576763" y="1128713"/>
            <a:ext cx="7000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SAPHIR</a:t>
            </a:r>
          </a:p>
        </p:txBody>
      </p:sp>
      <p:sp>
        <p:nvSpPr>
          <p:cNvPr id="10466" name="Oval 223"/>
          <p:cNvSpPr>
            <a:spLocks noChangeArrowheads="1"/>
          </p:cNvSpPr>
          <p:nvPr/>
        </p:nvSpPr>
        <p:spPr bwMode="auto">
          <a:xfrm>
            <a:off x="5359400" y="2366963"/>
            <a:ext cx="211138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67" name="Text Box 224"/>
          <p:cNvSpPr txBox="1">
            <a:spLocks noChangeArrowheads="1"/>
          </p:cNvSpPr>
          <p:nvPr/>
        </p:nvSpPr>
        <p:spPr bwMode="auto">
          <a:xfrm>
            <a:off x="4775200" y="2189163"/>
            <a:ext cx="5445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SVD2</a:t>
            </a:r>
          </a:p>
        </p:txBody>
      </p:sp>
      <p:sp>
        <p:nvSpPr>
          <p:cNvPr id="10468" name="Oval 225"/>
          <p:cNvSpPr>
            <a:spLocks noChangeArrowheads="1"/>
          </p:cNvSpPr>
          <p:nvPr/>
        </p:nvSpPr>
        <p:spPr bwMode="auto">
          <a:xfrm>
            <a:off x="5305425" y="2671763"/>
            <a:ext cx="211138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69" name="Text Box 226"/>
          <p:cNvSpPr txBox="1">
            <a:spLocks noChangeArrowheads="1"/>
          </p:cNvSpPr>
          <p:nvPr/>
        </p:nvSpPr>
        <p:spPr bwMode="auto">
          <a:xfrm>
            <a:off x="5461000" y="2578100"/>
            <a:ext cx="887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 dirty="0">
                <a:latin typeface="Tahoma" pitchFamily="34" charset="0"/>
                <a:ea typeface="ＭＳ Ｐゴシック" pitchFamily="50" charset="-128"/>
              </a:rPr>
              <a:t>COSY-TOF</a:t>
            </a:r>
          </a:p>
        </p:txBody>
      </p:sp>
      <p:sp>
        <p:nvSpPr>
          <p:cNvPr id="10470" name="Oval 227"/>
          <p:cNvSpPr>
            <a:spLocks noChangeArrowheads="1"/>
          </p:cNvSpPr>
          <p:nvPr/>
        </p:nvSpPr>
        <p:spPr bwMode="auto">
          <a:xfrm>
            <a:off x="5143500" y="2062163"/>
            <a:ext cx="211138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71" name="Text Box 228"/>
          <p:cNvSpPr txBox="1">
            <a:spLocks noChangeArrowheads="1"/>
          </p:cNvSpPr>
          <p:nvPr/>
        </p:nvSpPr>
        <p:spPr bwMode="auto">
          <a:xfrm>
            <a:off x="4492625" y="1922463"/>
            <a:ext cx="701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Hermes</a:t>
            </a:r>
          </a:p>
        </p:txBody>
      </p:sp>
      <p:sp>
        <p:nvSpPr>
          <p:cNvPr id="10472" name="Oval 229"/>
          <p:cNvSpPr>
            <a:spLocks noChangeArrowheads="1"/>
          </p:cNvSpPr>
          <p:nvPr/>
        </p:nvSpPr>
        <p:spPr bwMode="auto">
          <a:xfrm>
            <a:off x="5592763" y="2366963"/>
            <a:ext cx="211137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73" name="Text Box 230"/>
          <p:cNvSpPr txBox="1">
            <a:spLocks noChangeArrowheads="1"/>
          </p:cNvSpPr>
          <p:nvPr/>
        </p:nvSpPr>
        <p:spPr bwMode="auto">
          <a:xfrm>
            <a:off x="5708650" y="2182813"/>
            <a:ext cx="501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JINR</a:t>
            </a:r>
          </a:p>
        </p:txBody>
      </p:sp>
      <p:sp>
        <p:nvSpPr>
          <p:cNvPr id="10474" name="Oval 231"/>
          <p:cNvSpPr>
            <a:spLocks noChangeArrowheads="1"/>
          </p:cNvSpPr>
          <p:nvPr/>
        </p:nvSpPr>
        <p:spPr bwMode="auto">
          <a:xfrm>
            <a:off x="4949825" y="1423988"/>
            <a:ext cx="211138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75" name="Text Box 232"/>
          <p:cNvSpPr txBox="1">
            <a:spLocks noChangeArrowheads="1"/>
          </p:cNvSpPr>
          <p:nvPr/>
        </p:nvSpPr>
        <p:spPr bwMode="auto">
          <a:xfrm>
            <a:off x="5159375" y="1420813"/>
            <a:ext cx="6683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CLAS-p</a:t>
            </a:r>
          </a:p>
        </p:txBody>
      </p:sp>
      <p:sp>
        <p:nvSpPr>
          <p:cNvPr id="10476" name="Oval 233"/>
          <p:cNvSpPr>
            <a:spLocks noChangeArrowheads="1"/>
          </p:cNvSpPr>
          <p:nvPr/>
        </p:nvSpPr>
        <p:spPr bwMode="auto">
          <a:xfrm>
            <a:off x="5975350" y="849313"/>
            <a:ext cx="211138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77" name="Text Box 234"/>
          <p:cNvSpPr txBox="1">
            <a:spLocks noChangeArrowheads="1"/>
          </p:cNvSpPr>
          <p:nvPr/>
        </p:nvSpPr>
        <p:spPr bwMode="auto">
          <a:xfrm>
            <a:off x="6180138" y="849313"/>
            <a:ext cx="654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LEPS-d</a:t>
            </a:r>
          </a:p>
        </p:txBody>
      </p:sp>
      <p:sp>
        <p:nvSpPr>
          <p:cNvPr id="10478" name="Text Box 235"/>
          <p:cNvSpPr txBox="1">
            <a:spLocks noChangeArrowheads="1"/>
          </p:cNvSpPr>
          <p:nvPr/>
        </p:nvSpPr>
        <p:spPr bwMode="auto">
          <a:xfrm>
            <a:off x="5846763" y="1846263"/>
            <a:ext cx="4460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Symbol" pitchFamily="18" charset="2"/>
                <a:ea typeface="ＭＳ Ｐゴシック" pitchFamily="50" charset="-128"/>
              </a:rPr>
              <a:t>n</a:t>
            </a:r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BC</a:t>
            </a:r>
          </a:p>
        </p:txBody>
      </p:sp>
      <p:sp>
        <p:nvSpPr>
          <p:cNvPr id="10479" name="Text Box 236"/>
          <p:cNvSpPr txBox="1">
            <a:spLocks noChangeArrowheads="1"/>
          </p:cNvSpPr>
          <p:nvPr/>
        </p:nvSpPr>
        <p:spPr bwMode="auto">
          <a:xfrm>
            <a:off x="5410200" y="1846263"/>
            <a:ext cx="539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ZEUS</a:t>
            </a:r>
          </a:p>
        </p:txBody>
      </p:sp>
      <p:sp>
        <p:nvSpPr>
          <p:cNvPr id="10480" name="Oval 237"/>
          <p:cNvSpPr>
            <a:spLocks noChangeArrowheads="1"/>
          </p:cNvSpPr>
          <p:nvPr/>
        </p:nvSpPr>
        <p:spPr bwMode="auto">
          <a:xfrm>
            <a:off x="5287963" y="2971800"/>
            <a:ext cx="211137" cy="211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81" name="Text Box 238"/>
          <p:cNvSpPr txBox="1">
            <a:spLocks noChangeArrowheads="1"/>
          </p:cNvSpPr>
          <p:nvPr/>
        </p:nvSpPr>
        <p:spPr bwMode="auto">
          <a:xfrm>
            <a:off x="4589463" y="2963863"/>
            <a:ext cx="7223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BES J,</a:t>
            </a:r>
            <a:r>
              <a:rPr lang="en-US" altLang="ja-JP" sz="1200">
                <a:latin typeface="Symbol" pitchFamily="18" charset="2"/>
                <a:ea typeface="ＭＳ Ｐゴシック" pitchFamily="50" charset="-128"/>
              </a:rPr>
              <a:t>Y</a:t>
            </a:r>
          </a:p>
        </p:txBody>
      </p:sp>
      <p:sp>
        <p:nvSpPr>
          <p:cNvPr id="10482" name="Oval 239"/>
          <p:cNvSpPr>
            <a:spLocks noChangeArrowheads="1"/>
          </p:cNvSpPr>
          <p:nvPr/>
        </p:nvSpPr>
        <p:spPr bwMode="auto">
          <a:xfrm>
            <a:off x="8054975" y="1770063"/>
            <a:ext cx="211138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83" name="Oval 240"/>
          <p:cNvSpPr>
            <a:spLocks noChangeArrowheads="1"/>
          </p:cNvSpPr>
          <p:nvPr/>
        </p:nvSpPr>
        <p:spPr bwMode="auto">
          <a:xfrm>
            <a:off x="7518400" y="1130300"/>
            <a:ext cx="211138" cy="211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84" name="Text Box 241"/>
          <p:cNvSpPr txBox="1">
            <a:spLocks noChangeArrowheads="1"/>
          </p:cNvSpPr>
          <p:nvPr/>
        </p:nvSpPr>
        <p:spPr bwMode="auto">
          <a:xfrm>
            <a:off x="7702550" y="1116013"/>
            <a:ext cx="825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CLAS g11</a:t>
            </a:r>
          </a:p>
        </p:txBody>
      </p:sp>
      <p:sp>
        <p:nvSpPr>
          <p:cNvPr id="10485" name="Text Box 242"/>
          <p:cNvSpPr txBox="1">
            <a:spLocks noChangeArrowheads="1"/>
          </p:cNvSpPr>
          <p:nvPr/>
        </p:nvSpPr>
        <p:spPr bwMode="auto">
          <a:xfrm>
            <a:off x="6154738" y="2151063"/>
            <a:ext cx="7032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SPHINX</a:t>
            </a:r>
          </a:p>
        </p:txBody>
      </p:sp>
      <p:sp>
        <p:nvSpPr>
          <p:cNvPr id="10486" name="Text Box 243"/>
          <p:cNvSpPr txBox="1">
            <a:spLocks noChangeArrowheads="1"/>
          </p:cNvSpPr>
          <p:nvPr/>
        </p:nvSpPr>
        <p:spPr bwMode="auto">
          <a:xfrm>
            <a:off x="6731000" y="2219325"/>
            <a:ext cx="760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HyperCP</a:t>
            </a:r>
          </a:p>
        </p:txBody>
      </p:sp>
      <p:sp>
        <p:nvSpPr>
          <p:cNvPr id="10487" name="Oval 244"/>
          <p:cNvSpPr>
            <a:spLocks noChangeArrowheads="1"/>
          </p:cNvSpPr>
          <p:nvPr/>
        </p:nvSpPr>
        <p:spPr bwMode="auto">
          <a:xfrm>
            <a:off x="8305800" y="2062163"/>
            <a:ext cx="211138" cy="2111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88" name="Oval 245"/>
          <p:cNvSpPr>
            <a:spLocks noChangeArrowheads="1"/>
          </p:cNvSpPr>
          <p:nvPr/>
        </p:nvSpPr>
        <p:spPr bwMode="auto">
          <a:xfrm>
            <a:off x="7986713" y="854075"/>
            <a:ext cx="211137" cy="211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89" name="Oval 246"/>
          <p:cNvSpPr>
            <a:spLocks noChangeArrowheads="1"/>
          </p:cNvSpPr>
          <p:nvPr/>
        </p:nvSpPr>
        <p:spPr bwMode="auto">
          <a:xfrm>
            <a:off x="6535738" y="2366963"/>
            <a:ext cx="211137" cy="2111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90" name="Text Box 247"/>
          <p:cNvSpPr txBox="1">
            <a:spLocks noChangeArrowheads="1"/>
          </p:cNvSpPr>
          <p:nvPr/>
        </p:nvSpPr>
        <p:spPr bwMode="auto">
          <a:xfrm>
            <a:off x="6213475" y="2730500"/>
            <a:ext cx="7064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HERA-B</a:t>
            </a:r>
          </a:p>
        </p:txBody>
      </p:sp>
      <p:sp>
        <p:nvSpPr>
          <p:cNvPr id="10491" name="Oval 248"/>
          <p:cNvSpPr>
            <a:spLocks noChangeArrowheads="1"/>
          </p:cNvSpPr>
          <p:nvPr/>
        </p:nvSpPr>
        <p:spPr bwMode="auto">
          <a:xfrm>
            <a:off x="6275388" y="2971800"/>
            <a:ext cx="211137" cy="211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92" name="Oval 249"/>
          <p:cNvSpPr>
            <a:spLocks noChangeArrowheads="1"/>
          </p:cNvSpPr>
          <p:nvPr/>
        </p:nvSpPr>
        <p:spPr bwMode="auto">
          <a:xfrm>
            <a:off x="6848475" y="2971800"/>
            <a:ext cx="211138" cy="211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93" name="Text Box 250"/>
          <p:cNvSpPr txBox="1">
            <a:spLocks noChangeArrowheads="1"/>
          </p:cNvSpPr>
          <p:nvPr/>
        </p:nvSpPr>
        <p:spPr bwMode="auto">
          <a:xfrm>
            <a:off x="7023100" y="2978150"/>
            <a:ext cx="64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FOCUS</a:t>
            </a:r>
          </a:p>
        </p:txBody>
      </p:sp>
      <p:sp>
        <p:nvSpPr>
          <p:cNvPr id="10494" name="Oval 251"/>
          <p:cNvSpPr>
            <a:spLocks noChangeArrowheads="1"/>
          </p:cNvSpPr>
          <p:nvPr/>
        </p:nvSpPr>
        <p:spPr bwMode="auto">
          <a:xfrm>
            <a:off x="8416925" y="2971800"/>
            <a:ext cx="211138" cy="211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2400">
              <a:solidFill>
                <a:schemeClr val="hlink"/>
              </a:solidFill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0495" name="Text Box 252"/>
          <p:cNvSpPr txBox="1">
            <a:spLocks noChangeArrowheads="1"/>
          </p:cNvSpPr>
          <p:nvPr/>
        </p:nvSpPr>
        <p:spPr bwMode="auto">
          <a:xfrm>
            <a:off x="7883525" y="2989263"/>
            <a:ext cx="5794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WA89</a:t>
            </a:r>
          </a:p>
        </p:txBody>
      </p:sp>
      <p:sp>
        <p:nvSpPr>
          <p:cNvPr id="10496" name="Oval 253"/>
          <p:cNvSpPr>
            <a:spLocks noChangeArrowheads="1"/>
          </p:cNvSpPr>
          <p:nvPr/>
        </p:nvSpPr>
        <p:spPr bwMode="auto">
          <a:xfrm>
            <a:off x="6086475" y="2971800"/>
            <a:ext cx="211138" cy="211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97" name="Text Box 254"/>
          <p:cNvSpPr txBox="1">
            <a:spLocks noChangeArrowheads="1"/>
          </p:cNvSpPr>
          <p:nvPr/>
        </p:nvSpPr>
        <p:spPr bwMode="auto">
          <a:xfrm>
            <a:off x="5657850" y="2973388"/>
            <a:ext cx="4587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CDF</a:t>
            </a:r>
          </a:p>
        </p:txBody>
      </p:sp>
      <p:grpSp>
        <p:nvGrpSpPr>
          <p:cNvPr id="2" name="Group 255"/>
          <p:cNvGrpSpPr>
            <a:grpSpLocks/>
          </p:cNvGrpSpPr>
          <p:nvPr/>
        </p:nvGrpSpPr>
        <p:grpSpPr bwMode="auto">
          <a:xfrm>
            <a:off x="6732588" y="5457825"/>
            <a:ext cx="2411412" cy="779463"/>
            <a:chOff x="1927" y="3475"/>
            <a:chExt cx="1361" cy="491"/>
          </a:xfrm>
        </p:grpSpPr>
        <p:sp>
          <p:nvSpPr>
            <p:cNvPr id="10504" name="Oval 256"/>
            <p:cNvSpPr>
              <a:spLocks noChangeArrowheads="1"/>
            </p:cNvSpPr>
            <p:nvPr/>
          </p:nvSpPr>
          <p:spPr bwMode="auto">
            <a:xfrm>
              <a:off x="1927" y="3521"/>
              <a:ext cx="133" cy="13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505" name="Oval 257"/>
            <p:cNvSpPr>
              <a:spLocks noChangeArrowheads="1"/>
            </p:cNvSpPr>
            <p:nvPr/>
          </p:nvSpPr>
          <p:spPr bwMode="auto">
            <a:xfrm>
              <a:off x="1927" y="3793"/>
              <a:ext cx="133" cy="13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506" name="Text Box 258"/>
            <p:cNvSpPr txBox="1">
              <a:spLocks noChangeArrowheads="1"/>
            </p:cNvSpPr>
            <p:nvPr/>
          </p:nvSpPr>
          <p:spPr bwMode="auto">
            <a:xfrm>
              <a:off x="2064" y="3475"/>
              <a:ext cx="122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1" lang="en-US" altLang="ja-JP" sz="1800">
                  <a:ea typeface="ＭＳ Ｐゴシック" pitchFamily="50" charset="-128"/>
                </a:rPr>
                <a:t>: </a:t>
              </a:r>
              <a:r>
                <a:rPr kumimoji="1" lang="en-US" altLang="ja-JP" sz="1800" b="1">
                  <a:ea typeface="ＭＳ Ｐゴシック" pitchFamily="50" charset="-128"/>
                </a:rPr>
                <a:t>Positive result</a:t>
              </a:r>
            </a:p>
            <a:p>
              <a:pPr algn="l">
                <a:spcBef>
                  <a:spcPct val="50000"/>
                </a:spcBef>
              </a:pPr>
              <a:r>
                <a:rPr kumimoji="1" lang="en-US" altLang="ja-JP" sz="1800">
                  <a:ea typeface="ＭＳ Ｐゴシック" pitchFamily="50" charset="-128"/>
                </a:rPr>
                <a:t>: </a:t>
              </a:r>
              <a:r>
                <a:rPr kumimoji="1" lang="en-US" altLang="ja-JP" sz="1800" b="1">
                  <a:ea typeface="ＭＳ Ｐゴシック" pitchFamily="50" charset="-128"/>
                </a:rPr>
                <a:t>Negative result</a:t>
              </a:r>
            </a:p>
          </p:txBody>
        </p:sp>
      </p:grpSp>
      <p:sp>
        <p:nvSpPr>
          <p:cNvPr id="10499" name="Text Box 259"/>
          <p:cNvSpPr txBox="1">
            <a:spLocks noChangeArrowheads="1"/>
          </p:cNvSpPr>
          <p:nvPr/>
        </p:nvSpPr>
        <p:spPr bwMode="auto">
          <a:xfrm>
            <a:off x="2143108" y="3352800"/>
            <a:ext cx="678661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2400" dirty="0">
                <a:latin typeface="HGS創英角ﾎﾟｯﾌﾟ体" pitchFamily="50" charset="-128"/>
                <a:ea typeface="HGS創英角ﾎﾟｯﾌﾟ体" pitchFamily="50" charset="-128"/>
              </a:rPr>
              <a:t>  </a:t>
            </a:r>
            <a:r>
              <a:rPr lang="ja-JP" altLang="en-US" sz="1800" dirty="0">
                <a:latin typeface="HGS創英角ﾎﾟｯﾌﾟ体" pitchFamily="50" charset="-128"/>
                <a:ea typeface="HGS創英角ﾎﾟｯﾌﾟ体" pitchFamily="50" charset="-128"/>
              </a:rPr>
              <a:t>      </a:t>
            </a:r>
            <a:r>
              <a:rPr lang="en-US" altLang="ja-JP" sz="1600" dirty="0">
                <a:latin typeface="HGS創英角ﾎﾟｯﾌﾟ体" pitchFamily="50" charset="-128"/>
                <a:ea typeface="HGS創英角ﾎﾟｯﾌﾟ体" pitchFamily="50" charset="-128"/>
              </a:rPr>
              <a:t>2002</a:t>
            </a:r>
            <a:r>
              <a:rPr lang="ja-JP" altLang="en-US" sz="1600" dirty="0">
                <a:latin typeface="HGS創英角ﾎﾟｯﾌﾟ体" pitchFamily="50" charset="-128"/>
                <a:ea typeface="HGS創英角ﾎﾟｯﾌﾟ体" pitchFamily="50" charset="-128"/>
              </a:rPr>
              <a:t>           </a:t>
            </a:r>
            <a:r>
              <a:rPr lang="en-US" altLang="ja-JP" sz="1600" dirty="0">
                <a:latin typeface="HGS創英角ﾎﾟｯﾌﾟ体" pitchFamily="50" charset="-128"/>
                <a:ea typeface="HGS創英角ﾎﾟｯﾌﾟ体" pitchFamily="50" charset="-128"/>
              </a:rPr>
              <a:t>2003</a:t>
            </a:r>
            <a:r>
              <a:rPr lang="ja-JP" altLang="en-US" sz="1600" dirty="0">
                <a:latin typeface="HGS創英角ﾎﾟｯﾌﾟ体" pitchFamily="50" charset="-128"/>
                <a:ea typeface="HGS創英角ﾎﾟｯﾌﾟ体" pitchFamily="50" charset="-128"/>
              </a:rPr>
              <a:t>             </a:t>
            </a:r>
            <a:r>
              <a:rPr lang="en-US" altLang="ja-JP" sz="1600" dirty="0">
                <a:latin typeface="HGS創英角ﾎﾟｯﾌﾟ体" pitchFamily="50" charset="-128"/>
                <a:ea typeface="HGS創英角ﾎﾟｯﾌﾟ体" pitchFamily="50" charset="-128"/>
              </a:rPr>
              <a:t>2004</a:t>
            </a:r>
            <a:r>
              <a:rPr lang="ja-JP" altLang="en-US" sz="1600" dirty="0">
                <a:latin typeface="HGS創英角ﾎﾟｯﾌﾟ体" pitchFamily="50" charset="-128"/>
                <a:ea typeface="HGS創英角ﾎﾟｯﾌﾟ体" pitchFamily="50" charset="-128"/>
              </a:rPr>
              <a:t>          </a:t>
            </a:r>
            <a:r>
              <a:rPr lang="en-US" altLang="ja-JP" sz="1600" dirty="0" smtClean="0">
                <a:latin typeface="HGS創英角ﾎﾟｯﾌﾟ体" pitchFamily="50" charset="-128"/>
                <a:ea typeface="HGS創英角ﾎﾟｯﾌﾟ体" pitchFamily="50" charset="-128"/>
              </a:rPr>
              <a:t>2005</a:t>
            </a:r>
            <a:r>
              <a:rPr lang="pl-PL" altLang="ja-JP" sz="1600" dirty="0" smtClean="0">
                <a:latin typeface="HGS創英角ﾎﾟｯﾌﾟ体" pitchFamily="50" charset="-128"/>
                <a:ea typeface="HGS創英角ﾎﾟｯﾌﾟ体" pitchFamily="50" charset="-128"/>
              </a:rPr>
              <a:t>         2006        2007</a:t>
            </a:r>
            <a:endParaRPr lang="ja-JP" altLang="en-US" sz="16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10500" name="Oval 260"/>
          <p:cNvSpPr>
            <a:spLocks noChangeArrowheads="1"/>
          </p:cNvSpPr>
          <p:nvPr/>
        </p:nvSpPr>
        <p:spPr bwMode="auto">
          <a:xfrm>
            <a:off x="8715404" y="1676400"/>
            <a:ext cx="211137" cy="2111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501" name="Text Box 261"/>
          <p:cNvSpPr txBox="1">
            <a:spLocks noChangeArrowheads="1"/>
          </p:cNvSpPr>
          <p:nvPr/>
        </p:nvSpPr>
        <p:spPr bwMode="auto">
          <a:xfrm>
            <a:off x="8437563" y="1325563"/>
            <a:ext cx="6302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DIANA</a:t>
            </a:r>
          </a:p>
        </p:txBody>
      </p:sp>
      <p:sp>
        <p:nvSpPr>
          <p:cNvPr id="68" name="Oval 249"/>
          <p:cNvSpPr>
            <a:spLocks noChangeArrowheads="1"/>
          </p:cNvSpPr>
          <p:nvPr/>
        </p:nvSpPr>
        <p:spPr bwMode="auto">
          <a:xfrm>
            <a:off x="8147076" y="2646358"/>
            <a:ext cx="211138" cy="211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1" name="Text Box 226"/>
          <p:cNvSpPr txBox="1">
            <a:spLocks noChangeArrowheads="1"/>
          </p:cNvSpPr>
          <p:nvPr/>
        </p:nvSpPr>
        <p:spPr bwMode="auto">
          <a:xfrm>
            <a:off x="7185049" y="2571744"/>
            <a:ext cx="887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 dirty="0">
                <a:latin typeface="Tahoma" pitchFamily="34" charset="0"/>
                <a:ea typeface="ＭＳ Ｐゴシック" pitchFamily="50" charset="-128"/>
              </a:rPr>
              <a:t>COSY-TOF</a:t>
            </a:r>
          </a:p>
        </p:txBody>
      </p:sp>
      <p:sp>
        <p:nvSpPr>
          <p:cNvPr id="69" name="Text Box 263"/>
          <p:cNvSpPr txBox="1">
            <a:spLocks noChangeArrowheads="1"/>
          </p:cNvSpPr>
          <p:nvPr/>
        </p:nvSpPr>
        <p:spPr bwMode="auto">
          <a:xfrm>
            <a:off x="3994150" y="785794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X</a:t>
            </a:r>
            <a:endParaRPr lang="pl-PL" sz="1800" b="1" dirty="0">
              <a:solidFill>
                <a:srgbClr val="FF0000"/>
              </a:solidFill>
            </a:endParaRPr>
          </a:p>
        </p:txBody>
      </p:sp>
      <p:sp>
        <p:nvSpPr>
          <p:cNvPr id="70" name="Text Box 263"/>
          <p:cNvSpPr txBox="1">
            <a:spLocks noChangeArrowheads="1"/>
          </p:cNvSpPr>
          <p:nvPr/>
        </p:nvSpPr>
        <p:spPr bwMode="auto">
          <a:xfrm>
            <a:off x="4294188" y="1071546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X</a:t>
            </a:r>
            <a:endParaRPr lang="pl-PL" sz="1800" b="1" dirty="0">
              <a:solidFill>
                <a:srgbClr val="FF0000"/>
              </a:solidFill>
            </a:endParaRPr>
          </a:p>
        </p:txBody>
      </p:sp>
      <p:sp>
        <p:nvSpPr>
          <p:cNvPr id="72" name="pole tekstowe 71"/>
          <p:cNvSpPr txBox="1"/>
          <p:nvPr/>
        </p:nvSpPr>
        <p:spPr>
          <a:xfrm>
            <a:off x="857224" y="4429132"/>
            <a:ext cx="6878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>
                <a:solidFill>
                  <a:srgbClr val="FF0000"/>
                </a:solidFill>
              </a:rPr>
              <a:t>negative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err="1" smtClean="0">
                <a:solidFill>
                  <a:srgbClr val="FF0000"/>
                </a:solidFill>
              </a:rPr>
              <a:t>results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err="1" smtClean="0">
                <a:solidFill>
                  <a:srgbClr val="FF0000"/>
                </a:solidFill>
              </a:rPr>
              <a:t>from</a:t>
            </a:r>
            <a:r>
              <a:rPr lang="pl-PL" sz="2400" dirty="0" smtClean="0">
                <a:solidFill>
                  <a:srgbClr val="FF0000"/>
                </a:solidFill>
              </a:rPr>
              <a:t> CLAS high </a:t>
            </a:r>
            <a:r>
              <a:rPr lang="pl-PL" sz="2400" dirty="0" err="1" smtClean="0">
                <a:solidFill>
                  <a:srgbClr val="FF0000"/>
                </a:solidFill>
              </a:rPr>
              <a:t>statistics</a:t>
            </a:r>
            <a:r>
              <a:rPr lang="pl-PL" sz="2400" dirty="0" smtClean="0">
                <a:solidFill>
                  <a:srgbClr val="FF0000"/>
                </a:solidFill>
              </a:rPr>
              <a:t> run</a:t>
            </a:r>
          </a:p>
          <a:p>
            <a:pPr algn="l"/>
            <a:r>
              <a:rPr lang="pl-PL" sz="2400" dirty="0" err="1" smtClean="0">
                <a:solidFill>
                  <a:srgbClr val="FF0000"/>
                </a:solidFill>
              </a:rPr>
              <a:t>contradiced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err="1" smtClean="0">
                <a:solidFill>
                  <a:srgbClr val="FF0000"/>
                </a:solidFill>
              </a:rPr>
              <a:t>previous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err="1" smtClean="0">
                <a:solidFill>
                  <a:srgbClr val="FF0000"/>
                </a:solidFill>
              </a:rPr>
              <a:t>experiments</a:t>
            </a:r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73" name="AutoShape 264"/>
          <p:cNvSpPr>
            <a:spLocks noChangeArrowheads="1"/>
          </p:cNvSpPr>
          <p:nvPr/>
        </p:nvSpPr>
        <p:spPr bwMode="auto">
          <a:xfrm rot="19799696">
            <a:off x="3276600" y="1291968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CC00">
              <a:alpha val="50195"/>
            </a:srgbClr>
          </a:solidFill>
          <a:ln w="15875">
            <a:solidFill>
              <a:srgbClr val="DD6A1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4" name="AutoShape 264"/>
          <p:cNvSpPr>
            <a:spLocks noChangeArrowheads="1"/>
          </p:cNvSpPr>
          <p:nvPr/>
        </p:nvSpPr>
        <p:spPr bwMode="auto">
          <a:xfrm rot="17633992">
            <a:off x="6987045" y="1688684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CC00">
              <a:alpha val="50195"/>
            </a:srgbClr>
          </a:solidFill>
          <a:ln w="15875">
            <a:solidFill>
              <a:srgbClr val="DD6A1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5" name="Oval 260"/>
          <p:cNvSpPr>
            <a:spLocks noChangeArrowheads="1"/>
          </p:cNvSpPr>
          <p:nvPr/>
        </p:nvSpPr>
        <p:spPr bwMode="auto">
          <a:xfrm>
            <a:off x="9004333" y="1717664"/>
            <a:ext cx="211137" cy="2111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6" name="Oval 260"/>
          <p:cNvSpPr>
            <a:spLocks noChangeArrowheads="1"/>
          </p:cNvSpPr>
          <p:nvPr/>
        </p:nvSpPr>
        <p:spPr bwMode="auto">
          <a:xfrm>
            <a:off x="8867804" y="785794"/>
            <a:ext cx="211137" cy="2111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advTm="365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utoUpdateAnimBg="0"/>
      <p:bldP spid="73" grpId="0" animBg="1"/>
      <p:bldP spid="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     </a:t>
            </a:r>
            <a:r>
              <a:rPr lang="pl-PL" dirty="0" err="1" smtClean="0"/>
              <a:t>Strange</a:t>
            </a:r>
            <a:r>
              <a:rPr lang="pl-PL" dirty="0" smtClean="0"/>
              <a:t> </a:t>
            </a:r>
            <a:r>
              <a:rPr lang="pl-PL" dirty="0" err="1" smtClean="0"/>
              <a:t>Pentaquarks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Michał </a:t>
            </a:r>
            <a:r>
              <a:rPr lang="pl-PL" dirty="0" err="1" smtClean="0"/>
              <a:t>Praszałowicz</a:t>
            </a:r>
            <a:endParaRPr lang="pl-PL" dirty="0" smtClean="0"/>
          </a:p>
          <a:p>
            <a:r>
              <a:rPr lang="pl-PL" dirty="0" smtClean="0"/>
              <a:t>M. Smoluchowski Inst. of </a:t>
            </a:r>
            <a:r>
              <a:rPr lang="pl-PL" dirty="0" err="1" smtClean="0"/>
              <a:t>Physics</a:t>
            </a:r>
            <a:endParaRPr lang="pl-PL" dirty="0" smtClean="0"/>
          </a:p>
          <a:p>
            <a:r>
              <a:rPr lang="pl-PL" dirty="0" err="1" smtClean="0"/>
              <a:t>Jegellonian</a:t>
            </a:r>
            <a:r>
              <a:rPr lang="pl-PL" dirty="0" smtClean="0"/>
              <a:t> </a:t>
            </a:r>
            <a:r>
              <a:rPr lang="pl-PL" dirty="0" err="1" smtClean="0"/>
              <a:t>University</a:t>
            </a:r>
            <a:r>
              <a:rPr lang="pl-PL" dirty="0" smtClean="0"/>
              <a:t>, </a:t>
            </a:r>
          </a:p>
          <a:p>
            <a:r>
              <a:rPr lang="pl-PL" dirty="0" smtClean="0"/>
              <a:t>Kraków, Poland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daty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l-PL" dirty="0"/>
              <a:t>7.12.2008</a:t>
            </a:r>
          </a:p>
        </p:txBody>
      </p:sp>
      <p:sp>
        <p:nvSpPr>
          <p:cNvPr id="21507" name="Symbol zastępczy stopki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/>
              <a:t>Michal Praszalowicz, Krakow</a:t>
            </a:r>
          </a:p>
        </p:txBody>
      </p:sp>
      <p:sp>
        <p:nvSpPr>
          <p:cNvPr id="21508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002D05-BB96-4444-933F-9ED45C8784B2}" type="slidenum">
              <a:rPr lang="pl-PL"/>
              <a:pPr/>
              <a:t>20</a:t>
            </a:fld>
            <a:endParaRPr lang="pl-PL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ja-JP" smtClean="0">
                <a:solidFill>
                  <a:schemeClr val="accent2"/>
                </a:solidFill>
                <a:ea typeface="ＭＳ Ｐゴシック" pitchFamily="50" charset="-128"/>
              </a:rPr>
              <a:t>t-channel production of </a:t>
            </a:r>
            <a:r>
              <a:rPr lang="en-US" altLang="ja-JP" smtClean="0">
                <a:solidFill>
                  <a:schemeClr val="accent2"/>
                </a:solidFill>
                <a:latin typeface="Symbol" pitchFamily="18" charset="2"/>
                <a:ea typeface="ＭＳ Ｐゴシック" pitchFamily="50" charset="-128"/>
              </a:rPr>
              <a:t>Q</a:t>
            </a:r>
            <a:r>
              <a:rPr lang="en-US" altLang="ja-JP" baseline="30000" smtClean="0">
                <a:solidFill>
                  <a:schemeClr val="accent2"/>
                </a:solidFill>
                <a:ea typeface="ＭＳ Ｐゴシック" pitchFamily="50" charset="-128"/>
              </a:rPr>
              <a:t>+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98525" y="1371600"/>
            <a:ext cx="2919413" cy="1936750"/>
            <a:chOff x="566" y="1228"/>
            <a:chExt cx="1839" cy="1220"/>
          </a:xfrm>
        </p:grpSpPr>
        <p:sp>
          <p:nvSpPr>
            <p:cNvPr id="21548" name="Freeform 4"/>
            <p:cNvSpPr>
              <a:spLocks/>
            </p:cNvSpPr>
            <p:nvPr/>
          </p:nvSpPr>
          <p:spPr bwMode="auto">
            <a:xfrm>
              <a:off x="748" y="1228"/>
              <a:ext cx="645" cy="560"/>
            </a:xfrm>
            <a:custGeom>
              <a:avLst/>
              <a:gdLst>
                <a:gd name="T0" fmla="*/ 0 w 645"/>
                <a:gd name="T1" fmla="*/ 53 h 560"/>
                <a:gd name="T2" fmla="*/ 60 w 645"/>
                <a:gd name="T3" fmla="*/ 1 h 560"/>
                <a:gd name="T4" fmla="*/ 129 w 645"/>
                <a:gd name="T5" fmla="*/ 10 h 560"/>
                <a:gd name="T6" fmla="*/ 137 w 645"/>
                <a:gd name="T7" fmla="*/ 36 h 560"/>
                <a:gd name="T8" fmla="*/ 163 w 645"/>
                <a:gd name="T9" fmla="*/ 233 h 560"/>
                <a:gd name="T10" fmla="*/ 309 w 645"/>
                <a:gd name="T11" fmla="*/ 182 h 560"/>
                <a:gd name="T12" fmla="*/ 370 w 645"/>
                <a:gd name="T13" fmla="*/ 233 h 560"/>
                <a:gd name="T14" fmla="*/ 335 w 645"/>
                <a:gd name="T15" fmla="*/ 380 h 560"/>
                <a:gd name="T16" fmla="*/ 387 w 645"/>
                <a:gd name="T17" fmla="*/ 431 h 560"/>
                <a:gd name="T18" fmla="*/ 499 w 645"/>
                <a:gd name="T19" fmla="*/ 405 h 560"/>
                <a:gd name="T20" fmla="*/ 550 w 645"/>
                <a:gd name="T21" fmla="*/ 388 h 560"/>
                <a:gd name="T22" fmla="*/ 602 w 645"/>
                <a:gd name="T23" fmla="*/ 397 h 560"/>
                <a:gd name="T24" fmla="*/ 645 w 645"/>
                <a:gd name="T25" fmla="*/ 474 h 560"/>
                <a:gd name="T26" fmla="*/ 636 w 645"/>
                <a:gd name="T27" fmla="*/ 534 h 560"/>
                <a:gd name="T28" fmla="*/ 628 w 645"/>
                <a:gd name="T29" fmla="*/ 560 h 5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5"/>
                <a:gd name="T46" fmla="*/ 0 h 560"/>
                <a:gd name="T47" fmla="*/ 645 w 645"/>
                <a:gd name="T48" fmla="*/ 560 h 5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5" h="560">
                  <a:moveTo>
                    <a:pt x="0" y="53"/>
                  </a:moveTo>
                  <a:cubicBezTo>
                    <a:pt x="32" y="42"/>
                    <a:pt x="38" y="25"/>
                    <a:pt x="60" y="1"/>
                  </a:cubicBezTo>
                  <a:cubicBezTo>
                    <a:pt x="83" y="4"/>
                    <a:pt x="108" y="0"/>
                    <a:pt x="129" y="10"/>
                  </a:cubicBezTo>
                  <a:cubicBezTo>
                    <a:pt x="137" y="14"/>
                    <a:pt x="136" y="27"/>
                    <a:pt x="137" y="36"/>
                  </a:cubicBezTo>
                  <a:cubicBezTo>
                    <a:pt x="154" y="228"/>
                    <a:pt x="112" y="159"/>
                    <a:pt x="163" y="233"/>
                  </a:cubicBezTo>
                  <a:cubicBezTo>
                    <a:pt x="213" y="224"/>
                    <a:pt x="260" y="200"/>
                    <a:pt x="309" y="182"/>
                  </a:cubicBezTo>
                  <a:cubicBezTo>
                    <a:pt x="342" y="194"/>
                    <a:pt x="358" y="199"/>
                    <a:pt x="370" y="233"/>
                  </a:cubicBezTo>
                  <a:cubicBezTo>
                    <a:pt x="363" y="304"/>
                    <a:pt x="369" y="328"/>
                    <a:pt x="335" y="380"/>
                  </a:cubicBezTo>
                  <a:cubicBezTo>
                    <a:pt x="347" y="413"/>
                    <a:pt x="354" y="421"/>
                    <a:pt x="387" y="431"/>
                  </a:cubicBezTo>
                  <a:cubicBezTo>
                    <a:pt x="468" y="420"/>
                    <a:pt x="425" y="430"/>
                    <a:pt x="499" y="405"/>
                  </a:cubicBezTo>
                  <a:cubicBezTo>
                    <a:pt x="516" y="399"/>
                    <a:pt x="550" y="388"/>
                    <a:pt x="550" y="388"/>
                  </a:cubicBezTo>
                  <a:cubicBezTo>
                    <a:pt x="567" y="391"/>
                    <a:pt x="588" y="387"/>
                    <a:pt x="602" y="397"/>
                  </a:cubicBezTo>
                  <a:cubicBezTo>
                    <a:pt x="627" y="414"/>
                    <a:pt x="636" y="447"/>
                    <a:pt x="645" y="474"/>
                  </a:cubicBezTo>
                  <a:cubicBezTo>
                    <a:pt x="642" y="494"/>
                    <a:pt x="640" y="514"/>
                    <a:pt x="636" y="534"/>
                  </a:cubicBezTo>
                  <a:cubicBezTo>
                    <a:pt x="634" y="543"/>
                    <a:pt x="628" y="560"/>
                    <a:pt x="628" y="56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49" name="Line 5"/>
            <p:cNvSpPr>
              <a:spLocks noChangeShapeType="1"/>
            </p:cNvSpPr>
            <p:nvPr/>
          </p:nvSpPr>
          <p:spPr bwMode="auto">
            <a:xfrm flipH="1">
              <a:off x="720" y="2208"/>
              <a:ext cx="672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50" name="Line 6"/>
            <p:cNvSpPr>
              <a:spLocks noChangeShapeType="1"/>
            </p:cNvSpPr>
            <p:nvPr/>
          </p:nvSpPr>
          <p:spPr bwMode="auto">
            <a:xfrm flipV="1">
              <a:off x="1392" y="1776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51" name="Line 7"/>
            <p:cNvSpPr>
              <a:spLocks noChangeShapeType="1"/>
            </p:cNvSpPr>
            <p:nvPr/>
          </p:nvSpPr>
          <p:spPr bwMode="auto">
            <a:xfrm flipV="1">
              <a:off x="1392" y="1440"/>
              <a:ext cx="72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52" name="Line 8"/>
            <p:cNvSpPr>
              <a:spLocks noChangeShapeType="1"/>
            </p:cNvSpPr>
            <p:nvPr/>
          </p:nvSpPr>
          <p:spPr bwMode="auto">
            <a:xfrm>
              <a:off x="1392" y="2208"/>
              <a:ext cx="81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53" name="Text Box 9"/>
            <p:cNvSpPr txBox="1">
              <a:spLocks noChangeArrowheads="1"/>
            </p:cNvSpPr>
            <p:nvPr/>
          </p:nvSpPr>
          <p:spPr bwMode="auto">
            <a:xfrm>
              <a:off x="566" y="2037"/>
              <a:ext cx="2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2400">
                  <a:latin typeface="Tahoma" pitchFamily="34" charset="0"/>
                  <a:ea typeface="ＭＳ Ｐゴシック" pitchFamily="50" charset="-128"/>
                </a:rPr>
                <a:t>p</a:t>
              </a:r>
            </a:p>
          </p:txBody>
        </p:sp>
        <p:sp>
          <p:nvSpPr>
            <p:cNvPr id="21554" name="Text Box 10"/>
            <p:cNvSpPr txBox="1">
              <a:spLocks noChangeArrowheads="1"/>
            </p:cNvSpPr>
            <p:nvPr/>
          </p:nvSpPr>
          <p:spPr bwMode="auto">
            <a:xfrm>
              <a:off x="2054" y="2038"/>
              <a:ext cx="3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2400">
                  <a:latin typeface="Symbol" pitchFamily="18" charset="2"/>
                  <a:ea typeface="ＭＳ Ｐゴシック" pitchFamily="50" charset="-128"/>
                </a:rPr>
                <a:t>Q</a:t>
              </a:r>
              <a:r>
                <a:rPr lang="en-US" altLang="ja-JP" sz="2400" baseline="30000">
                  <a:latin typeface="Tahoma" pitchFamily="34" charset="0"/>
                  <a:ea typeface="ＭＳ Ｐゴシック" pitchFamily="50" charset="-128"/>
                </a:rPr>
                <a:t>+</a:t>
              </a:r>
            </a:p>
          </p:txBody>
        </p:sp>
        <p:sp>
          <p:nvSpPr>
            <p:cNvPr id="21555" name="Text Box 11"/>
            <p:cNvSpPr txBox="1">
              <a:spLocks noChangeArrowheads="1"/>
            </p:cNvSpPr>
            <p:nvPr/>
          </p:nvSpPr>
          <p:spPr bwMode="auto">
            <a:xfrm>
              <a:off x="1382" y="1797"/>
              <a:ext cx="3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2400">
                  <a:latin typeface="Tahoma" pitchFamily="34" charset="0"/>
                  <a:ea typeface="ＭＳ Ｐゴシック" pitchFamily="50" charset="-128"/>
                </a:rPr>
                <a:t>K*</a:t>
              </a:r>
            </a:p>
          </p:txBody>
        </p:sp>
        <p:sp>
          <p:nvSpPr>
            <p:cNvPr id="21556" name="Text Box 12"/>
            <p:cNvSpPr txBox="1">
              <a:spLocks noChangeArrowheads="1"/>
            </p:cNvSpPr>
            <p:nvPr/>
          </p:nvSpPr>
          <p:spPr bwMode="auto">
            <a:xfrm>
              <a:off x="2102" y="1365"/>
              <a:ext cx="2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2400">
                  <a:latin typeface="Tahoma" pitchFamily="34" charset="0"/>
                  <a:ea typeface="ＭＳ Ｐゴシック" pitchFamily="50" charset="-128"/>
                </a:rPr>
                <a:t>K</a:t>
              </a:r>
              <a:r>
                <a:rPr lang="en-US" altLang="ja-JP" sz="2400" baseline="30000">
                  <a:latin typeface="Tahoma" pitchFamily="34" charset="0"/>
                  <a:ea typeface="ＭＳ Ｐゴシック" pitchFamily="50" charset="-128"/>
                </a:rPr>
                <a:t>0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181600" y="1403350"/>
            <a:ext cx="2919413" cy="1936750"/>
            <a:chOff x="566" y="1228"/>
            <a:chExt cx="1839" cy="1220"/>
          </a:xfrm>
        </p:grpSpPr>
        <p:sp>
          <p:nvSpPr>
            <p:cNvPr id="21539" name="Freeform 14"/>
            <p:cNvSpPr>
              <a:spLocks/>
            </p:cNvSpPr>
            <p:nvPr/>
          </p:nvSpPr>
          <p:spPr bwMode="auto">
            <a:xfrm>
              <a:off x="748" y="1228"/>
              <a:ext cx="645" cy="560"/>
            </a:xfrm>
            <a:custGeom>
              <a:avLst/>
              <a:gdLst>
                <a:gd name="T0" fmla="*/ 0 w 645"/>
                <a:gd name="T1" fmla="*/ 53 h 560"/>
                <a:gd name="T2" fmla="*/ 60 w 645"/>
                <a:gd name="T3" fmla="*/ 1 h 560"/>
                <a:gd name="T4" fmla="*/ 129 w 645"/>
                <a:gd name="T5" fmla="*/ 10 h 560"/>
                <a:gd name="T6" fmla="*/ 137 w 645"/>
                <a:gd name="T7" fmla="*/ 36 h 560"/>
                <a:gd name="T8" fmla="*/ 163 w 645"/>
                <a:gd name="T9" fmla="*/ 233 h 560"/>
                <a:gd name="T10" fmla="*/ 309 w 645"/>
                <a:gd name="T11" fmla="*/ 182 h 560"/>
                <a:gd name="T12" fmla="*/ 370 w 645"/>
                <a:gd name="T13" fmla="*/ 233 h 560"/>
                <a:gd name="T14" fmla="*/ 335 w 645"/>
                <a:gd name="T15" fmla="*/ 380 h 560"/>
                <a:gd name="T16" fmla="*/ 387 w 645"/>
                <a:gd name="T17" fmla="*/ 431 h 560"/>
                <a:gd name="T18" fmla="*/ 499 w 645"/>
                <a:gd name="T19" fmla="*/ 405 h 560"/>
                <a:gd name="T20" fmla="*/ 550 w 645"/>
                <a:gd name="T21" fmla="*/ 388 h 560"/>
                <a:gd name="T22" fmla="*/ 602 w 645"/>
                <a:gd name="T23" fmla="*/ 397 h 560"/>
                <a:gd name="T24" fmla="*/ 645 w 645"/>
                <a:gd name="T25" fmla="*/ 474 h 560"/>
                <a:gd name="T26" fmla="*/ 636 w 645"/>
                <a:gd name="T27" fmla="*/ 534 h 560"/>
                <a:gd name="T28" fmla="*/ 628 w 645"/>
                <a:gd name="T29" fmla="*/ 560 h 5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5"/>
                <a:gd name="T46" fmla="*/ 0 h 560"/>
                <a:gd name="T47" fmla="*/ 645 w 645"/>
                <a:gd name="T48" fmla="*/ 560 h 5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5" h="560">
                  <a:moveTo>
                    <a:pt x="0" y="53"/>
                  </a:moveTo>
                  <a:cubicBezTo>
                    <a:pt x="32" y="42"/>
                    <a:pt x="38" y="25"/>
                    <a:pt x="60" y="1"/>
                  </a:cubicBezTo>
                  <a:cubicBezTo>
                    <a:pt x="83" y="4"/>
                    <a:pt x="108" y="0"/>
                    <a:pt x="129" y="10"/>
                  </a:cubicBezTo>
                  <a:cubicBezTo>
                    <a:pt x="137" y="14"/>
                    <a:pt x="136" y="27"/>
                    <a:pt x="137" y="36"/>
                  </a:cubicBezTo>
                  <a:cubicBezTo>
                    <a:pt x="154" y="228"/>
                    <a:pt x="112" y="159"/>
                    <a:pt x="163" y="233"/>
                  </a:cubicBezTo>
                  <a:cubicBezTo>
                    <a:pt x="213" y="224"/>
                    <a:pt x="260" y="200"/>
                    <a:pt x="309" y="182"/>
                  </a:cubicBezTo>
                  <a:cubicBezTo>
                    <a:pt x="342" y="194"/>
                    <a:pt x="358" y="199"/>
                    <a:pt x="370" y="233"/>
                  </a:cubicBezTo>
                  <a:cubicBezTo>
                    <a:pt x="363" y="304"/>
                    <a:pt x="369" y="328"/>
                    <a:pt x="335" y="380"/>
                  </a:cubicBezTo>
                  <a:cubicBezTo>
                    <a:pt x="347" y="413"/>
                    <a:pt x="354" y="421"/>
                    <a:pt x="387" y="431"/>
                  </a:cubicBezTo>
                  <a:cubicBezTo>
                    <a:pt x="468" y="420"/>
                    <a:pt x="425" y="430"/>
                    <a:pt x="499" y="405"/>
                  </a:cubicBezTo>
                  <a:cubicBezTo>
                    <a:pt x="516" y="399"/>
                    <a:pt x="550" y="388"/>
                    <a:pt x="550" y="388"/>
                  </a:cubicBezTo>
                  <a:cubicBezTo>
                    <a:pt x="567" y="391"/>
                    <a:pt x="588" y="387"/>
                    <a:pt x="602" y="397"/>
                  </a:cubicBezTo>
                  <a:cubicBezTo>
                    <a:pt x="627" y="414"/>
                    <a:pt x="636" y="447"/>
                    <a:pt x="645" y="474"/>
                  </a:cubicBezTo>
                  <a:cubicBezTo>
                    <a:pt x="642" y="494"/>
                    <a:pt x="640" y="514"/>
                    <a:pt x="636" y="534"/>
                  </a:cubicBezTo>
                  <a:cubicBezTo>
                    <a:pt x="634" y="543"/>
                    <a:pt x="628" y="560"/>
                    <a:pt x="628" y="56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40" name="Line 15"/>
            <p:cNvSpPr>
              <a:spLocks noChangeShapeType="1"/>
            </p:cNvSpPr>
            <p:nvPr/>
          </p:nvSpPr>
          <p:spPr bwMode="auto">
            <a:xfrm flipH="1">
              <a:off x="720" y="2208"/>
              <a:ext cx="672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41" name="Line 16"/>
            <p:cNvSpPr>
              <a:spLocks noChangeShapeType="1"/>
            </p:cNvSpPr>
            <p:nvPr/>
          </p:nvSpPr>
          <p:spPr bwMode="auto">
            <a:xfrm flipV="1">
              <a:off x="1392" y="1776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42" name="Line 17"/>
            <p:cNvSpPr>
              <a:spLocks noChangeShapeType="1"/>
            </p:cNvSpPr>
            <p:nvPr/>
          </p:nvSpPr>
          <p:spPr bwMode="auto">
            <a:xfrm flipV="1">
              <a:off x="1392" y="1440"/>
              <a:ext cx="72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43" name="Line 18"/>
            <p:cNvSpPr>
              <a:spLocks noChangeShapeType="1"/>
            </p:cNvSpPr>
            <p:nvPr/>
          </p:nvSpPr>
          <p:spPr bwMode="auto">
            <a:xfrm>
              <a:off x="1392" y="2208"/>
              <a:ext cx="81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44" name="Text Box 19"/>
            <p:cNvSpPr txBox="1">
              <a:spLocks noChangeArrowheads="1"/>
            </p:cNvSpPr>
            <p:nvPr/>
          </p:nvSpPr>
          <p:spPr bwMode="auto">
            <a:xfrm>
              <a:off x="566" y="2037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2400">
                  <a:latin typeface="Tahoma" pitchFamily="34" charset="0"/>
                  <a:ea typeface="ＭＳ Ｐゴシック" pitchFamily="50" charset="-128"/>
                </a:rPr>
                <a:t>n</a:t>
              </a:r>
            </a:p>
          </p:txBody>
        </p:sp>
        <p:sp>
          <p:nvSpPr>
            <p:cNvPr id="21545" name="Text Box 20"/>
            <p:cNvSpPr txBox="1">
              <a:spLocks noChangeArrowheads="1"/>
            </p:cNvSpPr>
            <p:nvPr/>
          </p:nvSpPr>
          <p:spPr bwMode="auto">
            <a:xfrm>
              <a:off x="2054" y="2038"/>
              <a:ext cx="3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2400">
                  <a:latin typeface="Symbol" pitchFamily="18" charset="2"/>
                  <a:ea typeface="ＭＳ Ｐゴシック" pitchFamily="50" charset="-128"/>
                </a:rPr>
                <a:t>Q</a:t>
              </a:r>
              <a:r>
                <a:rPr lang="en-US" altLang="ja-JP" sz="2400" baseline="30000">
                  <a:latin typeface="Tahoma" pitchFamily="34" charset="0"/>
                  <a:ea typeface="ＭＳ Ｐゴシック" pitchFamily="50" charset="-128"/>
                </a:rPr>
                <a:t>+</a:t>
              </a:r>
            </a:p>
          </p:txBody>
        </p:sp>
        <p:sp>
          <p:nvSpPr>
            <p:cNvPr id="21546" name="Text Box 21"/>
            <p:cNvSpPr txBox="1">
              <a:spLocks noChangeArrowheads="1"/>
            </p:cNvSpPr>
            <p:nvPr/>
          </p:nvSpPr>
          <p:spPr bwMode="auto">
            <a:xfrm>
              <a:off x="1382" y="1797"/>
              <a:ext cx="4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2400">
                  <a:latin typeface="Tahoma" pitchFamily="34" charset="0"/>
                  <a:ea typeface="ＭＳ Ｐゴシック" pitchFamily="50" charset="-128"/>
                </a:rPr>
                <a:t>K*</a:t>
              </a:r>
              <a:r>
                <a:rPr lang="en-US" altLang="ja-JP" sz="2400" baseline="30000">
                  <a:latin typeface="Tahoma" pitchFamily="34" charset="0"/>
                  <a:ea typeface="ＭＳ Ｐゴシック" pitchFamily="50" charset="-128"/>
                </a:rPr>
                <a:t>+</a:t>
              </a:r>
            </a:p>
          </p:txBody>
        </p:sp>
        <p:sp>
          <p:nvSpPr>
            <p:cNvPr id="21547" name="Text Box 22"/>
            <p:cNvSpPr txBox="1">
              <a:spLocks noChangeArrowheads="1"/>
            </p:cNvSpPr>
            <p:nvPr/>
          </p:nvSpPr>
          <p:spPr bwMode="auto">
            <a:xfrm>
              <a:off x="2102" y="1365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2400">
                  <a:latin typeface="Tahoma" pitchFamily="34" charset="0"/>
                  <a:ea typeface="ＭＳ Ｐゴシック" pitchFamily="50" charset="-128"/>
                </a:rPr>
                <a:t>K</a:t>
              </a:r>
              <a:r>
                <a:rPr lang="en-US" altLang="ja-JP" sz="2400" baseline="30000">
                  <a:latin typeface="Tahoma" pitchFamily="34" charset="0"/>
                  <a:ea typeface="ＭＳ Ｐゴシック" pitchFamily="50" charset="-128"/>
                </a:rPr>
                <a:t>-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066800" y="3841750"/>
            <a:ext cx="2919413" cy="1936750"/>
            <a:chOff x="566" y="1228"/>
            <a:chExt cx="1839" cy="1220"/>
          </a:xfrm>
        </p:grpSpPr>
        <p:sp>
          <p:nvSpPr>
            <p:cNvPr id="21530" name="Freeform 24"/>
            <p:cNvSpPr>
              <a:spLocks/>
            </p:cNvSpPr>
            <p:nvPr/>
          </p:nvSpPr>
          <p:spPr bwMode="auto">
            <a:xfrm>
              <a:off x="748" y="1228"/>
              <a:ext cx="645" cy="560"/>
            </a:xfrm>
            <a:custGeom>
              <a:avLst/>
              <a:gdLst>
                <a:gd name="T0" fmla="*/ 0 w 645"/>
                <a:gd name="T1" fmla="*/ 53 h 560"/>
                <a:gd name="T2" fmla="*/ 60 w 645"/>
                <a:gd name="T3" fmla="*/ 1 h 560"/>
                <a:gd name="T4" fmla="*/ 129 w 645"/>
                <a:gd name="T5" fmla="*/ 10 h 560"/>
                <a:gd name="T6" fmla="*/ 137 w 645"/>
                <a:gd name="T7" fmla="*/ 36 h 560"/>
                <a:gd name="T8" fmla="*/ 163 w 645"/>
                <a:gd name="T9" fmla="*/ 233 h 560"/>
                <a:gd name="T10" fmla="*/ 309 w 645"/>
                <a:gd name="T11" fmla="*/ 182 h 560"/>
                <a:gd name="T12" fmla="*/ 370 w 645"/>
                <a:gd name="T13" fmla="*/ 233 h 560"/>
                <a:gd name="T14" fmla="*/ 335 w 645"/>
                <a:gd name="T15" fmla="*/ 380 h 560"/>
                <a:gd name="T16" fmla="*/ 387 w 645"/>
                <a:gd name="T17" fmla="*/ 431 h 560"/>
                <a:gd name="T18" fmla="*/ 499 w 645"/>
                <a:gd name="T19" fmla="*/ 405 h 560"/>
                <a:gd name="T20" fmla="*/ 550 w 645"/>
                <a:gd name="T21" fmla="*/ 388 h 560"/>
                <a:gd name="T22" fmla="*/ 602 w 645"/>
                <a:gd name="T23" fmla="*/ 397 h 560"/>
                <a:gd name="T24" fmla="*/ 645 w 645"/>
                <a:gd name="T25" fmla="*/ 474 h 560"/>
                <a:gd name="T26" fmla="*/ 636 w 645"/>
                <a:gd name="T27" fmla="*/ 534 h 560"/>
                <a:gd name="T28" fmla="*/ 628 w 645"/>
                <a:gd name="T29" fmla="*/ 560 h 5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5"/>
                <a:gd name="T46" fmla="*/ 0 h 560"/>
                <a:gd name="T47" fmla="*/ 645 w 645"/>
                <a:gd name="T48" fmla="*/ 560 h 5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5" h="560">
                  <a:moveTo>
                    <a:pt x="0" y="53"/>
                  </a:moveTo>
                  <a:cubicBezTo>
                    <a:pt x="32" y="42"/>
                    <a:pt x="38" y="25"/>
                    <a:pt x="60" y="1"/>
                  </a:cubicBezTo>
                  <a:cubicBezTo>
                    <a:pt x="83" y="4"/>
                    <a:pt x="108" y="0"/>
                    <a:pt x="129" y="10"/>
                  </a:cubicBezTo>
                  <a:cubicBezTo>
                    <a:pt x="137" y="14"/>
                    <a:pt x="136" y="27"/>
                    <a:pt x="137" y="36"/>
                  </a:cubicBezTo>
                  <a:cubicBezTo>
                    <a:pt x="154" y="228"/>
                    <a:pt x="112" y="159"/>
                    <a:pt x="163" y="233"/>
                  </a:cubicBezTo>
                  <a:cubicBezTo>
                    <a:pt x="213" y="224"/>
                    <a:pt x="260" y="200"/>
                    <a:pt x="309" y="182"/>
                  </a:cubicBezTo>
                  <a:cubicBezTo>
                    <a:pt x="342" y="194"/>
                    <a:pt x="358" y="199"/>
                    <a:pt x="370" y="233"/>
                  </a:cubicBezTo>
                  <a:cubicBezTo>
                    <a:pt x="363" y="304"/>
                    <a:pt x="369" y="328"/>
                    <a:pt x="335" y="380"/>
                  </a:cubicBezTo>
                  <a:cubicBezTo>
                    <a:pt x="347" y="413"/>
                    <a:pt x="354" y="421"/>
                    <a:pt x="387" y="431"/>
                  </a:cubicBezTo>
                  <a:cubicBezTo>
                    <a:pt x="468" y="420"/>
                    <a:pt x="425" y="430"/>
                    <a:pt x="499" y="405"/>
                  </a:cubicBezTo>
                  <a:cubicBezTo>
                    <a:pt x="516" y="399"/>
                    <a:pt x="550" y="388"/>
                    <a:pt x="550" y="388"/>
                  </a:cubicBezTo>
                  <a:cubicBezTo>
                    <a:pt x="567" y="391"/>
                    <a:pt x="588" y="387"/>
                    <a:pt x="602" y="397"/>
                  </a:cubicBezTo>
                  <a:cubicBezTo>
                    <a:pt x="627" y="414"/>
                    <a:pt x="636" y="447"/>
                    <a:pt x="645" y="474"/>
                  </a:cubicBezTo>
                  <a:cubicBezTo>
                    <a:pt x="642" y="494"/>
                    <a:pt x="640" y="514"/>
                    <a:pt x="636" y="534"/>
                  </a:cubicBezTo>
                  <a:cubicBezTo>
                    <a:pt x="634" y="543"/>
                    <a:pt x="628" y="560"/>
                    <a:pt x="628" y="56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31" name="Line 25"/>
            <p:cNvSpPr>
              <a:spLocks noChangeShapeType="1"/>
            </p:cNvSpPr>
            <p:nvPr/>
          </p:nvSpPr>
          <p:spPr bwMode="auto">
            <a:xfrm flipH="1">
              <a:off x="720" y="2208"/>
              <a:ext cx="672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32" name="Line 26"/>
            <p:cNvSpPr>
              <a:spLocks noChangeShapeType="1"/>
            </p:cNvSpPr>
            <p:nvPr/>
          </p:nvSpPr>
          <p:spPr bwMode="auto">
            <a:xfrm flipV="1">
              <a:off x="1392" y="1776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33" name="Line 27"/>
            <p:cNvSpPr>
              <a:spLocks noChangeShapeType="1"/>
            </p:cNvSpPr>
            <p:nvPr/>
          </p:nvSpPr>
          <p:spPr bwMode="auto">
            <a:xfrm flipV="1">
              <a:off x="1392" y="1440"/>
              <a:ext cx="72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34" name="Line 28"/>
            <p:cNvSpPr>
              <a:spLocks noChangeShapeType="1"/>
            </p:cNvSpPr>
            <p:nvPr/>
          </p:nvSpPr>
          <p:spPr bwMode="auto">
            <a:xfrm>
              <a:off x="1392" y="2208"/>
              <a:ext cx="81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35" name="Text Box 29"/>
            <p:cNvSpPr txBox="1">
              <a:spLocks noChangeArrowheads="1"/>
            </p:cNvSpPr>
            <p:nvPr/>
          </p:nvSpPr>
          <p:spPr bwMode="auto">
            <a:xfrm>
              <a:off x="566" y="2037"/>
              <a:ext cx="2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2400">
                  <a:latin typeface="Tahoma" pitchFamily="34" charset="0"/>
                  <a:ea typeface="ＭＳ Ｐゴシック" pitchFamily="50" charset="-128"/>
                </a:rPr>
                <a:t>p</a:t>
              </a:r>
            </a:p>
          </p:txBody>
        </p:sp>
        <p:sp>
          <p:nvSpPr>
            <p:cNvPr id="21536" name="Text Box 30"/>
            <p:cNvSpPr txBox="1">
              <a:spLocks noChangeArrowheads="1"/>
            </p:cNvSpPr>
            <p:nvPr/>
          </p:nvSpPr>
          <p:spPr bwMode="auto">
            <a:xfrm>
              <a:off x="2054" y="2038"/>
              <a:ext cx="3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2400">
                  <a:latin typeface="Symbol" pitchFamily="18" charset="2"/>
                  <a:ea typeface="ＭＳ Ｐゴシック" pitchFamily="50" charset="-128"/>
                </a:rPr>
                <a:t>Q</a:t>
              </a:r>
              <a:r>
                <a:rPr lang="en-US" altLang="ja-JP" sz="2400" baseline="30000">
                  <a:latin typeface="Tahoma" pitchFamily="34" charset="0"/>
                  <a:ea typeface="ＭＳ Ｐゴシック" pitchFamily="50" charset="-128"/>
                </a:rPr>
                <a:t>+</a:t>
              </a:r>
            </a:p>
          </p:txBody>
        </p:sp>
        <p:sp>
          <p:nvSpPr>
            <p:cNvPr id="21537" name="Text Box 31"/>
            <p:cNvSpPr txBox="1">
              <a:spLocks noChangeArrowheads="1"/>
            </p:cNvSpPr>
            <p:nvPr/>
          </p:nvSpPr>
          <p:spPr bwMode="auto">
            <a:xfrm>
              <a:off x="1382" y="1797"/>
              <a:ext cx="30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2400" dirty="0" smtClean="0">
                  <a:latin typeface="Tahoma" pitchFamily="34" charset="0"/>
                  <a:ea typeface="ＭＳ Ｐゴシック" pitchFamily="50" charset="-128"/>
                </a:rPr>
                <a:t>K</a:t>
              </a:r>
              <a:r>
                <a:rPr lang="pl-PL" altLang="ja-JP" sz="2400" baseline="30000" dirty="0" smtClean="0">
                  <a:latin typeface="Tahoma" pitchFamily="34" charset="0"/>
                  <a:ea typeface="ＭＳ Ｐゴシック" pitchFamily="50" charset="-128"/>
                </a:rPr>
                <a:t>0</a:t>
              </a:r>
              <a:endParaRPr lang="en-US" altLang="ja-JP" sz="2400" baseline="30000" dirty="0"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21538" name="Text Box 32"/>
            <p:cNvSpPr txBox="1">
              <a:spLocks noChangeArrowheads="1"/>
            </p:cNvSpPr>
            <p:nvPr/>
          </p:nvSpPr>
          <p:spPr bwMode="auto">
            <a:xfrm>
              <a:off x="2102" y="1365"/>
              <a:ext cx="2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2400" dirty="0">
                  <a:latin typeface="Tahoma" pitchFamily="34" charset="0"/>
                  <a:ea typeface="ＭＳ Ｐゴシック" pitchFamily="50" charset="-128"/>
                </a:rPr>
                <a:t>K</a:t>
              </a:r>
              <a:r>
                <a:rPr lang="en-US" altLang="ja-JP" sz="2400" baseline="30000" dirty="0">
                  <a:latin typeface="Tahoma" pitchFamily="34" charset="0"/>
                  <a:ea typeface="ＭＳ Ｐゴシック" pitchFamily="50" charset="-128"/>
                </a:rPr>
                <a:t>0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5181600" y="3917950"/>
            <a:ext cx="2919413" cy="1936750"/>
            <a:chOff x="566" y="1228"/>
            <a:chExt cx="1839" cy="1220"/>
          </a:xfrm>
        </p:grpSpPr>
        <p:sp>
          <p:nvSpPr>
            <p:cNvPr id="21521" name="Freeform 34"/>
            <p:cNvSpPr>
              <a:spLocks/>
            </p:cNvSpPr>
            <p:nvPr/>
          </p:nvSpPr>
          <p:spPr bwMode="auto">
            <a:xfrm>
              <a:off x="748" y="1228"/>
              <a:ext cx="645" cy="560"/>
            </a:xfrm>
            <a:custGeom>
              <a:avLst/>
              <a:gdLst>
                <a:gd name="T0" fmla="*/ 0 w 645"/>
                <a:gd name="T1" fmla="*/ 53 h 560"/>
                <a:gd name="T2" fmla="*/ 60 w 645"/>
                <a:gd name="T3" fmla="*/ 1 h 560"/>
                <a:gd name="T4" fmla="*/ 129 w 645"/>
                <a:gd name="T5" fmla="*/ 10 h 560"/>
                <a:gd name="T6" fmla="*/ 137 w 645"/>
                <a:gd name="T7" fmla="*/ 36 h 560"/>
                <a:gd name="T8" fmla="*/ 163 w 645"/>
                <a:gd name="T9" fmla="*/ 233 h 560"/>
                <a:gd name="T10" fmla="*/ 309 w 645"/>
                <a:gd name="T11" fmla="*/ 182 h 560"/>
                <a:gd name="T12" fmla="*/ 370 w 645"/>
                <a:gd name="T13" fmla="*/ 233 h 560"/>
                <a:gd name="T14" fmla="*/ 335 w 645"/>
                <a:gd name="T15" fmla="*/ 380 h 560"/>
                <a:gd name="T16" fmla="*/ 387 w 645"/>
                <a:gd name="T17" fmla="*/ 431 h 560"/>
                <a:gd name="T18" fmla="*/ 499 w 645"/>
                <a:gd name="T19" fmla="*/ 405 h 560"/>
                <a:gd name="T20" fmla="*/ 550 w 645"/>
                <a:gd name="T21" fmla="*/ 388 h 560"/>
                <a:gd name="T22" fmla="*/ 602 w 645"/>
                <a:gd name="T23" fmla="*/ 397 h 560"/>
                <a:gd name="T24" fmla="*/ 645 w 645"/>
                <a:gd name="T25" fmla="*/ 474 h 560"/>
                <a:gd name="T26" fmla="*/ 636 w 645"/>
                <a:gd name="T27" fmla="*/ 534 h 560"/>
                <a:gd name="T28" fmla="*/ 628 w 645"/>
                <a:gd name="T29" fmla="*/ 560 h 5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5"/>
                <a:gd name="T46" fmla="*/ 0 h 560"/>
                <a:gd name="T47" fmla="*/ 645 w 645"/>
                <a:gd name="T48" fmla="*/ 560 h 5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5" h="560">
                  <a:moveTo>
                    <a:pt x="0" y="53"/>
                  </a:moveTo>
                  <a:cubicBezTo>
                    <a:pt x="32" y="42"/>
                    <a:pt x="38" y="25"/>
                    <a:pt x="60" y="1"/>
                  </a:cubicBezTo>
                  <a:cubicBezTo>
                    <a:pt x="83" y="4"/>
                    <a:pt x="108" y="0"/>
                    <a:pt x="129" y="10"/>
                  </a:cubicBezTo>
                  <a:cubicBezTo>
                    <a:pt x="137" y="14"/>
                    <a:pt x="136" y="27"/>
                    <a:pt x="137" y="36"/>
                  </a:cubicBezTo>
                  <a:cubicBezTo>
                    <a:pt x="154" y="228"/>
                    <a:pt x="112" y="159"/>
                    <a:pt x="163" y="233"/>
                  </a:cubicBezTo>
                  <a:cubicBezTo>
                    <a:pt x="213" y="224"/>
                    <a:pt x="260" y="200"/>
                    <a:pt x="309" y="182"/>
                  </a:cubicBezTo>
                  <a:cubicBezTo>
                    <a:pt x="342" y="194"/>
                    <a:pt x="358" y="199"/>
                    <a:pt x="370" y="233"/>
                  </a:cubicBezTo>
                  <a:cubicBezTo>
                    <a:pt x="363" y="304"/>
                    <a:pt x="369" y="328"/>
                    <a:pt x="335" y="380"/>
                  </a:cubicBezTo>
                  <a:cubicBezTo>
                    <a:pt x="347" y="413"/>
                    <a:pt x="354" y="421"/>
                    <a:pt x="387" y="431"/>
                  </a:cubicBezTo>
                  <a:cubicBezTo>
                    <a:pt x="468" y="420"/>
                    <a:pt x="425" y="430"/>
                    <a:pt x="499" y="405"/>
                  </a:cubicBezTo>
                  <a:cubicBezTo>
                    <a:pt x="516" y="399"/>
                    <a:pt x="550" y="388"/>
                    <a:pt x="550" y="388"/>
                  </a:cubicBezTo>
                  <a:cubicBezTo>
                    <a:pt x="567" y="391"/>
                    <a:pt x="588" y="387"/>
                    <a:pt x="602" y="397"/>
                  </a:cubicBezTo>
                  <a:cubicBezTo>
                    <a:pt x="627" y="414"/>
                    <a:pt x="636" y="447"/>
                    <a:pt x="645" y="474"/>
                  </a:cubicBezTo>
                  <a:cubicBezTo>
                    <a:pt x="642" y="494"/>
                    <a:pt x="640" y="514"/>
                    <a:pt x="636" y="534"/>
                  </a:cubicBezTo>
                  <a:cubicBezTo>
                    <a:pt x="634" y="543"/>
                    <a:pt x="628" y="560"/>
                    <a:pt x="628" y="56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22" name="Line 35"/>
            <p:cNvSpPr>
              <a:spLocks noChangeShapeType="1"/>
            </p:cNvSpPr>
            <p:nvPr/>
          </p:nvSpPr>
          <p:spPr bwMode="auto">
            <a:xfrm flipH="1">
              <a:off x="720" y="2208"/>
              <a:ext cx="672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23" name="Line 36"/>
            <p:cNvSpPr>
              <a:spLocks noChangeShapeType="1"/>
            </p:cNvSpPr>
            <p:nvPr/>
          </p:nvSpPr>
          <p:spPr bwMode="auto">
            <a:xfrm flipV="1">
              <a:off x="1392" y="1776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24" name="Line 37"/>
            <p:cNvSpPr>
              <a:spLocks noChangeShapeType="1"/>
            </p:cNvSpPr>
            <p:nvPr/>
          </p:nvSpPr>
          <p:spPr bwMode="auto">
            <a:xfrm flipV="1">
              <a:off x="1392" y="1440"/>
              <a:ext cx="72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25" name="Line 38"/>
            <p:cNvSpPr>
              <a:spLocks noChangeShapeType="1"/>
            </p:cNvSpPr>
            <p:nvPr/>
          </p:nvSpPr>
          <p:spPr bwMode="auto">
            <a:xfrm>
              <a:off x="1392" y="2208"/>
              <a:ext cx="81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26" name="Text Box 39"/>
            <p:cNvSpPr txBox="1">
              <a:spLocks noChangeArrowheads="1"/>
            </p:cNvSpPr>
            <p:nvPr/>
          </p:nvSpPr>
          <p:spPr bwMode="auto">
            <a:xfrm>
              <a:off x="566" y="2037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2400">
                  <a:latin typeface="Tahoma" pitchFamily="34" charset="0"/>
                  <a:ea typeface="ＭＳ Ｐゴシック" pitchFamily="50" charset="-128"/>
                </a:rPr>
                <a:t>n</a:t>
              </a:r>
            </a:p>
          </p:txBody>
        </p:sp>
        <p:sp>
          <p:nvSpPr>
            <p:cNvPr id="21527" name="Text Box 40"/>
            <p:cNvSpPr txBox="1">
              <a:spLocks noChangeArrowheads="1"/>
            </p:cNvSpPr>
            <p:nvPr/>
          </p:nvSpPr>
          <p:spPr bwMode="auto">
            <a:xfrm>
              <a:off x="2054" y="2038"/>
              <a:ext cx="3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2400">
                  <a:latin typeface="Symbol" pitchFamily="18" charset="2"/>
                  <a:ea typeface="ＭＳ Ｐゴシック" pitchFamily="50" charset="-128"/>
                </a:rPr>
                <a:t>Q</a:t>
              </a:r>
              <a:r>
                <a:rPr lang="en-US" altLang="ja-JP" sz="2400" baseline="30000">
                  <a:latin typeface="Tahoma" pitchFamily="34" charset="0"/>
                  <a:ea typeface="ＭＳ Ｐゴシック" pitchFamily="50" charset="-128"/>
                </a:rPr>
                <a:t>+</a:t>
              </a:r>
            </a:p>
          </p:txBody>
        </p:sp>
        <p:sp>
          <p:nvSpPr>
            <p:cNvPr id="21528" name="Text Box 41"/>
            <p:cNvSpPr txBox="1">
              <a:spLocks noChangeArrowheads="1"/>
            </p:cNvSpPr>
            <p:nvPr/>
          </p:nvSpPr>
          <p:spPr bwMode="auto">
            <a:xfrm>
              <a:off x="1382" y="1797"/>
              <a:ext cx="3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2400">
                  <a:latin typeface="Tahoma" pitchFamily="34" charset="0"/>
                  <a:ea typeface="ＭＳ Ｐゴシック" pitchFamily="50" charset="-128"/>
                </a:rPr>
                <a:t>K</a:t>
              </a:r>
              <a:r>
                <a:rPr lang="en-US" altLang="ja-JP" sz="2400" baseline="30000">
                  <a:latin typeface="Tahoma" pitchFamily="34" charset="0"/>
                  <a:ea typeface="ＭＳ Ｐゴシック" pitchFamily="50" charset="-128"/>
                </a:rPr>
                <a:t>+</a:t>
              </a:r>
            </a:p>
          </p:txBody>
        </p:sp>
        <p:sp>
          <p:nvSpPr>
            <p:cNvPr id="21529" name="Text Box 42"/>
            <p:cNvSpPr txBox="1">
              <a:spLocks noChangeArrowheads="1"/>
            </p:cNvSpPr>
            <p:nvPr/>
          </p:nvSpPr>
          <p:spPr bwMode="auto">
            <a:xfrm>
              <a:off x="2102" y="1365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2400">
                  <a:latin typeface="Tahoma" pitchFamily="34" charset="0"/>
                  <a:ea typeface="ＭＳ Ｐゴシック" pitchFamily="50" charset="-128"/>
                </a:rPr>
                <a:t>K</a:t>
              </a:r>
              <a:r>
                <a:rPr lang="en-US" altLang="ja-JP" sz="2400" baseline="30000">
                  <a:latin typeface="Tahoma" pitchFamily="34" charset="0"/>
                  <a:ea typeface="ＭＳ Ｐゴシック" pitchFamily="50" charset="-128"/>
                </a:rPr>
                <a:t>-</a:t>
              </a:r>
            </a:p>
          </p:txBody>
        </p:sp>
      </p:grpSp>
      <p:sp>
        <p:nvSpPr>
          <p:cNvPr id="21515" name="Line 44"/>
          <p:cNvSpPr>
            <a:spLocks noChangeShapeType="1"/>
          </p:cNvSpPr>
          <p:nvPr/>
        </p:nvSpPr>
        <p:spPr bwMode="auto">
          <a:xfrm>
            <a:off x="3505200" y="414655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1516" name="Line 45"/>
          <p:cNvSpPr>
            <a:spLocks noChangeShapeType="1"/>
          </p:cNvSpPr>
          <p:nvPr/>
        </p:nvSpPr>
        <p:spPr bwMode="auto">
          <a:xfrm>
            <a:off x="3429000" y="163195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daty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l-PL" dirty="0"/>
              <a:t>7.12.2008</a:t>
            </a:r>
          </a:p>
        </p:txBody>
      </p:sp>
      <p:sp>
        <p:nvSpPr>
          <p:cNvPr id="21507" name="Symbol zastępczy stopki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/>
              <a:t>Michal Praszalowicz, Krakow</a:t>
            </a:r>
          </a:p>
        </p:txBody>
      </p:sp>
      <p:sp>
        <p:nvSpPr>
          <p:cNvPr id="21508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002D05-BB96-4444-933F-9ED45C8784B2}" type="slidenum">
              <a:rPr lang="pl-PL"/>
              <a:pPr/>
              <a:t>21</a:t>
            </a:fld>
            <a:endParaRPr lang="pl-PL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ja-JP" smtClean="0">
                <a:solidFill>
                  <a:schemeClr val="accent2"/>
                </a:solidFill>
                <a:ea typeface="ＭＳ Ｐゴシック" pitchFamily="50" charset="-128"/>
              </a:rPr>
              <a:t>t-channel production of </a:t>
            </a:r>
            <a:r>
              <a:rPr lang="en-US" altLang="ja-JP" smtClean="0">
                <a:solidFill>
                  <a:schemeClr val="accent2"/>
                </a:solidFill>
                <a:latin typeface="Symbol" pitchFamily="18" charset="2"/>
                <a:ea typeface="ＭＳ Ｐゴシック" pitchFamily="50" charset="-128"/>
              </a:rPr>
              <a:t>Q</a:t>
            </a:r>
            <a:r>
              <a:rPr lang="en-US" altLang="ja-JP" baseline="30000" smtClean="0">
                <a:solidFill>
                  <a:schemeClr val="accent2"/>
                </a:solidFill>
                <a:ea typeface="ＭＳ Ｐゴシック" pitchFamily="50" charset="-128"/>
              </a:rPr>
              <a:t>+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98525" y="1371600"/>
            <a:ext cx="2919413" cy="1936750"/>
            <a:chOff x="566" y="1228"/>
            <a:chExt cx="1839" cy="1220"/>
          </a:xfrm>
        </p:grpSpPr>
        <p:sp>
          <p:nvSpPr>
            <p:cNvPr id="21548" name="Freeform 4"/>
            <p:cNvSpPr>
              <a:spLocks/>
            </p:cNvSpPr>
            <p:nvPr/>
          </p:nvSpPr>
          <p:spPr bwMode="auto">
            <a:xfrm>
              <a:off x="748" y="1228"/>
              <a:ext cx="645" cy="560"/>
            </a:xfrm>
            <a:custGeom>
              <a:avLst/>
              <a:gdLst>
                <a:gd name="T0" fmla="*/ 0 w 645"/>
                <a:gd name="T1" fmla="*/ 53 h 560"/>
                <a:gd name="T2" fmla="*/ 60 w 645"/>
                <a:gd name="T3" fmla="*/ 1 h 560"/>
                <a:gd name="T4" fmla="*/ 129 w 645"/>
                <a:gd name="T5" fmla="*/ 10 h 560"/>
                <a:gd name="T6" fmla="*/ 137 w 645"/>
                <a:gd name="T7" fmla="*/ 36 h 560"/>
                <a:gd name="T8" fmla="*/ 163 w 645"/>
                <a:gd name="T9" fmla="*/ 233 h 560"/>
                <a:gd name="T10" fmla="*/ 309 w 645"/>
                <a:gd name="T11" fmla="*/ 182 h 560"/>
                <a:gd name="T12" fmla="*/ 370 w 645"/>
                <a:gd name="T13" fmla="*/ 233 h 560"/>
                <a:gd name="T14" fmla="*/ 335 w 645"/>
                <a:gd name="T15" fmla="*/ 380 h 560"/>
                <a:gd name="T16" fmla="*/ 387 w 645"/>
                <a:gd name="T17" fmla="*/ 431 h 560"/>
                <a:gd name="T18" fmla="*/ 499 w 645"/>
                <a:gd name="T19" fmla="*/ 405 h 560"/>
                <a:gd name="T20" fmla="*/ 550 w 645"/>
                <a:gd name="T21" fmla="*/ 388 h 560"/>
                <a:gd name="T22" fmla="*/ 602 w 645"/>
                <a:gd name="T23" fmla="*/ 397 h 560"/>
                <a:gd name="T24" fmla="*/ 645 w 645"/>
                <a:gd name="T25" fmla="*/ 474 h 560"/>
                <a:gd name="T26" fmla="*/ 636 w 645"/>
                <a:gd name="T27" fmla="*/ 534 h 560"/>
                <a:gd name="T28" fmla="*/ 628 w 645"/>
                <a:gd name="T29" fmla="*/ 560 h 5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5"/>
                <a:gd name="T46" fmla="*/ 0 h 560"/>
                <a:gd name="T47" fmla="*/ 645 w 645"/>
                <a:gd name="T48" fmla="*/ 560 h 5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5" h="560">
                  <a:moveTo>
                    <a:pt x="0" y="53"/>
                  </a:moveTo>
                  <a:cubicBezTo>
                    <a:pt x="32" y="42"/>
                    <a:pt x="38" y="25"/>
                    <a:pt x="60" y="1"/>
                  </a:cubicBezTo>
                  <a:cubicBezTo>
                    <a:pt x="83" y="4"/>
                    <a:pt x="108" y="0"/>
                    <a:pt x="129" y="10"/>
                  </a:cubicBezTo>
                  <a:cubicBezTo>
                    <a:pt x="137" y="14"/>
                    <a:pt x="136" y="27"/>
                    <a:pt x="137" y="36"/>
                  </a:cubicBezTo>
                  <a:cubicBezTo>
                    <a:pt x="154" y="228"/>
                    <a:pt x="112" y="159"/>
                    <a:pt x="163" y="233"/>
                  </a:cubicBezTo>
                  <a:cubicBezTo>
                    <a:pt x="213" y="224"/>
                    <a:pt x="260" y="200"/>
                    <a:pt x="309" y="182"/>
                  </a:cubicBezTo>
                  <a:cubicBezTo>
                    <a:pt x="342" y="194"/>
                    <a:pt x="358" y="199"/>
                    <a:pt x="370" y="233"/>
                  </a:cubicBezTo>
                  <a:cubicBezTo>
                    <a:pt x="363" y="304"/>
                    <a:pt x="369" y="328"/>
                    <a:pt x="335" y="380"/>
                  </a:cubicBezTo>
                  <a:cubicBezTo>
                    <a:pt x="347" y="413"/>
                    <a:pt x="354" y="421"/>
                    <a:pt x="387" y="431"/>
                  </a:cubicBezTo>
                  <a:cubicBezTo>
                    <a:pt x="468" y="420"/>
                    <a:pt x="425" y="430"/>
                    <a:pt x="499" y="405"/>
                  </a:cubicBezTo>
                  <a:cubicBezTo>
                    <a:pt x="516" y="399"/>
                    <a:pt x="550" y="388"/>
                    <a:pt x="550" y="388"/>
                  </a:cubicBezTo>
                  <a:cubicBezTo>
                    <a:pt x="567" y="391"/>
                    <a:pt x="588" y="387"/>
                    <a:pt x="602" y="397"/>
                  </a:cubicBezTo>
                  <a:cubicBezTo>
                    <a:pt x="627" y="414"/>
                    <a:pt x="636" y="447"/>
                    <a:pt x="645" y="474"/>
                  </a:cubicBezTo>
                  <a:cubicBezTo>
                    <a:pt x="642" y="494"/>
                    <a:pt x="640" y="514"/>
                    <a:pt x="636" y="534"/>
                  </a:cubicBezTo>
                  <a:cubicBezTo>
                    <a:pt x="634" y="543"/>
                    <a:pt x="628" y="560"/>
                    <a:pt x="628" y="56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49" name="Line 5"/>
            <p:cNvSpPr>
              <a:spLocks noChangeShapeType="1"/>
            </p:cNvSpPr>
            <p:nvPr/>
          </p:nvSpPr>
          <p:spPr bwMode="auto">
            <a:xfrm flipH="1">
              <a:off x="720" y="2208"/>
              <a:ext cx="672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50" name="Line 6"/>
            <p:cNvSpPr>
              <a:spLocks noChangeShapeType="1"/>
            </p:cNvSpPr>
            <p:nvPr/>
          </p:nvSpPr>
          <p:spPr bwMode="auto">
            <a:xfrm flipV="1">
              <a:off x="1392" y="1776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51" name="Line 7"/>
            <p:cNvSpPr>
              <a:spLocks noChangeShapeType="1"/>
            </p:cNvSpPr>
            <p:nvPr/>
          </p:nvSpPr>
          <p:spPr bwMode="auto">
            <a:xfrm flipV="1">
              <a:off x="1392" y="1440"/>
              <a:ext cx="72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52" name="Line 8"/>
            <p:cNvSpPr>
              <a:spLocks noChangeShapeType="1"/>
            </p:cNvSpPr>
            <p:nvPr/>
          </p:nvSpPr>
          <p:spPr bwMode="auto">
            <a:xfrm>
              <a:off x="1392" y="2208"/>
              <a:ext cx="81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53" name="Text Box 9"/>
            <p:cNvSpPr txBox="1">
              <a:spLocks noChangeArrowheads="1"/>
            </p:cNvSpPr>
            <p:nvPr/>
          </p:nvSpPr>
          <p:spPr bwMode="auto">
            <a:xfrm>
              <a:off x="566" y="2037"/>
              <a:ext cx="2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2400">
                  <a:latin typeface="Tahoma" pitchFamily="34" charset="0"/>
                  <a:ea typeface="ＭＳ Ｐゴシック" pitchFamily="50" charset="-128"/>
                </a:rPr>
                <a:t>p</a:t>
              </a:r>
            </a:p>
          </p:txBody>
        </p:sp>
        <p:sp>
          <p:nvSpPr>
            <p:cNvPr id="21554" name="Text Box 10"/>
            <p:cNvSpPr txBox="1">
              <a:spLocks noChangeArrowheads="1"/>
            </p:cNvSpPr>
            <p:nvPr/>
          </p:nvSpPr>
          <p:spPr bwMode="auto">
            <a:xfrm>
              <a:off x="2054" y="2038"/>
              <a:ext cx="3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2400">
                  <a:latin typeface="Symbol" pitchFamily="18" charset="2"/>
                  <a:ea typeface="ＭＳ Ｐゴシック" pitchFamily="50" charset="-128"/>
                </a:rPr>
                <a:t>Q</a:t>
              </a:r>
              <a:r>
                <a:rPr lang="en-US" altLang="ja-JP" sz="2400" baseline="30000">
                  <a:latin typeface="Tahoma" pitchFamily="34" charset="0"/>
                  <a:ea typeface="ＭＳ Ｐゴシック" pitchFamily="50" charset="-128"/>
                </a:rPr>
                <a:t>+</a:t>
              </a:r>
            </a:p>
          </p:txBody>
        </p:sp>
        <p:sp>
          <p:nvSpPr>
            <p:cNvPr id="21555" name="Text Box 11"/>
            <p:cNvSpPr txBox="1">
              <a:spLocks noChangeArrowheads="1"/>
            </p:cNvSpPr>
            <p:nvPr/>
          </p:nvSpPr>
          <p:spPr bwMode="auto">
            <a:xfrm>
              <a:off x="1382" y="1797"/>
              <a:ext cx="3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2400">
                  <a:latin typeface="Tahoma" pitchFamily="34" charset="0"/>
                  <a:ea typeface="ＭＳ Ｐゴシック" pitchFamily="50" charset="-128"/>
                </a:rPr>
                <a:t>K*</a:t>
              </a:r>
            </a:p>
          </p:txBody>
        </p:sp>
        <p:sp>
          <p:nvSpPr>
            <p:cNvPr id="21556" name="Text Box 12"/>
            <p:cNvSpPr txBox="1">
              <a:spLocks noChangeArrowheads="1"/>
            </p:cNvSpPr>
            <p:nvPr/>
          </p:nvSpPr>
          <p:spPr bwMode="auto">
            <a:xfrm>
              <a:off x="2102" y="1365"/>
              <a:ext cx="2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2400">
                  <a:latin typeface="Tahoma" pitchFamily="34" charset="0"/>
                  <a:ea typeface="ＭＳ Ｐゴシック" pitchFamily="50" charset="-128"/>
                </a:rPr>
                <a:t>K</a:t>
              </a:r>
              <a:r>
                <a:rPr lang="en-US" altLang="ja-JP" sz="2400" baseline="30000">
                  <a:latin typeface="Tahoma" pitchFamily="34" charset="0"/>
                  <a:ea typeface="ＭＳ Ｐゴシック" pitchFamily="50" charset="-128"/>
                </a:rPr>
                <a:t>0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181600" y="1403350"/>
            <a:ext cx="2919413" cy="1936750"/>
            <a:chOff x="566" y="1228"/>
            <a:chExt cx="1839" cy="1220"/>
          </a:xfrm>
        </p:grpSpPr>
        <p:sp>
          <p:nvSpPr>
            <p:cNvPr id="21539" name="Freeform 14"/>
            <p:cNvSpPr>
              <a:spLocks/>
            </p:cNvSpPr>
            <p:nvPr/>
          </p:nvSpPr>
          <p:spPr bwMode="auto">
            <a:xfrm>
              <a:off x="748" y="1228"/>
              <a:ext cx="645" cy="560"/>
            </a:xfrm>
            <a:custGeom>
              <a:avLst/>
              <a:gdLst>
                <a:gd name="T0" fmla="*/ 0 w 645"/>
                <a:gd name="T1" fmla="*/ 53 h 560"/>
                <a:gd name="T2" fmla="*/ 60 w 645"/>
                <a:gd name="T3" fmla="*/ 1 h 560"/>
                <a:gd name="T4" fmla="*/ 129 w 645"/>
                <a:gd name="T5" fmla="*/ 10 h 560"/>
                <a:gd name="T6" fmla="*/ 137 w 645"/>
                <a:gd name="T7" fmla="*/ 36 h 560"/>
                <a:gd name="T8" fmla="*/ 163 w 645"/>
                <a:gd name="T9" fmla="*/ 233 h 560"/>
                <a:gd name="T10" fmla="*/ 309 w 645"/>
                <a:gd name="T11" fmla="*/ 182 h 560"/>
                <a:gd name="T12" fmla="*/ 370 w 645"/>
                <a:gd name="T13" fmla="*/ 233 h 560"/>
                <a:gd name="T14" fmla="*/ 335 w 645"/>
                <a:gd name="T15" fmla="*/ 380 h 560"/>
                <a:gd name="T16" fmla="*/ 387 w 645"/>
                <a:gd name="T17" fmla="*/ 431 h 560"/>
                <a:gd name="T18" fmla="*/ 499 w 645"/>
                <a:gd name="T19" fmla="*/ 405 h 560"/>
                <a:gd name="T20" fmla="*/ 550 w 645"/>
                <a:gd name="T21" fmla="*/ 388 h 560"/>
                <a:gd name="T22" fmla="*/ 602 w 645"/>
                <a:gd name="T23" fmla="*/ 397 h 560"/>
                <a:gd name="T24" fmla="*/ 645 w 645"/>
                <a:gd name="T25" fmla="*/ 474 h 560"/>
                <a:gd name="T26" fmla="*/ 636 w 645"/>
                <a:gd name="T27" fmla="*/ 534 h 560"/>
                <a:gd name="T28" fmla="*/ 628 w 645"/>
                <a:gd name="T29" fmla="*/ 560 h 5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5"/>
                <a:gd name="T46" fmla="*/ 0 h 560"/>
                <a:gd name="T47" fmla="*/ 645 w 645"/>
                <a:gd name="T48" fmla="*/ 560 h 5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5" h="560">
                  <a:moveTo>
                    <a:pt x="0" y="53"/>
                  </a:moveTo>
                  <a:cubicBezTo>
                    <a:pt x="32" y="42"/>
                    <a:pt x="38" y="25"/>
                    <a:pt x="60" y="1"/>
                  </a:cubicBezTo>
                  <a:cubicBezTo>
                    <a:pt x="83" y="4"/>
                    <a:pt x="108" y="0"/>
                    <a:pt x="129" y="10"/>
                  </a:cubicBezTo>
                  <a:cubicBezTo>
                    <a:pt x="137" y="14"/>
                    <a:pt x="136" y="27"/>
                    <a:pt x="137" y="36"/>
                  </a:cubicBezTo>
                  <a:cubicBezTo>
                    <a:pt x="154" y="228"/>
                    <a:pt x="112" y="159"/>
                    <a:pt x="163" y="233"/>
                  </a:cubicBezTo>
                  <a:cubicBezTo>
                    <a:pt x="213" y="224"/>
                    <a:pt x="260" y="200"/>
                    <a:pt x="309" y="182"/>
                  </a:cubicBezTo>
                  <a:cubicBezTo>
                    <a:pt x="342" y="194"/>
                    <a:pt x="358" y="199"/>
                    <a:pt x="370" y="233"/>
                  </a:cubicBezTo>
                  <a:cubicBezTo>
                    <a:pt x="363" y="304"/>
                    <a:pt x="369" y="328"/>
                    <a:pt x="335" y="380"/>
                  </a:cubicBezTo>
                  <a:cubicBezTo>
                    <a:pt x="347" y="413"/>
                    <a:pt x="354" y="421"/>
                    <a:pt x="387" y="431"/>
                  </a:cubicBezTo>
                  <a:cubicBezTo>
                    <a:pt x="468" y="420"/>
                    <a:pt x="425" y="430"/>
                    <a:pt x="499" y="405"/>
                  </a:cubicBezTo>
                  <a:cubicBezTo>
                    <a:pt x="516" y="399"/>
                    <a:pt x="550" y="388"/>
                    <a:pt x="550" y="388"/>
                  </a:cubicBezTo>
                  <a:cubicBezTo>
                    <a:pt x="567" y="391"/>
                    <a:pt x="588" y="387"/>
                    <a:pt x="602" y="397"/>
                  </a:cubicBezTo>
                  <a:cubicBezTo>
                    <a:pt x="627" y="414"/>
                    <a:pt x="636" y="447"/>
                    <a:pt x="645" y="474"/>
                  </a:cubicBezTo>
                  <a:cubicBezTo>
                    <a:pt x="642" y="494"/>
                    <a:pt x="640" y="514"/>
                    <a:pt x="636" y="534"/>
                  </a:cubicBezTo>
                  <a:cubicBezTo>
                    <a:pt x="634" y="543"/>
                    <a:pt x="628" y="560"/>
                    <a:pt x="628" y="56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40" name="Line 15"/>
            <p:cNvSpPr>
              <a:spLocks noChangeShapeType="1"/>
            </p:cNvSpPr>
            <p:nvPr/>
          </p:nvSpPr>
          <p:spPr bwMode="auto">
            <a:xfrm flipH="1">
              <a:off x="720" y="2208"/>
              <a:ext cx="672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41" name="Line 16"/>
            <p:cNvSpPr>
              <a:spLocks noChangeShapeType="1"/>
            </p:cNvSpPr>
            <p:nvPr/>
          </p:nvSpPr>
          <p:spPr bwMode="auto">
            <a:xfrm flipV="1">
              <a:off x="1392" y="1776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42" name="Line 17"/>
            <p:cNvSpPr>
              <a:spLocks noChangeShapeType="1"/>
            </p:cNvSpPr>
            <p:nvPr/>
          </p:nvSpPr>
          <p:spPr bwMode="auto">
            <a:xfrm flipV="1">
              <a:off x="1392" y="1440"/>
              <a:ext cx="72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43" name="Line 18"/>
            <p:cNvSpPr>
              <a:spLocks noChangeShapeType="1"/>
            </p:cNvSpPr>
            <p:nvPr/>
          </p:nvSpPr>
          <p:spPr bwMode="auto">
            <a:xfrm>
              <a:off x="1392" y="2208"/>
              <a:ext cx="81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44" name="Text Box 19"/>
            <p:cNvSpPr txBox="1">
              <a:spLocks noChangeArrowheads="1"/>
            </p:cNvSpPr>
            <p:nvPr/>
          </p:nvSpPr>
          <p:spPr bwMode="auto">
            <a:xfrm>
              <a:off x="566" y="2037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2400">
                  <a:latin typeface="Tahoma" pitchFamily="34" charset="0"/>
                  <a:ea typeface="ＭＳ Ｐゴシック" pitchFamily="50" charset="-128"/>
                </a:rPr>
                <a:t>n</a:t>
              </a:r>
            </a:p>
          </p:txBody>
        </p:sp>
        <p:sp>
          <p:nvSpPr>
            <p:cNvPr id="21545" name="Text Box 20"/>
            <p:cNvSpPr txBox="1">
              <a:spLocks noChangeArrowheads="1"/>
            </p:cNvSpPr>
            <p:nvPr/>
          </p:nvSpPr>
          <p:spPr bwMode="auto">
            <a:xfrm>
              <a:off x="2054" y="2038"/>
              <a:ext cx="3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2400">
                  <a:latin typeface="Symbol" pitchFamily="18" charset="2"/>
                  <a:ea typeface="ＭＳ Ｐゴシック" pitchFamily="50" charset="-128"/>
                </a:rPr>
                <a:t>Q</a:t>
              </a:r>
              <a:r>
                <a:rPr lang="en-US" altLang="ja-JP" sz="2400" baseline="30000">
                  <a:latin typeface="Tahoma" pitchFamily="34" charset="0"/>
                  <a:ea typeface="ＭＳ Ｐゴシック" pitchFamily="50" charset="-128"/>
                </a:rPr>
                <a:t>+</a:t>
              </a:r>
            </a:p>
          </p:txBody>
        </p:sp>
        <p:sp>
          <p:nvSpPr>
            <p:cNvPr id="21546" name="Text Box 21"/>
            <p:cNvSpPr txBox="1">
              <a:spLocks noChangeArrowheads="1"/>
            </p:cNvSpPr>
            <p:nvPr/>
          </p:nvSpPr>
          <p:spPr bwMode="auto">
            <a:xfrm>
              <a:off x="1382" y="1797"/>
              <a:ext cx="4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2400">
                  <a:latin typeface="Tahoma" pitchFamily="34" charset="0"/>
                  <a:ea typeface="ＭＳ Ｐゴシック" pitchFamily="50" charset="-128"/>
                </a:rPr>
                <a:t>K*</a:t>
              </a:r>
              <a:r>
                <a:rPr lang="en-US" altLang="ja-JP" sz="2400" baseline="30000">
                  <a:latin typeface="Tahoma" pitchFamily="34" charset="0"/>
                  <a:ea typeface="ＭＳ Ｐゴシック" pitchFamily="50" charset="-128"/>
                </a:rPr>
                <a:t>+</a:t>
              </a:r>
            </a:p>
          </p:txBody>
        </p:sp>
        <p:sp>
          <p:nvSpPr>
            <p:cNvPr id="21547" name="Text Box 22"/>
            <p:cNvSpPr txBox="1">
              <a:spLocks noChangeArrowheads="1"/>
            </p:cNvSpPr>
            <p:nvPr/>
          </p:nvSpPr>
          <p:spPr bwMode="auto">
            <a:xfrm>
              <a:off x="2102" y="1365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2400">
                  <a:latin typeface="Tahoma" pitchFamily="34" charset="0"/>
                  <a:ea typeface="ＭＳ Ｐゴシック" pitchFamily="50" charset="-128"/>
                </a:rPr>
                <a:t>K</a:t>
              </a:r>
              <a:r>
                <a:rPr lang="en-US" altLang="ja-JP" sz="2400" baseline="30000">
                  <a:latin typeface="Tahoma" pitchFamily="34" charset="0"/>
                  <a:ea typeface="ＭＳ Ｐゴシック" pitchFamily="50" charset="-128"/>
                </a:rPr>
                <a:t>-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066800" y="3841750"/>
            <a:ext cx="2919413" cy="1936750"/>
            <a:chOff x="566" y="1228"/>
            <a:chExt cx="1839" cy="1220"/>
          </a:xfrm>
        </p:grpSpPr>
        <p:sp>
          <p:nvSpPr>
            <p:cNvPr id="21530" name="Freeform 24"/>
            <p:cNvSpPr>
              <a:spLocks/>
            </p:cNvSpPr>
            <p:nvPr/>
          </p:nvSpPr>
          <p:spPr bwMode="auto">
            <a:xfrm>
              <a:off x="748" y="1228"/>
              <a:ext cx="645" cy="560"/>
            </a:xfrm>
            <a:custGeom>
              <a:avLst/>
              <a:gdLst>
                <a:gd name="T0" fmla="*/ 0 w 645"/>
                <a:gd name="T1" fmla="*/ 53 h 560"/>
                <a:gd name="T2" fmla="*/ 60 w 645"/>
                <a:gd name="T3" fmla="*/ 1 h 560"/>
                <a:gd name="T4" fmla="*/ 129 w 645"/>
                <a:gd name="T5" fmla="*/ 10 h 560"/>
                <a:gd name="T6" fmla="*/ 137 w 645"/>
                <a:gd name="T7" fmla="*/ 36 h 560"/>
                <a:gd name="T8" fmla="*/ 163 w 645"/>
                <a:gd name="T9" fmla="*/ 233 h 560"/>
                <a:gd name="T10" fmla="*/ 309 w 645"/>
                <a:gd name="T11" fmla="*/ 182 h 560"/>
                <a:gd name="T12" fmla="*/ 370 w 645"/>
                <a:gd name="T13" fmla="*/ 233 h 560"/>
                <a:gd name="T14" fmla="*/ 335 w 645"/>
                <a:gd name="T15" fmla="*/ 380 h 560"/>
                <a:gd name="T16" fmla="*/ 387 w 645"/>
                <a:gd name="T17" fmla="*/ 431 h 560"/>
                <a:gd name="T18" fmla="*/ 499 w 645"/>
                <a:gd name="T19" fmla="*/ 405 h 560"/>
                <a:gd name="T20" fmla="*/ 550 w 645"/>
                <a:gd name="T21" fmla="*/ 388 h 560"/>
                <a:gd name="T22" fmla="*/ 602 w 645"/>
                <a:gd name="T23" fmla="*/ 397 h 560"/>
                <a:gd name="T24" fmla="*/ 645 w 645"/>
                <a:gd name="T25" fmla="*/ 474 h 560"/>
                <a:gd name="T26" fmla="*/ 636 w 645"/>
                <a:gd name="T27" fmla="*/ 534 h 560"/>
                <a:gd name="T28" fmla="*/ 628 w 645"/>
                <a:gd name="T29" fmla="*/ 560 h 5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5"/>
                <a:gd name="T46" fmla="*/ 0 h 560"/>
                <a:gd name="T47" fmla="*/ 645 w 645"/>
                <a:gd name="T48" fmla="*/ 560 h 5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5" h="560">
                  <a:moveTo>
                    <a:pt x="0" y="53"/>
                  </a:moveTo>
                  <a:cubicBezTo>
                    <a:pt x="32" y="42"/>
                    <a:pt x="38" y="25"/>
                    <a:pt x="60" y="1"/>
                  </a:cubicBezTo>
                  <a:cubicBezTo>
                    <a:pt x="83" y="4"/>
                    <a:pt x="108" y="0"/>
                    <a:pt x="129" y="10"/>
                  </a:cubicBezTo>
                  <a:cubicBezTo>
                    <a:pt x="137" y="14"/>
                    <a:pt x="136" y="27"/>
                    <a:pt x="137" y="36"/>
                  </a:cubicBezTo>
                  <a:cubicBezTo>
                    <a:pt x="154" y="228"/>
                    <a:pt x="112" y="159"/>
                    <a:pt x="163" y="233"/>
                  </a:cubicBezTo>
                  <a:cubicBezTo>
                    <a:pt x="213" y="224"/>
                    <a:pt x="260" y="200"/>
                    <a:pt x="309" y="182"/>
                  </a:cubicBezTo>
                  <a:cubicBezTo>
                    <a:pt x="342" y="194"/>
                    <a:pt x="358" y="199"/>
                    <a:pt x="370" y="233"/>
                  </a:cubicBezTo>
                  <a:cubicBezTo>
                    <a:pt x="363" y="304"/>
                    <a:pt x="369" y="328"/>
                    <a:pt x="335" y="380"/>
                  </a:cubicBezTo>
                  <a:cubicBezTo>
                    <a:pt x="347" y="413"/>
                    <a:pt x="354" y="421"/>
                    <a:pt x="387" y="431"/>
                  </a:cubicBezTo>
                  <a:cubicBezTo>
                    <a:pt x="468" y="420"/>
                    <a:pt x="425" y="430"/>
                    <a:pt x="499" y="405"/>
                  </a:cubicBezTo>
                  <a:cubicBezTo>
                    <a:pt x="516" y="399"/>
                    <a:pt x="550" y="388"/>
                    <a:pt x="550" y="388"/>
                  </a:cubicBezTo>
                  <a:cubicBezTo>
                    <a:pt x="567" y="391"/>
                    <a:pt x="588" y="387"/>
                    <a:pt x="602" y="397"/>
                  </a:cubicBezTo>
                  <a:cubicBezTo>
                    <a:pt x="627" y="414"/>
                    <a:pt x="636" y="447"/>
                    <a:pt x="645" y="474"/>
                  </a:cubicBezTo>
                  <a:cubicBezTo>
                    <a:pt x="642" y="494"/>
                    <a:pt x="640" y="514"/>
                    <a:pt x="636" y="534"/>
                  </a:cubicBezTo>
                  <a:cubicBezTo>
                    <a:pt x="634" y="543"/>
                    <a:pt x="628" y="560"/>
                    <a:pt x="628" y="56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31" name="Line 25"/>
            <p:cNvSpPr>
              <a:spLocks noChangeShapeType="1"/>
            </p:cNvSpPr>
            <p:nvPr/>
          </p:nvSpPr>
          <p:spPr bwMode="auto">
            <a:xfrm flipH="1">
              <a:off x="720" y="2208"/>
              <a:ext cx="672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32" name="Line 26"/>
            <p:cNvSpPr>
              <a:spLocks noChangeShapeType="1"/>
            </p:cNvSpPr>
            <p:nvPr/>
          </p:nvSpPr>
          <p:spPr bwMode="auto">
            <a:xfrm flipV="1">
              <a:off x="1392" y="1776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33" name="Line 27"/>
            <p:cNvSpPr>
              <a:spLocks noChangeShapeType="1"/>
            </p:cNvSpPr>
            <p:nvPr/>
          </p:nvSpPr>
          <p:spPr bwMode="auto">
            <a:xfrm flipV="1">
              <a:off x="1392" y="1440"/>
              <a:ext cx="72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34" name="Line 28"/>
            <p:cNvSpPr>
              <a:spLocks noChangeShapeType="1"/>
            </p:cNvSpPr>
            <p:nvPr/>
          </p:nvSpPr>
          <p:spPr bwMode="auto">
            <a:xfrm>
              <a:off x="1392" y="2208"/>
              <a:ext cx="81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35" name="Text Box 29"/>
            <p:cNvSpPr txBox="1">
              <a:spLocks noChangeArrowheads="1"/>
            </p:cNvSpPr>
            <p:nvPr/>
          </p:nvSpPr>
          <p:spPr bwMode="auto">
            <a:xfrm>
              <a:off x="566" y="2037"/>
              <a:ext cx="2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2400">
                  <a:latin typeface="Tahoma" pitchFamily="34" charset="0"/>
                  <a:ea typeface="ＭＳ Ｐゴシック" pitchFamily="50" charset="-128"/>
                </a:rPr>
                <a:t>p</a:t>
              </a:r>
            </a:p>
          </p:txBody>
        </p:sp>
        <p:sp>
          <p:nvSpPr>
            <p:cNvPr id="21536" name="Text Box 30"/>
            <p:cNvSpPr txBox="1">
              <a:spLocks noChangeArrowheads="1"/>
            </p:cNvSpPr>
            <p:nvPr/>
          </p:nvSpPr>
          <p:spPr bwMode="auto">
            <a:xfrm>
              <a:off x="2054" y="2038"/>
              <a:ext cx="3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2400">
                  <a:latin typeface="Symbol" pitchFamily="18" charset="2"/>
                  <a:ea typeface="ＭＳ Ｐゴシック" pitchFamily="50" charset="-128"/>
                </a:rPr>
                <a:t>Q</a:t>
              </a:r>
              <a:r>
                <a:rPr lang="en-US" altLang="ja-JP" sz="2400" baseline="30000">
                  <a:latin typeface="Tahoma" pitchFamily="34" charset="0"/>
                  <a:ea typeface="ＭＳ Ｐゴシック" pitchFamily="50" charset="-128"/>
                </a:rPr>
                <a:t>+</a:t>
              </a:r>
            </a:p>
          </p:txBody>
        </p:sp>
        <p:sp>
          <p:nvSpPr>
            <p:cNvPr id="21537" name="Text Box 31"/>
            <p:cNvSpPr txBox="1">
              <a:spLocks noChangeArrowheads="1"/>
            </p:cNvSpPr>
            <p:nvPr/>
          </p:nvSpPr>
          <p:spPr bwMode="auto">
            <a:xfrm>
              <a:off x="1382" y="1797"/>
              <a:ext cx="2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2400">
                  <a:latin typeface="Tahoma" pitchFamily="34" charset="0"/>
                  <a:ea typeface="ＭＳ Ｐゴシック" pitchFamily="50" charset="-128"/>
                </a:rPr>
                <a:t>K</a:t>
              </a:r>
              <a:r>
                <a:rPr lang="en-US" altLang="ja-JP" sz="2400" baseline="30000">
                  <a:latin typeface="Tahoma" pitchFamily="34" charset="0"/>
                  <a:ea typeface="ＭＳ Ｐゴシック" pitchFamily="50" charset="-128"/>
                </a:rPr>
                <a:t>0</a:t>
              </a:r>
            </a:p>
          </p:txBody>
        </p:sp>
        <p:sp>
          <p:nvSpPr>
            <p:cNvPr id="21538" name="Text Box 32"/>
            <p:cNvSpPr txBox="1">
              <a:spLocks noChangeArrowheads="1"/>
            </p:cNvSpPr>
            <p:nvPr/>
          </p:nvSpPr>
          <p:spPr bwMode="auto">
            <a:xfrm>
              <a:off x="2102" y="1365"/>
              <a:ext cx="2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2400">
                  <a:latin typeface="Tahoma" pitchFamily="34" charset="0"/>
                  <a:ea typeface="ＭＳ Ｐゴシック" pitchFamily="50" charset="-128"/>
                </a:rPr>
                <a:t>K</a:t>
              </a:r>
              <a:r>
                <a:rPr lang="en-US" altLang="ja-JP" sz="2400" baseline="30000">
                  <a:latin typeface="Tahoma" pitchFamily="34" charset="0"/>
                  <a:ea typeface="ＭＳ Ｐゴシック" pitchFamily="50" charset="-128"/>
                </a:rPr>
                <a:t>0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5181600" y="3917950"/>
            <a:ext cx="2919413" cy="1936750"/>
            <a:chOff x="566" y="1228"/>
            <a:chExt cx="1839" cy="1220"/>
          </a:xfrm>
        </p:grpSpPr>
        <p:sp>
          <p:nvSpPr>
            <p:cNvPr id="21521" name="Freeform 34"/>
            <p:cNvSpPr>
              <a:spLocks/>
            </p:cNvSpPr>
            <p:nvPr/>
          </p:nvSpPr>
          <p:spPr bwMode="auto">
            <a:xfrm>
              <a:off x="748" y="1228"/>
              <a:ext cx="645" cy="560"/>
            </a:xfrm>
            <a:custGeom>
              <a:avLst/>
              <a:gdLst>
                <a:gd name="T0" fmla="*/ 0 w 645"/>
                <a:gd name="T1" fmla="*/ 53 h 560"/>
                <a:gd name="T2" fmla="*/ 60 w 645"/>
                <a:gd name="T3" fmla="*/ 1 h 560"/>
                <a:gd name="T4" fmla="*/ 129 w 645"/>
                <a:gd name="T5" fmla="*/ 10 h 560"/>
                <a:gd name="T6" fmla="*/ 137 w 645"/>
                <a:gd name="T7" fmla="*/ 36 h 560"/>
                <a:gd name="T8" fmla="*/ 163 w 645"/>
                <a:gd name="T9" fmla="*/ 233 h 560"/>
                <a:gd name="T10" fmla="*/ 309 w 645"/>
                <a:gd name="T11" fmla="*/ 182 h 560"/>
                <a:gd name="T12" fmla="*/ 370 w 645"/>
                <a:gd name="T13" fmla="*/ 233 h 560"/>
                <a:gd name="T14" fmla="*/ 335 w 645"/>
                <a:gd name="T15" fmla="*/ 380 h 560"/>
                <a:gd name="T16" fmla="*/ 387 w 645"/>
                <a:gd name="T17" fmla="*/ 431 h 560"/>
                <a:gd name="T18" fmla="*/ 499 w 645"/>
                <a:gd name="T19" fmla="*/ 405 h 560"/>
                <a:gd name="T20" fmla="*/ 550 w 645"/>
                <a:gd name="T21" fmla="*/ 388 h 560"/>
                <a:gd name="T22" fmla="*/ 602 w 645"/>
                <a:gd name="T23" fmla="*/ 397 h 560"/>
                <a:gd name="T24" fmla="*/ 645 w 645"/>
                <a:gd name="T25" fmla="*/ 474 h 560"/>
                <a:gd name="T26" fmla="*/ 636 w 645"/>
                <a:gd name="T27" fmla="*/ 534 h 560"/>
                <a:gd name="T28" fmla="*/ 628 w 645"/>
                <a:gd name="T29" fmla="*/ 560 h 5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5"/>
                <a:gd name="T46" fmla="*/ 0 h 560"/>
                <a:gd name="T47" fmla="*/ 645 w 645"/>
                <a:gd name="T48" fmla="*/ 560 h 5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5" h="560">
                  <a:moveTo>
                    <a:pt x="0" y="53"/>
                  </a:moveTo>
                  <a:cubicBezTo>
                    <a:pt x="32" y="42"/>
                    <a:pt x="38" y="25"/>
                    <a:pt x="60" y="1"/>
                  </a:cubicBezTo>
                  <a:cubicBezTo>
                    <a:pt x="83" y="4"/>
                    <a:pt x="108" y="0"/>
                    <a:pt x="129" y="10"/>
                  </a:cubicBezTo>
                  <a:cubicBezTo>
                    <a:pt x="137" y="14"/>
                    <a:pt x="136" y="27"/>
                    <a:pt x="137" y="36"/>
                  </a:cubicBezTo>
                  <a:cubicBezTo>
                    <a:pt x="154" y="228"/>
                    <a:pt x="112" y="159"/>
                    <a:pt x="163" y="233"/>
                  </a:cubicBezTo>
                  <a:cubicBezTo>
                    <a:pt x="213" y="224"/>
                    <a:pt x="260" y="200"/>
                    <a:pt x="309" y="182"/>
                  </a:cubicBezTo>
                  <a:cubicBezTo>
                    <a:pt x="342" y="194"/>
                    <a:pt x="358" y="199"/>
                    <a:pt x="370" y="233"/>
                  </a:cubicBezTo>
                  <a:cubicBezTo>
                    <a:pt x="363" y="304"/>
                    <a:pt x="369" y="328"/>
                    <a:pt x="335" y="380"/>
                  </a:cubicBezTo>
                  <a:cubicBezTo>
                    <a:pt x="347" y="413"/>
                    <a:pt x="354" y="421"/>
                    <a:pt x="387" y="431"/>
                  </a:cubicBezTo>
                  <a:cubicBezTo>
                    <a:pt x="468" y="420"/>
                    <a:pt x="425" y="430"/>
                    <a:pt x="499" y="405"/>
                  </a:cubicBezTo>
                  <a:cubicBezTo>
                    <a:pt x="516" y="399"/>
                    <a:pt x="550" y="388"/>
                    <a:pt x="550" y="388"/>
                  </a:cubicBezTo>
                  <a:cubicBezTo>
                    <a:pt x="567" y="391"/>
                    <a:pt x="588" y="387"/>
                    <a:pt x="602" y="397"/>
                  </a:cubicBezTo>
                  <a:cubicBezTo>
                    <a:pt x="627" y="414"/>
                    <a:pt x="636" y="447"/>
                    <a:pt x="645" y="474"/>
                  </a:cubicBezTo>
                  <a:cubicBezTo>
                    <a:pt x="642" y="494"/>
                    <a:pt x="640" y="514"/>
                    <a:pt x="636" y="534"/>
                  </a:cubicBezTo>
                  <a:cubicBezTo>
                    <a:pt x="634" y="543"/>
                    <a:pt x="628" y="560"/>
                    <a:pt x="628" y="56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22" name="Line 35"/>
            <p:cNvSpPr>
              <a:spLocks noChangeShapeType="1"/>
            </p:cNvSpPr>
            <p:nvPr/>
          </p:nvSpPr>
          <p:spPr bwMode="auto">
            <a:xfrm flipH="1">
              <a:off x="720" y="2208"/>
              <a:ext cx="672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23" name="Line 36"/>
            <p:cNvSpPr>
              <a:spLocks noChangeShapeType="1"/>
            </p:cNvSpPr>
            <p:nvPr/>
          </p:nvSpPr>
          <p:spPr bwMode="auto">
            <a:xfrm flipV="1">
              <a:off x="1392" y="1776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24" name="Line 37"/>
            <p:cNvSpPr>
              <a:spLocks noChangeShapeType="1"/>
            </p:cNvSpPr>
            <p:nvPr/>
          </p:nvSpPr>
          <p:spPr bwMode="auto">
            <a:xfrm flipV="1">
              <a:off x="1392" y="1440"/>
              <a:ext cx="72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25" name="Line 38"/>
            <p:cNvSpPr>
              <a:spLocks noChangeShapeType="1"/>
            </p:cNvSpPr>
            <p:nvPr/>
          </p:nvSpPr>
          <p:spPr bwMode="auto">
            <a:xfrm>
              <a:off x="1392" y="2208"/>
              <a:ext cx="81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526" name="Text Box 39"/>
            <p:cNvSpPr txBox="1">
              <a:spLocks noChangeArrowheads="1"/>
            </p:cNvSpPr>
            <p:nvPr/>
          </p:nvSpPr>
          <p:spPr bwMode="auto">
            <a:xfrm>
              <a:off x="566" y="2037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2400">
                  <a:latin typeface="Tahoma" pitchFamily="34" charset="0"/>
                  <a:ea typeface="ＭＳ Ｐゴシック" pitchFamily="50" charset="-128"/>
                </a:rPr>
                <a:t>n</a:t>
              </a:r>
            </a:p>
          </p:txBody>
        </p:sp>
        <p:sp>
          <p:nvSpPr>
            <p:cNvPr id="21527" name="Text Box 40"/>
            <p:cNvSpPr txBox="1">
              <a:spLocks noChangeArrowheads="1"/>
            </p:cNvSpPr>
            <p:nvPr/>
          </p:nvSpPr>
          <p:spPr bwMode="auto">
            <a:xfrm>
              <a:off x="2054" y="2038"/>
              <a:ext cx="3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2400">
                  <a:latin typeface="Symbol" pitchFamily="18" charset="2"/>
                  <a:ea typeface="ＭＳ Ｐゴシック" pitchFamily="50" charset="-128"/>
                </a:rPr>
                <a:t>Q</a:t>
              </a:r>
              <a:r>
                <a:rPr lang="en-US" altLang="ja-JP" sz="2400" baseline="30000">
                  <a:latin typeface="Tahoma" pitchFamily="34" charset="0"/>
                  <a:ea typeface="ＭＳ Ｐゴシック" pitchFamily="50" charset="-128"/>
                </a:rPr>
                <a:t>+</a:t>
              </a:r>
            </a:p>
          </p:txBody>
        </p:sp>
        <p:sp>
          <p:nvSpPr>
            <p:cNvPr id="21528" name="Text Box 41"/>
            <p:cNvSpPr txBox="1">
              <a:spLocks noChangeArrowheads="1"/>
            </p:cNvSpPr>
            <p:nvPr/>
          </p:nvSpPr>
          <p:spPr bwMode="auto">
            <a:xfrm>
              <a:off x="1382" y="1797"/>
              <a:ext cx="3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2400">
                  <a:latin typeface="Tahoma" pitchFamily="34" charset="0"/>
                  <a:ea typeface="ＭＳ Ｐゴシック" pitchFamily="50" charset="-128"/>
                </a:rPr>
                <a:t>K</a:t>
              </a:r>
              <a:r>
                <a:rPr lang="en-US" altLang="ja-JP" sz="2400" baseline="30000">
                  <a:latin typeface="Tahoma" pitchFamily="34" charset="0"/>
                  <a:ea typeface="ＭＳ Ｐゴシック" pitchFamily="50" charset="-128"/>
                </a:rPr>
                <a:t>+</a:t>
              </a:r>
            </a:p>
          </p:txBody>
        </p:sp>
        <p:sp>
          <p:nvSpPr>
            <p:cNvPr id="21529" name="Text Box 42"/>
            <p:cNvSpPr txBox="1">
              <a:spLocks noChangeArrowheads="1"/>
            </p:cNvSpPr>
            <p:nvPr/>
          </p:nvSpPr>
          <p:spPr bwMode="auto">
            <a:xfrm>
              <a:off x="2102" y="1365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2400">
                  <a:latin typeface="Tahoma" pitchFamily="34" charset="0"/>
                  <a:ea typeface="ＭＳ Ｐゴシック" pitchFamily="50" charset="-128"/>
                </a:rPr>
                <a:t>K</a:t>
              </a:r>
              <a:r>
                <a:rPr lang="en-US" altLang="ja-JP" sz="2400" baseline="30000">
                  <a:latin typeface="Tahoma" pitchFamily="34" charset="0"/>
                  <a:ea typeface="ＭＳ Ｐゴシック" pitchFamily="50" charset="-128"/>
                </a:rPr>
                <a:t>-</a:t>
              </a:r>
            </a:p>
          </p:txBody>
        </p:sp>
      </p:grpSp>
      <p:sp>
        <p:nvSpPr>
          <p:cNvPr id="191531" name="AutoShape 43"/>
          <p:cNvSpPr>
            <a:spLocks noChangeArrowheads="1"/>
          </p:cNvSpPr>
          <p:nvPr/>
        </p:nvSpPr>
        <p:spPr bwMode="auto">
          <a:xfrm>
            <a:off x="1295400" y="3994150"/>
            <a:ext cx="2209800" cy="1981200"/>
          </a:xfrm>
          <a:custGeom>
            <a:avLst/>
            <a:gdLst>
              <a:gd name="T0" fmla="*/ 1104900 w 21600"/>
              <a:gd name="T1" fmla="*/ 0 h 21600"/>
              <a:gd name="T2" fmla="*/ 323592 w 21600"/>
              <a:gd name="T3" fmla="*/ 290117 h 21600"/>
              <a:gd name="T4" fmla="*/ 0 w 21600"/>
              <a:gd name="T5" fmla="*/ 990600 h 21600"/>
              <a:gd name="T6" fmla="*/ 323592 w 21600"/>
              <a:gd name="T7" fmla="*/ 1691083 h 21600"/>
              <a:gd name="T8" fmla="*/ 1104900 w 21600"/>
              <a:gd name="T9" fmla="*/ 1981200 h 21600"/>
              <a:gd name="T10" fmla="*/ 1886208 w 21600"/>
              <a:gd name="T11" fmla="*/ 1691083 h 21600"/>
              <a:gd name="T12" fmla="*/ 2209800 w 21600"/>
              <a:gd name="T13" fmla="*/ 990600 h 21600"/>
              <a:gd name="T14" fmla="*/ 1886208 w 21600"/>
              <a:gd name="T15" fmla="*/ 29011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9900">
              <a:alpha val="50195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1515" name="Line 44"/>
          <p:cNvSpPr>
            <a:spLocks noChangeShapeType="1"/>
          </p:cNvSpPr>
          <p:nvPr/>
        </p:nvSpPr>
        <p:spPr bwMode="auto">
          <a:xfrm>
            <a:off x="3505200" y="414655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1516" name="Line 45"/>
          <p:cNvSpPr>
            <a:spLocks noChangeShapeType="1"/>
          </p:cNvSpPr>
          <p:nvPr/>
        </p:nvSpPr>
        <p:spPr bwMode="auto">
          <a:xfrm>
            <a:off x="3429000" y="163195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1534" name="AutoShape 46"/>
          <p:cNvSpPr>
            <a:spLocks noChangeArrowheads="1"/>
          </p:cNvSpPr>
          <p:nvPr/>
        </p:nvSpPr>
        <p:spPr bwMode="auto">
          <a:xfrm rot="-5400000">
            <a:off x="6274594" y="5612606"/>
            <a:ext cx="814388" cy="866775"/>
          </a:xfrm>
          <a:custGeom>
            <a:avLst/>
            <a:gdLst>
              <a:gd name="T0" fmla="*/ 570298 w 21600"/>
              <a:gd name="T1" fmla="*/ 0 h 21600"/>
              <a:gd name="T2" fmla="*/ 570298 w 21600"/>
              <a:gd name="T3" fmla="*/ 487882 h 21600"/>
              <a:gd name="T4" fmla="*/ 122045 w 21600"/>
              <a:gd name="T5" fmla="*/ 866775 h 21600"/>
              <a:gd name="T6" fmla="*/ 814388 w 21600"/>
              <a:gd name="T7" fmla="*/ 24394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9900">
              <a:alpha val="50195"/>
            </a:srgbClr>
          </a:solidFill>
          <a:ln w="15875">
            <a:solidFill>
              <a:srgbClr val="DD6A1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91535" name="Text Box 47"/>
          <p:cNvSpPr txBox="1">
            <a:spLocks noChangeArrowheads="1"/>
          </p:cNvSpPr>
          <p:nvPr/>
        </p:nvSpPr>
        <p:spPr bwMode="auto">
          <a:xfrm>
            <a:off x="7100888" y="6172200"/>
            <a:ext cx="823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/>
              <a:t>known</a:t>
            </a:r>
            <a:endParaRPr lang="pl-PL" sz="1800" b="1"/>
          </a:p>
        </p:txBody>
      </p:sp>
      <p:sp>
        <p:nvSpPr>
          <p:cNvPr id="191537" name="Text Box 49"/>
          <p:cNvSpPr txBox="1">
            <a:spLocks noChangeArrowheads="1"/>
          </p:cNvSpPr>
          <p:nvPr/>
        </p:nvSpPr>
        <p:spPr bwMode="auto">
          <a:xfrm>
            <a:off x="2057400" y="3124200"/>
            <a:ext cx="385763" cy="5191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FF0000"/>
                </a:solidFill>
              </a:rPr>
              <a:t>?</a:t>
            </a:r>
            <a:endParaRPr lang="pl-PL" sz="2800" b="1">
              <a:solidFill>
                <a:srgbClr val="FF0000"/>
              </a:solidFill>
            </a:endParaRPr>
          </a:p>
        </p:txBody>
      </p:sp>
      <p:sp>
        <p:nvSpPr>
          <p:cNvPr id="191538" name="Text Box 50"/>
          <p:cNvSpPr txBox="1">
            <a:spLocks noChangeArrowheads="1"/>
          </p:cNvSpPr>
          <p:nvPr/>
        </p:nvSpPr>
        <p:spPr bwMode="auto">
          <a:xfrm>
            <a:off x="6324600" y="3124200"/>
            <a:ext cx="385763" cy="5191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FF0000"/>
                </a:solidFill>
              </a:rPr>
              <a:t>?</a:t>
            </a:r>
            <a:endParaRPr lang="pl-PL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31" grpId="0" animBg="1"/>
      <p:bldP spid="191534" grpId="0" animBg="1"/>
      <p:bldP spid="191535" grpId="0" autoUpdateAnimBg="0"/>
      <p:bldP spid="191537" grpId="0" autoUpdateAnimBg="0"/>
      <p:bldP spid="19153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daty 1"/>
          <p:cNvSpPr>
            <a:spLocks noGrp="1"/>
          </p:cNvSpPr>
          <p:nvPr>
            <p:ph type="dt" sz="quarter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pl-PL" dirty="0"/>
              <a:t>7.12.2008</a:t>
            </a:r>
          </a:p>
        </p:txBody>
      </p:sp>
      <p:sp>
        <p:nvSpPr>
          <p:cNvPr id="22531" name="Symbol zastępczy stopki 2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pl-PL"/>
              <a:t>Michal Praszalowicz, Krakow</a:t>
            </a:r>
          </a:p>
        </p:txBody>
      </p:sp>
      <p:sp>
        <p:nvSpPr>
          <p:cNvPr id="22532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9A723724-4A79-4916-B96C-1A4E832B6A54}" type="slidenum">
              <a:rPr lang="pl-PL"/>
              <a:pPr/>
              <a:t>22</a:t>
            </a:fld>
            <a:endParaRPr lang="pl-PL"/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228600"/>
            <a:ext cx="7658100" cy="15271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736725"/>
            <a:ext cx="5348288" cy="3968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pic>
        <p:nvPicPr>
          <p:cNvPr id="2253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286000"/>
            <a:ext cx="6096000" cy="44037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22536" name="Line 7"/>
          <p:cNvSpPr>
            <a:spLocks noChangeShapeType="1"/>
          </p:cNvSpPr>
          <p:nvPr/>
        </p:nvSpPr>
        <p:spPr bwMode="auto">
          <a:xfrm flipH="1">
            <a:off x="4191000" y="3657600"/>
            <a:ext cx="1066800" cy="609600"/>
          </a:xfrm>
          <a:prstGeom prst="line">
            <a:avLst/>
          </a:prstGeom>
          <a:noFill/>
          <a:ln w="15875">
            <a:solidFill>
              <a:srgbClr val="DD6A13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5257800" y="3394075"/>
            <a:ext cx="1778000" cy="3667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1800">
                <a:solidFill>
                  <a:srgbClr val="FF0000"/>
                </a:solidFill>
              </a:rPr>
              <a:t>CLAS estimate</a:t>
            </a:r>
            <a:endParaRPr lang="pl-PL" sz="1800">
              <a:solidFill>
                <a:srgbClr val="FF0000"/>
              </a:solidFill>
            </a:endParaRPr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>
            <a:off x="2057400" y="5410200"/>
            <a:ext cx="1295400" cy="0"/>
          </a:xfrm>
          <a:prstGeom prst="line">
            <a:avLst/>
          </a:prstGeom>
          <a:noFill/>
          <a:ln w="15875">
            <a:solidFill>
              <a:srgbClr val="DD6A13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2539" name="Text Box 10"/>
          <p:cNvSpPr txBox="1">
            <a:spLocks noChangeArrowheads="1"/>
          </p:cNvSpPr>
          <p:nvPr/>
        </p:nvSpPr>
        <p:spPr bwMode="auto">
          <a:xfrm>
            <a:off x="212725" y="4841875"/>
            <a:ext cx="2332038" cy="9159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1800">
                <a:solidFill>
                  <a:srgbClr val="FF0000"/>
                </a:solidFill>
              </a:rPr>
              <a:t>limits corresponding</a:t>
            </a:r>
          </a:p>
          <a:p>
            <a:pPr algn="l"/>
            <a:r>
              <a:rPr lang="en-GB" sz="1800">
                <a:solidFill>
                  <a:srgbClr val="FF0000"/>
                </a:solidFill>
              </a:rPr>
              <a:t>to the range</a:t>
            </a:r>
          </a:p>
          <a:p>
            <a:pPr algn="l"/>
            <a:r>
              <a:rPr lang="en-GB" sz="1800">
                <a:solidFill>
                  <a:srgbClr val="FF0000"/>
                </a:solidFill>
              </a:rPr>
              <a:t>of K* couplings</a:t>
            </a:r>
            <a:endParaRPr lang="pl-PL" sz="1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FF0000"/>
                </a:solidFill>
              </a:rPr>
              <a:t>Main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assumption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7.12.2008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Michal Praszalowicz, Krakow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3DF18-7D9B-4D08-A7AD-5E2F7280A804}" type="slidenum">
              <a:rPr lang="pl-PL" smtClean="0"/>
              <a:pPr>
                <a:defRPr/>
              </a:pPr>
              <a:t>23</a:t>
            </a:fld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642910" y="2071678"/>
            <a:ext cx="815319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err="1" smtClean="0">
                <a:latin typeface="Arial" pitchFamily="34" charset="0"/>
                <a:cs typeface="Arial" pitchFamily="34" charset="0"/>
              </a:rPr>
              <a:t>Theta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pl-PL" sz="3200" dirty="0" err="1" smtClean="0">
                <a:latin typeface="Arial" pitchFamily="34" charset="0"/>
                <a:cs typeface="Arial" pitchFamily="34" charset="0"/>
              </a:rPr>
              <a:t>exists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l-PL" sz="32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 M ~ 1540 </a:t>
            </a:r>
            <a:r>
              <a:rPr lang="pl-PL" sz="3200" dirty="0" err="1" smtClean="0">
                <a:latin typeface="Arial" pitchFamily="34" charset="0"/>
                <a:cs typeface="Arial" pitchFamily="34" charset="0"/>
              </a:rPr>
              <a:t>MeV</a:t>
            </a:r>
            <a:endParaRPr lang="pl-PL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pl-PL" sz="3200" dirty="0" err="1" smtClean="0">
                <a:latin typeface="Arial" pitchFamily="34" charset="0"/>
                <a:cs typeface="Arial" pitchFamily="34" charset="0"/>
              </a:rPr>
              <a:t>total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dirty="0" err="1" smtClean="0">
                <a:latin typeface="Arial" pitchFamily="34" charset="0"/>
                <a:cs typeface="Arial" pitchFamily="34" charset="0"/>
              </a:rPr>
              <a:t>width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 ~ 1 </a:t>
            </a:r>
            <a:r>
              <a:rPr lang="pl-PL" sz="3200" dirty="0" err="1" smtClean="0">
                <a:latin typeface="Arial" pitchFamily="34" charset="0"/>
                <a:cs typeface="Arial" pitchFamily="34" charset="0"/>
              </a:rPr>
              <a:t>MeV</a:t>
            </a:r>
            <a:endParaRPr lang="pl-PL" sz="3200" dirty="0" smtClean="0">
              <a:latin typeface="Arial" pitchFamily="34" charset="0"/>
              <a:cs typeface="Arial" pitchFamily="34" charset="0"/>
            </a:endParaRPr>
          </a:p>
          <a:p>
            <a:endParaRPr lang="pl-PL" sz="3200" dirty="0" smtClean="0">
              <a:latin typeface="Arial" pitchFamily="34" charset="0"/>
              <a:cs typeface="Arial" pitchFamily="34" charset="0"/>
            </a:endParaRPr>
          </a:p>
          <a:p>
            <a:endParaRPr lang="pl-PL" sz="3200" dirty="0" smtClean="0">
              <a:latin typeface="Arial" pitchFamily="34" charset="0"/>
              <a:cs typeface="Arial" pitchFamily="34" charset="0"/>
            </a:endParaRPr>
          </a:p>
          <a:p>
            <a:endParaRPr lang="pl-PL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pl-PL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about</a:t>
            </a:r>
            <a:r>
              <a:rPr lang="pl-PL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other</a:t>
            </a:r>
            <a:r>
              <a:rPr lang="pl-PL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members</a:t>
            </a:r>
            <a:r>
              <a:rPr lang="pl-PL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pl-PL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antidecuplet</a:t>
            </a:r>
            <a:r>
              <a:rPr lang="pl-PL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pl-PL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441" y="423876"/>
            <a:ext cx="7629525" cy="4933950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8194" name="Symbol zastępczy daty 1"/>
          <p:cNvSpPr>
            <a:spLocks noGrp="1"/>
          </p:cNvSpPr>
          <p:nvPr>
            <p:ph type="dt" sz="quarter" idx="4294967295"/>
          </p:nvPr>
        </p:nvSpPr>
        <p:spPr>
          <a:xfrm>
            <a:off x="457200" y="6356350"/>
            <a:ext cx="2133600" cy="365125"/>
          </a:xfrm>
          <a:noFill/>
        </p:spPr>
        <p:txBody>
          <a:bodyPr/>
          <a:lstStyle/>
          <a:p>
            <a:pPr>
              <a:defRPr/>
            </a:pPr>
            <a:r>
              <a:rPr lang="pl-PL" dirty="0"/>
              <a:t>9.12.2008</a:t>
            </a:r>
          </a:p>
        </p:txBody>
      </p:sp>
      <p:sp>
        <p:nvSpPr>
          <p:cNvPr id="8195" name="Symbol zastępczy stopki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noFill/>
        </p:spPr>
        <p:txBody>
          <a:bodyPr/>
          <a:lstStyle/>
          <a:p>
            <a:r>
              <a:rPr lang="pl-PL"/>
              <a:t>Michal Praszalowicz, Krakow</a:t>
            </a:r>
          </a:p>
        </p:txBody>
      </p:sp>
      <p:sp>
        <p:nvSpPr>
          <p:cNvPr id="8196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6572264" y="6215082"/>
            <a:ext cx="1905000" cy="457200"/>
          </a:xfrm>
          <a:noFill/>
        </p:spPr>
        <p:txBody>
          <a:bodyPr/>
          <a:lstStyle/>
          <a:p>
            <a:fld id="{069A6664-32F2-464B-9B52-F4F8B588FC4C}" type="slidenum">
              <a:rPr lang="pl-PL"/>
              <a:pPr/>
              <a:t>24</a:t>
            </a:fld>
            <a:endParaRPr lang="pl-PL" dirty="0"/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3000364" y="4319598"/>
            <a:ext cx="4429156" cy="895352"/>
          </a:xfrm>
          <a:prstGeom prst="ellipse">
            <a:avLst/>
          </a:prstGeom>
          <a:solidFill>
            <a:srgbClr val="FFFFFF">
              <a:alpha val="50195"/>
            </a:srgb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714348" y="4714884"/>
            <a:ext cx="15937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0070C0"/>
                </a:solidFill>
              </a:rPr>
              <a:t>NA 49</a:t>
            </a:r>
          </a:p>
          <a:p>
            <a:r>
              <a:rPr lang="pl-PL" dirty="0" smtClean="0">
                <a:solidFill>
                  <a:srgbClr val="0070C0"/>
                </a:solidFill>
              </a:rPr>
              <a:t>NA 61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429388" y="1031875"/>
            <a:ext cx="84991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800" dirty="0" smtClean="0">
                <a:solidFill>
                  <a:srgbClr val="FF0000"/>
                </a:solidFill>
              </a:rPr>
              <a:t>~</a:t>
            </a:r>
            <a:r>
              <a:rPr lang="en-GB" sz="1800" dirty="0" smtClean="0">
                <a:solidFill>
                  <a:srgbClr val="FF0000"/>
                </a:solidFill>
              </a:rPr>
              <a:t>15</a:t>
            </a:r>
            <a:r>
              <a:rPr lang="pl-PL" sz="1800" dirty="0" smtClean="0">
                <a:solidFill>
                  <a:srgbClr val="FF0000"/>
                </a:solidFill>
              </a:rPr>
              <a:t>40</a:t>
            </a:r>
            <a:endParaRPr lang="pl-PL" sz="1800" dirty="0">
              <a:solidFill>
                <a:srgbClr val="FF0000"/>
              </a:solidFill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572264" y="4991113"/>
            <a:ext cx="864339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1800" dirty="0" smtClean="0">
                <a:solidFill>
                  <a:srgbClr val="FF0000"/>
                </a:solidFill>
              </a:rPr>
              <a:t>186</a:t>
            </a:r>
            <a:r>
              <a:rPr lang="pl-PL" sz="1800" dirty="0" smtClean="0">
                <a:solidFill>
                  <a:srgbClr val="FF0000"/>
                </a:solidFill>
              </a:rPr>
              <a:t>1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>
                <a:solidFill>
                  <a:srgbClr val="FF0000"/>
                </a:solidFill>
              </a:rPr>
              <a:t>?</a:t>
            </a:r>
            <a:endParaRPr lang="pl-PL" sz="1800" dirty="0">
              <a:solidFill>
                <a:srgbClr val="FF0000"/>
              </a:solidFill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6537325" y="2224088"/>
            <a:ext cx="901209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1800" dirty="0" smtClean="0">
                <a:solidFill>
                  <a:srgbClr val="FF0000"/>
                </a:solidFill>
              </a:rPr>
              <a:t>16</a:t>
            </a:r>
            <a:r>
              <a:rPr lang="pl-PL" sz="1800" dirty="0" smtClean="0">
                <a:solidFill>
                  <a:srgbClr val="FF0000"/>
                </a:solidFill>
              </a:rPr>
              <a:t>47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>
                <a:solidFill>
                  <a:srgbClr val="FF0000"/>
                </a:solidFill>
              </a:rPr>
              <a:t>?</a:t>
            </a:r>
            <a:endParaRPr lang="pl-PL" sz="1800" dirty="0">
              <a:solidFill>
                <a:srgbClr val="FF0000"/>
              </a:solidFill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6532563" y="3394075"/>
            <a:ext cx="901209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1800" dirty="0" smtClean="0">
                <a:solidFill>
                  <a:srgbClr val="FF0000"/>
                </a:solidFill>
              </a:rPr>
              <a:t>175</a:t>
            </a:r>
            <a:r>
              <a:rPr lang="pl-PL" sz="1800" dirty="0" smtClean="0">
                <a:solidFill>
                  <a:srgbClr val="FF0000"/>
                </a:solidFill>
              </a:rPr>
              <a:t>4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>
                <a:solidFill>
                  <a:srgbClr val="FF0000"/>
                </a:solidFill>
              </a:rPr>
              <a:t>?</a:t>
            </a:r>
            <a:endParaRPr lang="pl-PL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7" grpId="0"/>
      <p:bldP spid="18" grpId="0"/>
      <p:bldP spid="18" grpId="1"/>
      <p:bldP spid="19" grpId="0"/>
      <p:bldP spid="1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441" y="423876"/>
            <a:ext cx="7629525" cy="4933950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8194" name="Symbol zastępczy daty 1"/>
          <p:cNvSpPr>
            <a:spLocks noGrp="1"/>
          </p:cNvSpPr>
          <p:nvPr>
            <p:ph type="dt" sz="quarter" idx="4294967295"/>
          </p:nvPr>
        </p:nvSpPr>
        <p:spPr>
          <a:xfrm>
            <a:off x="457200" y="6356350"/>
            <a:ext cx="2133600" cy="365125"/>
          </a:xfrm>
          <a:noFill/>
        </p:spPr>
        <p:txBody>
          <a:bodyPr/>
          <a:lstStyle/>
          <a:p>
            <a:pPr>
              <a:defRPr/>
            </a:pPr>
            <a:r>
              <a:rPr lang="pl-PL" dirty="0"/>
              <a:t>9.12.2008</a:t>
            </a:r>
          </a:p>
        </p:txBody>
      </p:sp>
      <p:sp>
        <p:nvSpPr>
          <p:cNvPr id="8195" name="Symbol zastępczy stopki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noFill/>
        </p:spPr>
        <p:txBody>
          <a:bodyPr/>
          <a:lstStyle/>
          <a:p>
            <a:r>
              <a:rPr lang="pl-PL"/>
              <a:t>Michal Praszalowicz, Krakow</a:t>
            </a:r>
          </a:p>
        </p:txBody>
      </p:sp>
      <p:sp>
        <p:nvSpPr>
          <p:cNvPr id="8196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069A6664-32F2-464B-9B52-F4F8B588FC4C}" type="slidenum">
              <a:rPr lang="pl-PL"/>
              <a:pPr/>
              <a:t>25</a:t>
            </a:fld>
            <a:endParaRPr lang="pl-PL" dirty="0"/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4248160" y="2319334"/>
            <a:ext cx="1752600" cy="609600"/>
          </a:xfrm>
          <a:prstGeom prst="ellipse">
            <a:avLst/>
          </a:prstGeom>
          <a:solidFill>
            <a:srgbClr val="FFFFFF">
              <a:alpha val="50195"/>
            </a:srgb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429388" y="1031875"/>
            <a:ext cx="84991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800" dirty="0" smtClean="0">
                <a:solidFill>
                  <a:srgbClr val="FF0000"/>
                </a:solidFill>
              </a:rPr>
              <a:t>~</a:t>
            </a:r>
            <a:r>
              <a:rPr lang="en-GB" sz="1800" dirty="0" smtClean="0">
                <a:solidFill>
                  <a:srgbClr val="FF0000"/>
                </a:solidFill>
              </a:rPr>
              <a:t>15</a:t>
            </a:r>
            <a:r>
              <a:rPr lang="pl-PL" sz="1800" dirty="0" smtClean="0">
                <a:solidFill>
                  <a:srgbClr val="FF0000"/>
                </a:solidFill>
              </a:rPr>
              <a:t>40</a:t>
            </a:r>
            <a:endParaRPr lang="pl-PL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daty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l-PL" dirty="0"/>
              <a:t>7.12.2008</a:t>
            </a:r>
          </a:p>
        </p:txBody>
      </p:sp>
      <p:sp>
        <p:nvSpPr>
          <p:cNvPr id="32771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/>
              <a:t>Michal Praszalowicz, Krakow</a:t>
            </a:r>
          </a:p>
        </p:txBody>
      </p:sp>
      <p:sp>
        <p:nvSpPr>
          <p:cNvPr id="3277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7486E1-EE07-44CC-B3E4-A0926027CFD0}" type="slidenum">
              <a:rPr lang="pl-PL"/>
              <a:pPr/>
              <a:t>26</a:t>
            </a:fld>
            <a:endParaRPr lang="pl-PL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2264" y="1643050"/>
            <a:ext cx="4392612" cy="4392612"/>
            <a:chOff x="3152" y="1853"/>
            <a:chExt cx="2631" cy="2439"/>
          </a:xfrm>
        </p:grpSpPr>
        <p:pic>
          <p:nvPicPr>
            <p:cNvPr id="32779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52" y="2115"/>
              <a:ext cx="2631" cy="2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80" name="Text Box 5"/>
            <p:cNvSpPr txBox="1">
              <a:spLocks noChangeArrowheads="1"/>
            </p:cNvSpPr>
            <p:nvPr/>
          </p:nvSpPr>
          <p:spPr bwMode="auto">
            <a:xfrm>
              <a:off x="3502" y="1853"/>
              <a:ext cx="1880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1" lang="en-US" altLang="ja-JP" sz="1800">
                  <a:latin typeface="Arial" charset="0"/>
                  <a:ea typeface="ＭＳ Ｐゴシック" pitchFamily="50" charset="-128"/>
                </a:rPr>
                <a:t> </a:t>
              </a:r>
              <a:r>
                <a:rPr kumimoji="1" lang="en-US" altLang="ja-JP" sz="1800">
                  <a:solidFill>
                    <a:srgbClr val="3333FF"/>
                  </a:solidFill>
                  <a:latin typeface="Symbol" pitchFamily="18" charset="2"/>
                  <a:ea typeface="ＭＳ Ｐゴシック" pitchFamily="50" charset="-128"/>
                </a:rPr>
                <a:t>h</a:t>
              </a:r>
              <a:r>
                <a:rPr kumimoji="1" lang="en-US" altLang="ja-JP" sz="1800">
                  <a:solidFill>
                    <a:srgbClr val="3333FF"/>
                  </a:solidFill>
                  <a:latin typeface="Arial" charset="0"/>
                  <a:ea typeface="ＭＳ Ｐゴシック" pitchFamily="50" charset="-128"/>
                </a:rPr>
                <a:t>n measurement in D(</a:t>
              </a:r>
              <a:r>
                <a:rPr kumimoji="1" lang="en-US" altLang="ja-JP" sz="1800">
                  <a:solidFill>
                    <a:srgbClr val="3333FF"/>
                  </a:solidFill>
                  <a:latin typeface="Symbol" pitchFamily="18" charset="2"/>
                  <a:ea typeface="ＭＳ Ｐゴシック" pitchFamily="50" charset="-128"/>
                </a:rPr>
                <a:t>g,h</a:t>
              </a:r>
              <a:r>
                <a:rPr kumimoji="1" lang="en-US" altLang="ja-JP" sz="1800">
                  <a:solidFill>
                    <a:srgbClr val="3333FF"/>
                  </a:solidFill>
                  <a:latin typeface="Arial" charset="0"/>
                  <a:ea typeface="ＭＳ Ｐゴシック" pitchFamily="50" charset="-128"/>
                </a:rPr>
                <a:t>n)p</a:t>
              </a:r>
            </a:p>
            <a:p>
              <a:pPr algn="l"/>
              <a:r>
                <a:rPr kumimoji="1" lang="en-US" altLang="ja-JP" sz="1800">
                  <a:solidFill>
                    <a:srgbClr val="3333FF"/>
                  </a:solidFill>
                  <a:latin typeface="Arial" charset="0"/>
                  <a:ea typeface="ＭＳ Ｐゴシック" pitchFamily="50" charset="-128"/>
                </a:rPr>
                <a:t>  </a:t>
              </a:r>
              <a:r>
                <a:rPr kumimoji="1" lang="en-US" altLang="ja-JP" sz="1400">
                  <a:solidFill>
                    <a:srgbClr val="3333FF"/>
                  </a:solidFill>
                  <a:latin typeface="Arial" charset="0"/>
                  <a:ea typeface="ＭＳ Ｐゴシック" pitchFamily="50" charset="-128"/>
                </a:rPr>
                <a:t>       Kunznetsov et al. preprint (05)</a:t>
              </a:r>
            </a:p>
          </p:txBody>
        </p:sp>
        <p:sp>
          <p:nvSpPr>
            <p:cNvPr id="32781" name="Line 6"/>
            <p:cNvSpPr>
              <a:spLocks noChangeShapeType="1"/>
            </p:cNvSpPr>
            <p:nvPr/>
          </p:nvSpPr>
          <p:spPr bwMode="auto">
            <a:xfrm>
              <a:off x="3878" y="3430"/>
              <a:ext cx="0" cy="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2782" name="Text Box 7"/>
            <p:cNvSpPr txBox="1">
              <a:spLocks noChangeArrowheads="1"/>
            </p:cNvSpPr>
            <p:nvPr/>
          </p:nvSpPr>
          <p:spPr bwMode="auto">
            <a:xfrm>
              <a:off x="3956" y="2475"/>
              <a:ext cx="264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1" lang="en-US" altLang="ja-JP" sz="1400">
                  <a:solidFill>
                    <a:srgbClr val="0000FF"/>
                  </a:solidFill>
                  <a:latin typeface="Arial" charset="0"/>
                  <a:ea typeface="ＭＳ Ｐゴシック" pitchFamily="50" charset="-128"/>
                </a:rPr>
                <a:t> </a:t>
              </a:r>
              <a:r>
                <a:rPr kumimoji="1" lang="en-US" altLang="ja-JP" sz="1400">
                  <a:solidFill>
                    <a:srgbClr val="0000FF"/>
                  </a:solidFill>
                  <a:latin typeface="Symbol" pitchFamily="18" charset="2"/>
                  <a:ea typeface="ＭＳ Ｐゴシック" pitchFamily="50" charset="-128"/>
                </a:rPr>
                <a:t>h</a:t>
              </a:r>
              <a:r>
                <a:rPr kumimoji="1" lang="en-US" altLang="ja-JP" sz="1400">
                  <a:solidFill>
                    <a:srgbClr val="0000FF"/>
                  </a:solidFill>
                  <a:latin typeface="Arial" charset="0"/>
                  <a:ea typeface="ＭＳ Ｐゴシック" pitchFamily="50" charset="-128"/>
                </a:rPr>
                <a:t>n</a:t>
              </a:r>
            </a:p>
          </p:txBody>
        </p:sp>
        <p:sp>
          <p:nvSpPr>
            <p:cNvPr id="32783" name="Text Box 8"/>
            <p:cNvSpPr txBox="1">
              <a:spLocks noChangeArrowheads="1"/>
            </p:cNvSpPr>
            <p:nvPr/>
          </p:nvSpPr>
          <p:spPr bwMode="auto">
            <a:xfrm>
              <a:off x="5188" y="2432"/>
              <a:ext cx="263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1" lang="en-US" altLang="ja-JP" sz="1400">
                  <a:solidFill>
                    <a:srgbClr val="0000FF"/>
                  </a:solidFill>
                  <a:latin typeface="Arial" charset="0"/>
                  <a:ea typeface="ＭＳ Ｐゴシック" pitchFamily="50" charset="-128"/>
                </a:rPr>
                <a:t> </a:t>
              </a:r>
              <a:r>
                <a:rPr kumimoji="1" lang="en-US" altLang="ja-JP" sz="1400">
                  <a:solidFill>
                    <a:srgbClr val="0000FF"/>
                  </a:solidFill>
                  <a:latin typeface="Symbol" pitchFamily="18" charset="2"/>
                  <a:ea typeface="ＭＳ Ｐゴシック" pitchFamily="50" charset="-128"/>
                </a:rPr>
                <a:t>h</a:t>
              </a:r>
              <a:r>
                <a:rPr kumimoji="1" lang="en-US" altLang="ja-JP" sz="1400">
                  <a:solidFill>
                    <a:srgbClr val="0000FF"/>
                  </a:solidFill>
                  <a:latin typeface="Arial" charset="0"/>
                  <a:ea typeface="ＭＳ Ｐゴシック" pitchFamily="50" charset="-128"/>
                </a:rPr>
                <a:t>p</a:t>
              </a:r>
            </a:p>
          </p:txBody>
        </p:sp>
      </p:grpSp>
      <p:sp>
        <p:nvSpPr>
          <p:cNvPr id="32775" name="Text Box 9"/>
          <p:cNvSpPr txBox="1">
            <a:spLocks noChangeArrowheads="1"/>
          </p:cNvSpPr>
          <p:nvPr/>
        </p:nvSpPr>
        <p:spPr bwMode="auto">
          <a:xfrm>
            <a:off x="323850" y="2200275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1" lang="en-US" altLang="ja-JP" sz="1800" dirty="0">
                <a:latin typeface="Arial" charset="0"/>
                <a:ea typeface="ＭＳ Ｐゴシック" pitchFamily="50" charset="-128"/>
              </a:rPr>
              <a:t> </a:t>
            </a:r>
          </a:p>
        </p:txBody>
      </p:sp>
      <p:sp>
        <p:nvSpPr>
          <p:cNvPr id="32776" name="Text Box 10"/>
          <p:cNvSpPr txBox="1">
            <a:spLocks noChangeArrowheads="1"/>
          </p:cNvSpPr>
          <p:nvPr/>
        </p:nvSpPr>
        <p:spPr bwMode="auto">
          <a:xfrm>
            <a:off x="698500" y="2770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kumimoji="1" lang="pl-PL" sz="1800">
              <a:latin typeface="Arial" charset="0"/>
              <a:ea typeface="ＭＳ Ｐゴシック" pitchFamily="50" charset="-128"/>
            </a:endParaRPr>
          </a:p>
        </p:txBody>
      </p:sp>
      <p:sp>
        <p:nvSpPr>
          <p:cNvPr id="32778" name="Text Box 12"/>
          <p:cNvSpPr txBox="1">
            <a:spLocks noChangeArrowheads="1"/>
          </p:cNvSpPr>
          <p:nvPr/>
        </p:nvSpPr>
        <p:spPr bwMode="auto">
          <a:xfrm>
            <a:off x="215900" y="862596"/>
            <a:ext cx="43561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kumimoji="1" lang="en-US" altLang="ja-JP" sz="1800" dirty="0">
                <a:solidFill>
                  <a:srgbClr val="3333FF"/>
                </a:solidFill>
                <a:latin typeface="Arial" charset="0"/>
                <a:ea typeface="ＭＳ Ｐゴシック" pitchFamily="50" charset="-128"/>
              </a:rPr>
              <a:t>GRAAL:</a:t>
            </a:r>
          </a:p>
          <a:p>
            <a:pPr algn="l"/>
            <a:r>
              <a:rPr kumimoji="1" lang="en-US" altLang="ja-JP" sz="1800" dirty="0" err="1">
                <a:solidFill>
                  <a:srgbClr val="3333FF"/>
                </a:solidFill>
                <a:latin typeface="Symbol" pitchFamily="18" charset="2"/>
                <a:ea typeface="ＭＳ Ｐゴシック" pitchFamily="50" charset="-128"/>
              </a:rPr>
              <a:t>h</a:t>
            </a:r>
            <a:r>
              <a:rPr kumimoji="1" lang="en-US" altLang="ja-JP" sz="1800" dirty="0" err="1">
                <a:solidFill>
                  <a:srgbClr val="3333FF"/>
                </a:solidFill>
                <a:latin typeface="Arial" charset="0"/>
                <a:ea typeface="ＭＳ Ｐゴシック" pitchFamily="50" charset="-128"/>
              </a:rPr>
              <a:t>n</a:t>
            </a:r>
            <a:r>
              <a:rPr kumimoji="1" lang="en-US" altLang="ja-JP" sz="1800" dirty="0">
                <a:solidFill>
                  <a:srgbClr val="3333FF"/>
                </a:solidFill>
                <a:latin typeface="Arial" charset="0"/>
                <a:ea typeface="ＭＳ Ｐゴシック" pitchFamily="50" charset="-128"/>
              </a:rPr>
              <a:t> measurement: quasi-free kinematics </a:t>
            </a:r>
          </a:p>
          <a:p>
            <a:pPr algn="l"/>
            <a:endParaRPr kumimoji="1" lang="en-US" altLang="ja-JP" sz="1800" dirty="0">
              <a:solidFill>
                <a:srgbClr val="FF0000"/>
              </a:solidFill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196035"/>
            <a:ext cx="16764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857232"/>
            <a:ext cx="4260576" cy="58769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3200" dirty="0" smtClean="0">
                <a:solidFill>
                  <a:srgbClr val="FF0000"/>
                </a:solidFill>
                <a:ea typeface="ＭＳ Ｐゴシック" pitchFamily="50" charset="-128"/>
              </a:rPr>
              <a:t>Is there a narrow resonance in nucleon excitation?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eta </a:t>
            </a:r>
            <a:r>
              <a:rPr lang="pl-PL" dirty="0" err="1" smtClean="0">
                <a:solidFill>
                  <a:srgbClr val="FF0000"/>
                </a:solidFill>
              </a:rPr>
              <a:t>photoproduction</a:t>
            </a:r>
            <a:r>
              <a:rPr lang="pl-PL" dirty="0" smtClean="0">
                <a:solidFill>
                  <a:srgbClr val="FF0000"/>
                </a:solidFill>
              </a:rPr>
              <a:t> on </a:t>
            </a:r>
            <a:r>
              <a:rPr lang="pl-PL" dirty="0" err="1" smtClean="0">
                <a:solidFill>
                  <a:srgbClr val="FF0000"/>
                </a:solidFill>
              </a:rPr>
              <a:t>nucleon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Michal Praszalowicz, Krakow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3DF18-7D9B-4D08-A7AD-5E2F7280A804}" type="slidenum">
              <a:rPr lang="pl-PL" smtClean="0"/>
              <a:pPr>
                <a:defRPr/>
              </a:pPr>
              <a:t>27</a:t>
            </a:fld>
            <a:endParaRPr lang="pl-PL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071546"/>
            <a:ext cx="3873500" cy="16779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3702" y="3105128"/>
            <a:ext cx="5573247" cy="3000395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daty 1"/>
          <p:cNvSpPr>
            <a:spLocks noGrp="1"/>
          </p:cNvSpPr>
          <p:nvPr>
            <p:ph type="dt" sz="quarter" idx="4294967295"/>
          </p:nvPr>
        </p:nvSpPr>
        <p:spPr>
          <a:xfrm>
            <a:off x="457200" y="6356350"/>
            <a:ext cx="2133600" cy="365125"/>
          </a:xfrm>
          <a:noFill/>
        </p:spPr>
        <p:txBody>
          <a:bodyPr/>
          <a:lstStyle/>
          <a:p>
            <a:endParaRPr lang="pl-PL" dirty="0"/>
          </a:p>
        </p:txBody>
      </p:sp>
      <p:sp>
        <p:nvSpPr>
          <p:cNvPr id="28675" name="Symbol zastępczy stopki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noFill/>
        </p:spPr>
        <p:txBody>
          <a:bodyPr/>
          <a:lstStyle/>
          <a:p>
            <a:endParaRPr lang="pl-PL" dirty="0"/>
          </a:p>
        </p:txBody>
      </p:sp>
      <p:sp>
        <p:nvSpPr>
          <p:cNvPr id="28676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F924A367-1F97-42C8-ABAE-658DEBD922F2}" type="slidenum">
              <a:rPr lang="pl-PL"/>
              <a:pPr/>
              <a:t>28</a:t>
            </a:fld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214282" y="2357430"/>
            <a:ext cx="859466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sz="3600" dirty="0" err="1" smtClean="0"/>
              <a:t>Hints</a:t>
            </a:r>
            <a:r>
              <a:rPr lang="pl-PL" sz="3600" dirty="0" smtClean="0"/>
              <a:t> </a:t>
            </a:r>
            <a:r>
              <a:rPr lang="pl-PL" sz="3600" dirty="0" err="1" smtClean="0"/>
              <a:t>from</a:t>
            </a:r>
            <a:r>
              <a:rPr lang="pl-PL" sz="3600" dirty="0" smtClean="0"/>
              <a:t> PWA </a:t>
            </a:r>
          </a:p>
          <a:p>
            <a:r>
              <a:rPr lang="pl-PL" sz="3600" dirty="0" smtClean="0"/>
              <a:t>            (Arndt, </a:t>
            </a:r>
            <a:r>
              <a:rPr lang="pl-PL" sz="3600" dirty="0" err="1" smtClean="0"/>
              <a:t>Azimov</a:t>
            </a:r>
            <a:r>
              <a:rPr lang="pl-PL" sz="3600" dirty="0" smtClean="0"/>
              <a:t>, </a:t>
            </a:r>
            <a:r>
              <a:rPr lang="pl-PL" sz="3600" dirty="0" err="1" smtClean="0"/>
              <a:t>Polyakov</a:t>
            </a:r>
            <a:r>
              <a:rPr lang="pl-PL" sz="3600" dirty="0" smtClean="0"/>
              <a:t>, </a:t>
            </a:r>
            <a:r>
              <a:rPr lang="pl-PL" sz="3600" dirty="0" err="1" smtClean="0"/>
              <a:t>Workman</a:t>
            </a:r>
            <a:r>
              <a:rPr lang="pl-PL" sz="36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pl-PL" sz="3600" dirty="0" smtClean="0"/>
              <a:t> STAR (Kabana....)</a:t>
            </a:r>
            <a:endParaRPr 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FF0000"/>
                </a:solidFill>
              </a:rPr>
              <a:t>Properties</a:t>
            </a:r>
            <a:r>
              <a:rPr lang="pl-PL" dirty="0" smtClean="0">
                <a:solidFill>
                  <a:srgbClr val="FF0000"/>
                </a:solidFill>
              </a:rPr>
              <a:t> of N</a:t>
            </a:r>
            <a:r>
              <a:rPr lang="pl-PL" baseline="30000" dirty="0" smtClean="0">
                <a:solidFill>
                  <a:srgbClr val="FF0000"/>
                </a:solidFill>
              </a:rPr>
              <a:t>*</a:t>
            </a:r>
            <a:r>
              <a:rPr lang="pl-PL" dirty="0" smtClean="0">
                <a:solidFill>
                  <a:srgbClr val="FF0000"/>
                </a:solidFill>
              </a:rPr>
              <a:t>(1685)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Michal Praszalowicz, Krakow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3DF18-7D9B-4D08-A7AD-5E2F7280A804}" type="slidenum">
              <a:rPr lang="pl-PL" smtClean="0"/>
              <a:pPr>
                <a:defRPr/>
              </a:pPr>
              <a:t>29</a:t>
            </a:fld>
            <a:endParaRPr lang="pl-PL"/>
          </a:p>
        </p:txBody>
      </p:sp>
      <p:pic>
        <p:nvPicPr>
          <p:cNvPr id="1730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719258"/>
            <a:ext cx="3276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pole tekstowe 10"/>
          <p:cNvSpPr txBox="1"/>
          <p:nvPr/>
        </p:nvSpPr>
        <p:spPr>
          <a:xfrm>
            <a:off x="189199" y="5214950"/>
            <a:ext cx="8311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dirty="0" smtClean="0">
                <a:latin typeface="Arial" pitchFamily="34" charset="0"/>
                <a:cs typeface="Arial" pitchFamily="34" charset="0"/>
              </a:rPr>
              <a:t>η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photoprodution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depends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on: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Br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x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pl-PL" sz="2400" baseline="-25000" dirty="0" smtClean="0">
                <a:latin typeface="Arial" pitchFamily="34" charset="0"/>
                <a:cs typeface="Arial" pitchFamily="34" charset="0"/>
              </a:rPr>
              <a:t>transition</a:t>
            </a:r>
            <a:r>
              <a:rPr lang="pl-PL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pl-PL" sz="24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therefore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dependent on model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calculation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pl-PL" sz="2400" baseline="-25000" dirty="0" err="1" smtClean="0">
                <a:latin typeface="Arial" pitchFamily="34" charset="0"/>
                <a:cs typeface="Arial" pitchFamily="34" charset="0"/>
              </a:rPr>
              <a:t>transition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0" y="1142984"/>
            <a:ext cx="4191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0280" y="2868618"/>
            <a:ext cx="4371984" cy="213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ole tekstowe 14"/>
          <p:cNvSpPr txBox="1"/>
          <p:nvPr/>
        </p:nvSpPr>
        <p:spPr>
          <a:xfrm>
            <a:off x="6357950" y="3714752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&gt; 1 </a:t>
            </a:r>
            <a:r>
              <a:rPr lang="pl-PL" sz="2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MeV</a:t>
            </a:r>
            <a:endParaRPr lang="pl-PL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6643702" y="2571744"/>
            <a:ext cx="2068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Decay</a:t>
            </a:r>
            <a:r>
              <a:rPr lang="pl-P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to pion</a:t>
            </a:r>
          </a:p>
          <a:p>
            <a:r>
              <a:rPr lang="pl-PL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pl-P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suppressed</a:t>
            </a:r>
            <a:endParaRPr lang="pl-PL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 rot="16200000">
            <a:off x="-875494" y="2567654"/>
            <a:ext cx="35227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Very</a:t>
            </a:r>
            <a:r>
              <a:rPr lang="pl-PL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good</a:t>
            </a:r>
            <a:r>
              <a:rPr lang="pl-PL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candidate</a:t>
            </a:r>
            <a:r>
              <a:rPr lang="pl-PL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for </a:t>
            </a:r>
          </a:p>
          <a:p>
            <a:r>
              <a:rPr lang="pl-PL" sz="24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nucleon-like</a:t>
            </a:r>
            <a:r>
              <a:rPr lang="pl-PL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member</a:t>
            </a:r>
            <a:r>
              <a:rPr lang="pl-PL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of</a:t>
            </a:r>
          </a:p>
          <a:p>
            <a:pPr algn="ctr"/>
            <a:r>
              <a:rPr lang="pl-PL" sz="24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antidecuplet</a:t>
            </a:r>
            <a:endParaRPr lang="pl-PL" sz="2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trzałka w prawo 17"/>
          <p:cNvSpPr/>
          <p:nvPr/>
        </p:nvSpPr>
        <p:spPr>
          <a:xfrm>
            <a:off x="1643042" y="2071678"/>
            <a:ext cx="714380" cy="428628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 w prawo 18"/>
          <p:cNvSpPr/>
          <p:nvPr/>
        </p:nvSpPr>
        <p:spPr>
          <a:xfrm>
            <a:off x="1643042" y="4286256"/>
            <a:ext cx="714380" cy="428628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zaokrąglony 19"/>
          <p:cNvSpPr/>
          <p:nvPr/>
        </p:nvSpPr>
        <p:spPr>
          <a:xfrm>
            <a:off x="2285984" y="2928934"/>
            <a:ext cx="3714776" cy="1357322"/>
          </a:xfrm>
          <a:prstGeom prst="roundRect">
            <a:avLst/>
          </a:prstGeom>
          <a:solidFill>
            <a:schemeClr val="tx2">
              <a:lumMod val="40000"/>
              <a:lumOff val="60000"/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sc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1360" y="0"/>
            <a:ext cx="262128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     </a:t>
            </a:r>
            <a:r>
              <a:rPr lang="pl-PL" dirty="0" err="1" smtClean="0"/>
              <a:t>Strange</a:t>
            </a:r>
            <a:r>
              <a:rPr lang="pl-PL" dirty="0" smtClean="0"/>
              <a:t> </a:t>
            </a:r>
            <a:r>
              <a:rPr lang="pl-PL" dirty="0" err="1" smtClean="0"/>
              <a:t>Pentaquarks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Michał </a:t>
            </a:r>
            <a:r>
              <a:rPr lang="pl-PL" dirty="0" err="1" smtClean="0"/>
              <a:t>Praszałowicz</a:t>
            </a:r>
            <a:endParaRPr lang="pl-PL" dirty="0" smtClean="0"/>
          </a:p>
          <a:p>
            <a:r>
              <a:rPr lang="pl-PL" dirty="0" smtClean="0"/>
              <a:t>M. Smoluchowski Inst. of </a:t>
            </a:r>
            <a:r>
              <a:rPr lang="pl-PL" dirty="0" err="1" smtClean="0"/>
              <a:t>Physics</a:t>
            </a:r>
            <a:endParaRPr lang="pl-PL" dirty="0" smtClean="0"/>
          </a:p>
          <a:p>
            <a:r>
              <a:rPr lang="pl-PL" dirty="0" err="1" smtClean="0"/>
              <a:t>Jegellonian</a:t>
            </a:r>
            <a:r>
              <a:rPr lang="pl-PL" dirty="0" smtClean="0"/>
              <a:t> </a:t>
            </a:r>
            <a:r>
              <a:rPr lang="pl-PL" dirty="0" err="1" smtClean="0"/>
              <a:t>University</a:t>
            </a:r>
            <a:r>
              <a:rPr lang="pl-PL" dirty="0" smtClean="0"/>
              <a:t>, </a:t>
            </a:r>
          </a:p>
          <a:p>
            <a:r>
              <a:rPr lang="pl-PL" dirty="0" smtClean="0"/>
              <a:t>Kraków, Poland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6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FF0000"/>
                </a:solidFill>
              </a:rPr>
              <a:t>Decay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widths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1357298"/>
            <a:ext cx="81534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2714612" y="2786058"/>
            <a:ext cx="214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SU(3)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relations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Łącznik prosty ze strzałką 7"/>
          <p:cNvCxnSpPr/>
          <p:nvPr/>
        </p:nvCxnSpPr>
        <p:spPr>
          <a:xfrm rot="5400000" flipH="1" flipV="1">
            <a:off x="3321835" y="239314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071942"/>
            <a:ext cx="3642722" cy="100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Łącznik prosty ze strzałką 10"/>
          <p:cNvCxnSpPr/>
          <p:nvPr/>
        </p:nvCxnSpPr>
        <p:spPr>
          <a:xfrm rot="5400000">
            <a:off x="3178959" y="3821909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2714612" y="5143512"/>
            <a:ext cx="4790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 =  </a:t>
            </a:r>
            <a:r>
              <a:rPr lang="pl-PL" sz="2000" dirty="0" err="1" smtClean="0"/>
              <a:t>reduced</a:t>
            </a:r>
            <a:r>
              <a:rPr lang="pl-PL" sz="2000" dirty="0" smtClean="0"/>
              <a:t> </a:t>
            </a:r>
            <a:r>
              <a:rPr lang="pl-PL" sz="2000" dirty="0" err="1" smtClean="0"/>
              <a:t>matrix</a:t>
            </a:r>
            <a:r>
              <a:rPr lang="pl-PL" sz="2000" dirty="0" smtClean="0"/>
              <a:t> element × SU(3) </a:t>
            </a:r>
            <a:r>
              <a:rPr lang="pl-PL" sz="2000" dirty="0" err="1" smtClean="0"/>
              <a:t>Clebsch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pl-PL" dirty="0" err="1" smtClean="0">
                <a:solidFill>
                  <a:srgbClr val="FF0000"/>
                </a:solidFill>
              </a:rPr>
              <a:t>Decays</a:t>
            </a:r>
            <a:r>
              <a:rPr lang="pl-PL" dirty="0" smtClean="0">
                <a:solidFill>
                  <a:srgbClr val="FF0000"/>
                </a:solidFill>
              </a:rPr>
              <a:t> of N</a:t>
            </a:r>
            <a:r>
              <a:rPr lang="pl-PL" baseline="30000" dirty="0" smtClean="0">
                <a:solidFill>
                  <a:srgbClr val="FF0000"/>
                </a:solidFill>
              </a:rPr>
              <a:t>*</a:t>
            </a:r>
            <a:r>
              <a:rPr lang="pl-PL" dirty="0" smtClean="0">
                <a:solidFill>
                  <a:srgbClr val="FF0000"/>
                </a:solidFill>
              </a:rPr>
              <a:t>(1685) </a:t>
            </a:r>
            <a:r>
              <a:rPr lang="pl-PL" dirty="0" err="1" smtClean="0">
                <a:solidFill>
                  <a:srgbClr val="FF0000"/>
                </a:solidFill>
              </a:rPr>
              <a:t>in</a:t>
            </a:r>
            <a:r>
              <a:rPr lang="pl-PL" dirty="0" smtClean="0">
                <a:solidFill>
                  <a:srgbClr val="FF0000"/>
                </a:solidFill>
              </a:rPr>
              <a:t> SU(3) limit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Michal Praszalowicz, Krakow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3DF18-7D9B-4D08-A7AD-5E2F7280A804}" type="slidenum">
              <a:rPr lang="pl-PL" smtClean="0"/>
              <a:pPr>
                <a:defRPr/>
              </a:pPr>
              <a:t>31</a:t>
            </a:fld>
            <a:endParaRPr lang="pl-PL"/>
          </a:p>
        </p:txBody>
      </p:sp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24" y="2490795"/>
            <a:ext cx="48101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162310"/>
            <a:ext cx="6838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ole tekstowe 8"/>
          <p:cNvSpPr txBox="1"/>
          <p:nvPr/>
        </p:nvSpPr>
        <p:spPr>
          <a:xfrm>
            <a:off x="957829" y="5286388"/>
            <a:ext cx="7686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  <a:latin typeface="+mj-lt"/>
              </a:rPr>
              <a:t>Problem:  </a:t>
            </a:r>
          </a:p>
          <a:p>
            <a:r>
              <a:rPr lang="pl-PL" sz="2400" dirty="0" err="1" smtClean="0">
                <a:latin typeface="+mj-lt"/>
              </a:rPr>
              <a:t>in</a:t>
            </a:r>
            <a:r>
              <a:rPr lang="pl-PL" sz="2400" dirty="0" smtClean="0">
                <a:latin typeface="+mj-lt"/>
              </a:rPr>
              <a:t> SU(3) limit </a:t>
            </a:r>
            <a:r>
              <a:rPr lang="pl-PL" sz="2400" dirty="0" err="1" smtClean="0">
                <a:latin typeface="+mj-lt"/>
              </a:rPr>
              <a:t>decay</a:t>
            </a:r>
            <a:r>
              <a:rPr lang="pl-PL" sz="2400" dirty="0" smtClean="0">
                <a:latin typeface="+mj-lt"/>
              </a:rPr>
              <a:t> to pion </a:t>
            </a:r>
            <a:r>
              <a:rPr lang="pl-PL" sz="2400" dirty="0" err="1" smtClean="0">
                <a:latin typeface="+mj-lt"/>
              </a:rPr>
              <a:t>is</a:t>
            </a:r>
            <a:r>
              <a:rPr lang="pl-PL" sz="2400" dirty="0" smtClean="0">
                <a:latin typeface="+mj-lt"/>
              </a:rPr>
              <a:t> 3 </a:t>
            </a:r>
            <a:r>
              <a:rPr lang="pl-PL" sz="2400" dirty="0" err="1" smtClean="0">
                <a:latin typeface="+mj-lt"/>
              </a:rPr>
              <a:t>times</a:t>
            </a:r>
            <a:r>
              <a:rPr lang="pl-PL" sz="2400" dirty="0" smtClean="0">
                <a:latin typeface="+mj-lt"/>
              </a:rPr>
              <a:t> </a:t>
            </a:r>
            <a:r>
              <a:rPr lang="pl-PL" sz="2400" dirty="0" err="1" smtClean="0">
                <a:latin typeface="+mj-lt"/>
              </a:rPr>
              <a:t>larger</a:t>
            </a:r>
            <a:r>
              <a:rPr lang="pl-PL" sz="2400" dirty="0" smtClean="0">
                <a:latin typeface="+mj-lt"/>
              </a:rPr>
              <a:t> </a:t>
            </a:r>
            <a:r>
              <a:rPr lang="pl-PL" sz="2400" dirty="0" err="1" smtClean="0">
                <a:latin typeface="+mj-lt"/>
              </a:rPr>
              <a:t>than</a:t>
            </a:r>
            <a:r>
              <a:rPr lang="pl-PL" sz="2400" dirty="0" smtClean="0">
                <a:latin typeface="+mj-lt"/>
              </a:rPr>
              <a:t> to eta</a:t>
            </a:r>
            <a:endParaRPr lang="pl-PL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644866" y="2928934"/>
            <a:ext cx="357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err="1" smtClean="0">
                <a:latin typeface="Arial" pitchFamily="34" charset="0"/>
                <a:cs typeface="Arial" pitchFamily="34" charset="0"/>
              </a:rPr>
              <a:t>Solution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pl-PL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mixing</a:t>
            </a:r>
            <a:endParaRPr lang="pl-PL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SU(3) </a:t>
            </a:r>
            <a:r>
              <a:rPr lang="pl-PL" dirty="0" err="1" smtClean="0">
                <a:solidFill>
                  <a:srgbClr val="FF0000"/>
                </a:solidFill>
              </a:rPr>
              <a:t>flavor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symmetry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062" y="2927348"/>
            <a:ext cx="3020054" cy="100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285720" y="1500174"/>
            <a:ext cx="511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Some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trivial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facts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on SU(3)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breaking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928662" y="2285992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Exact</a:t>
            </a:r>
            <a:r>
              <a:rPr lang="pl-PL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SU(3)</a:t>
            </a:r>
            <a:endParaRPr lang="pl-PL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9131" y="1928802"/>
            <a:ext cx="1274769" cy="32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rostokąt 8"/>
          <p:cNvSpPr/>
          <p:nvPr/>
        </p:nvSpPr>
        <p:spPr>
          <a:xfrm>
            <a:off x="6286512" y="1500174"/>
            <a:ext cx="2050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Broken</a:t>
            </a:r>
            <a:r>
              <a:rPr lang="pl-PL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SU(3)</a:t>
            </a:r>
            <a:endParaRPr lang="pl-PL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trzałka w prawo 9"/>
          <p:cNvSpPr/>
          <p:nvPr/>
        </p:nvSpPr>
        <p:spPr>
          <a:xfrm>
            <a:off x="3428992" y="3000372"/>
            <a:ext cx="3143272" cy="78581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6" y="5375094"/>
            <a:ext cx="9005918" cy="112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rostokąt 14"/>
          <p:cNvSpPr/>
          <p:nvPr/>
        </p:nvSpPr>
        <p:spPr>
          <a:xfrm>
            <a:off x="3357554" y="5357826"/>
            <a:ext cx="5715008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/>
          <p:cNvSpPr txBox="1"/>
          <p:nvPr/>
        </p:nvSpPr>
        <p:spPr>
          <a:xfrm>
            <a:off x="500034" y="4357694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all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masses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equal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3428992" y="4396095"/>
            <a:ext cx="302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GMO mass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formulae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5" grpId="0" animBg="1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SU(3) </a:t>
            </a:r>
            <a:r>
              <a:rPr lang="pl-PL" dirty="0" err="1" smtClean="0">
                <a:solidFill>
                  <a:srgbClr val="FF0000"/>
                </a:solidFill>
              </a:rPr>
              <a:t>flavor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symmetry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062" y="2927348"/>
            <a:ext cx="3020054" cy="100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285720" y="1500174"/>
            <a:ext cx="511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Some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trivial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facts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on SU(3)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breaking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928662" y="2285992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Exact</a:t>
            </a:r>
            <a:r>
              <a:rPr lang="pl-PL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SU(3)</a:t>
            </a:r>
            <a:endParaRPr lang="pl-PL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9131" y="1928802"/>
            <a:ext cx="1274769" cy="32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rostokąt 8"/>
          <p:cNvSpPr/>
          <p:nvPr/>
        </p:nvSpPr>
        <p:spPr>
          <a:xfrm>
            <a:off x="6286512" y="1500174"/>
            <a:ext cx="2050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Broken</a:t>
            </a:r>
            <a:r>
              <a:rPr lang="pl-PL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SU(3)</a:t>
            </a:r>
            <a:endParaRPr lang="pl-PL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trzałka w prawo 9"/>
          <p:cNvSpPr/>
          <p:nvPr/>
        </p:nvSpPr>
        <p:spPr>
          <a:xfrm>
            <a:off x="3428992" y="3000372"/>
            <a:ext cx="3143272" cy="78581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6" y="5375094"/>
            <a:ext cx="9005918" cy="112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ole tekstowe 15"/>
          <p:cNvSpPr txBox="1"/>
          <p:nvPr/>
        </p:nvSpPr>
        <p:spPr>
          <a:xfrm>
            <a:off x="500034" y="4357694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all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masses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equal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3428992" y="4396095"/>
            <a:ext cx="302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GMO mass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formulae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5305446"/>
            <a:ext cx="8953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67507" y="5500702"/>
            <a:ext cx="7905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trzałka w dół 17"/>
          <p:cNvSpPr/>
          <p:nvPr/>
        </p:nvSpPr>
        <p:spPr>
          <a:xfrm>
            <a:off x="1571604" y="5000636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FF0000"/>
                </a:solidFill>
              </a:rPr>
              <a:t>Mixing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948379"/>
            <a:ext cx="7072362" cy="383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1571604" y="4260843"/>
            <a:ext cx="49503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2800" dirty="0" err="1" smtClean="0"/>
              <a:t>mixing</a:t>
            </a:r>
            <a:r>
              <a:rPr lang="pl-PL" sz="2800" dirty="0" smtClean="0"/>
              <a:t> </a:t>
            </a:r>
            <a:r>
              <a:rPr lang="pl-PL" sz="2800" dirty="0" err="1" smtClean="0"/>
              <a:t>with</a:t>
            </a:r>
            <a:r>
              <a:rPr lang="pl-PL" sz="2800" dirty="0" smtClean="0"/>
              <a:t> </a:t>
            </a:r>
            <a:r>
              <a:rPr lang="pl-PL" sz="2800" dirty="0" err="1" smtClean="0"/>
              <a:t>ground</a:t>
            </a:r>
            <a:r>
              <a:rPr lang="pl-PL" sz="2800" dirty="0" smtClean="0"/>
              <a:t> state </a:t>
            </a:r>
            <a:r>
              <a:rPr lang="pl-PL" sz="2800" dirty="0" err="1" smtClean="0"/>
              <a:t>octet</a:t>
            </a:r>
            <a:r>
              <a:rPr lang="pl-PL" sz="2800" dirty="0" smtClean="0"/>
              <a:t>  </a:t>
            </a:r>
            <a:r>
              <a:rPr lang="el-GR" sz="2800" dirty="0" smtClean="0">
                <a:solidFill>
                  <a:srgbClr val="FF0000"/>
                </a:solidFill>
                <a:latin typeface="Calibri"/>
              </a:rPr>
              <a:t>α</a:t>
            </a:r>
            <a:endParaRPr lang="pl-PL" sz="2800" dirty="0" smtClean="0">
              <a:solidFill>
                <a:srgbClr val="FF0000"/>
              </a:solidFill>
            </a:endParaRPr>
          </a:p>
          <a:p>
            <a:pPr algn="l"/>
            <a:r>
              <a:rPr lang="pl-PL" sz="2800" dirty="0" err="1" smtClean="0">
                <a:latin typeface="+mn-lt"/>
              </a:rPr>
              <a:t>the</a:t>
            </a:r>
            <a:r>
              <a:rPr lang="pl-PL" sz="2800" dirty="0" smtClean="0">
                <a:latin typeface="+mn-lt"/>
              </a:rPr>
              <a:t> same for N and </a:t>
            </a:r>
            <a:r>
              <a:rPr lang="el-GR" sz="2800" dirty="0" smtClean="0">
                <a:latin typeface="Calibri"/>
              </a:rPr>
              <a:t>Σ</a:t>
            </a:r>
            <a:endParaRPr lang="pl-PL" sz="2800" dirty="0"/>
          </a:p>
        </p:txBody>
      </p:sp>
      <p:cxnSp>
        <p:nvCxnSpPr>
          <p:cNvPr id="9" name="Łącznik prosty 8"/>
          <p:cNvCxnSpPr/>
          <p:nvPr/>
        </p:nvCxnSpPr>
        <p:spPr bwMode="auto">
          <a:xfrm>
            <a:off x="2000232" y="3214686"/>
            <a:ext cx="5429288" cy="1588"/>
          </a:xfrm>
          <a:prstGeom prst="line">
            <a:avLst/>
          </a:prstGeom>
          <a:solidFill>
            <a:srgbClr val="FFFFFF">
              <a:alpha val="50000"/>
            </a:srgbClr>
          </a:solidFill>
          <a:ln w="31750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528886"/>
            <a:ext cx="7143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FF0000"/>
                </a:solidFill>
              </a:rPr>
              <a:t>Decay</a:t>
            </a:r>
            <a:r>
              <a:rPr lang="pl-PL" dirty="0" smtClean="0">
                <a:solidFill>
                  <a:srgbClr val="FF0000"/>
                </a:solidFill>
              </a:rPr>
              <a:t> of </a:t>
            </a:r>
            <a:r>
              <a:rPr lang="pl-PL" dirty="0" err="1" smtClean="0">
                <a:solidFill>
                  <a:srgbClr val="FF0000"/>
                </a:solidFill>
              </a:rPr>
              <a:t>Theta</a:t>
            </a:r>
            <a:r>
              <a:rPr lang="pl-PL" baseline="30000" dirty="0" smtClean="0">
                <a:solidFill>
                  <a:srgbClr val="FF0000"/>
                </a:solidFill>
              </a:rPr>
              <a:t>+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714488"/>
            <a:ext cx="7072362" cy="383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ole tekstowe 9"/>
          <p:cNvSpPr txBox="1"/>
          <p:nvPr/>
        </p:nvSpPr>
        <p:spPr>
          <a:xfrm>
            <a:off x="714348" y="1428736"/>
            <a:ext cx="1609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latin typeface="Arial" pitchFamily="34" charset="0"/>
                <a:cs typeface="Arial" pitchFamily="34" charset="0"/>
              </a:rPr>
              <a:t>Θ</a:t>
            </a:r>
            <a:r>
              <a:rPr lang="pl-PL" sz="28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dirty="0" smtClean="0">
                <a:latin typeface="Calibri"/>
                <a:cs typeface="Arial" pitchFamily="34" charset="0"/>
              </a:rPr>
              <a:t>→ K N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trzałka w dół 13"/>
          <p:cNvSpPr/>
          <p:nvPr/>
        </p:nvSpPr>
        <p:spPr>
          <a:xfrm>
            <a:off x="4429124" y="1500174"/>
            <a:ext cx="214314" cy="2643206"/>
          </a:xfrm>
          <a:prstGeom prst="downArrow">
            <a:avLst/>
          </a:prstGeom>
          <a:scene3d>
            <a:camera prst="orthographicFront">
              <a:rot lat="0" lon="0" rev="16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dół 14"/>
          <p:cNvSpPr/>
          <p:nvPr/>
        </p:nvSpPr>
        <p:spPr>
          <a:xfrm>
            <a:off x="5786446" y="2714620"/>
            <a:ext cx="214314" cy="428628"/>
          </a:xfrm>
          <a:prstGeom prst="downArrow">
            <a:avLst/>
          </a:prstGeom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5541" y="5234005"/>
            <a:ext cx="45624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1928802"/>
            <a:ext cx="7524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Prostokąt 17"/>
          <p:cNvSpPr/>
          <p:nvPr/>
        </p:nvSpPr>
        <p:spPr>
          <a:xfrm>
            <a:off x="4714876" y="5214950"/>
            <a:ext cx="2214578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FF0000"/>
                </a:solidFill>
              </a:rPr>
              <a:t>Decay</a:t>
            </a:r>
            <a:r>
              <a:rPr lang="pl-PL" dirty="0" smtClean="0">
                <a:solidFill>
                  <a:srgbClr val="FF0000"/>
                </a:solidFill>
              </a:rPr>
              <a:t> of </a:t>
            </a:r>
            <a:r>
              <a:rPr lang="pl-PL" dirty="0" err="1" smtClean="0">
                <a:solidFill>
                  <a:srgbClr val="FF0000"/>
                </a:solidFill>
              </a:rPr>
              <a:t>Theta</a:t>
            </a:r>
            <a:r>
              <a:rPr lang="pl-PL" baseline="30000" dirty="0" smtClean="0">
                <a:solidFill>
                  <a:srgbClr val="FF0000"/>
                </a:solidFill>
              </a:rPr>
              <a:t>+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714348" y="1428736"/>
            <a:ext cx="1609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latin typeface="Arial" pitchFamily="34" charset="0"/>
                <a:cs typeface="Arial" pitchFamily="34" charset="0"/>
              </a:rPr>
              <a:t>Θ</a:t>
            </a:r>
            <a:r>
              <a:rPr lang="pl-PL" sz="28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dirty="0" smtClean="0">
                <a:latin typeface="Calibri"/>
                <a:cs typeface="Arial" pitchFamily="34" charset="0"/>
              </a:rPr>
              <a:t>→ K N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590931"/>
            <a:ext cx="45624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ole tekstowe 15"/>
          <p:cNvSpPr txBox="1"/>
          <p:nvPr/>
        </p:nvSpPr>
        <p:spPr>
          <a:xfrm>
            <a:off x="2571736" y="1467137"/>
            <a:ext cx="46554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Normal</a:t>
            </a:r>
            <a:r>
              <a:rPr lang="pl-P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situation</a:t>
            </a:r>
            <a:r>
              <a:rPr lang="pl-P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pl-P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pl-P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pl-PL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large</a:t>
            </a:r>
            <a:r>
              <a:rPr lang="pl-P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pl-PL" sz="2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small</a:t>
            </a:r>
            <a:r>
              <a:rPr lang="pl-P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pl-PL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large</a:t>
            </a:r>
            <a:endParaRPr lang="pl-PL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trzałka w dół 18"/>
          <p:cNvSpPr/>
          <p:nvPr/>
        </p:nvSpPr>
        <p:spPr>
          <a:xfrm>
            <a:off x="5214942" y="2786058"/>
            <a:ext cx="500066" cy="785818"/>
          </a:xfrm>
          <a:prstGeom prst="downArrow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 w dół 19"/>
          <p:cNvSpPr/>
          <p:nvPr/>
        </p:nvSpPr>
        <p:spPr>
          <a:xfrm>
            <a:off x="6215074" y="2786058"/>
            <a:ext cx="500066" cy="785818"/>
          </a:xfrm>
          <a:prstGeom prst="downArrow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 w dół 20"/>
          <p:cNvSpPr/>
          <p:nvPr/>
        </p:nvSpPr>
        <p:spPr>
          <a:xfrm>
            <a:off x="3929058" y="2786058"/>
            <a:ext cx="500066" cy="785818"/>
          </a:xfrm>
          <a:prstGeom prst="downArrow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/>
          <p:cNvSpPr txBox="1"/>
          <p:nvPr/>
        </p:nvSpPr>
        <p:spPr>
          <a:xfrm>
            <a:off x="1714480" y="5181913"/>
            <a:ext cx="5535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Antidecuplet</a:t>
            </a: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 </a:t>
            </a:r>
            <a:r>
              <a:rPr lang="pl-PL" sz="2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small</a:t>
            </a: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pl-PL" sz="2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small</a:t>
            </a: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pl-PL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large</a:t>
            </a:r>
            <a:endParaRPr lang="pl-PL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Strzałka w dół 23"/>
          <p:cNvSpPr/>
          <p:nvPr/>
        </p:nvSpPr>
        <p:spPr>
          <a:xfrm>
            <a:off x="5214942" y="4214818"/>
            <a:ext cx="500066" cy="785818"/>
          </a:xfrm>
          <a:prstGeom prst="downArrow">
            <a:avLst/>
          </a:prstGeom>
          <a:solidFill>
            <a:schemeClr val="accent1">
              <a:alpha val="45000"/>
            </a:schemeClr>
          </a:solidFill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trzałka w dół 24"/>
          <p:cNvSpPr/>
          <p:nvPr/>
        </p:nvSpPr>
        <p:spPr>
          <a:xfrm>
            <a:off x="6215074" y="4214818"/>
            <a:ext cx="500066" cy="785818"/>
          </a:xfrm>
          <a:prstGeom prst="downArrow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Strzałka w dół 26"/>
          <p:cNvSpPr/>
          <p:nvPr/>
        </p:nvSpPr>
        <p:spPr>
          <a:xfrm>
            <a:off x="3929058" y="4214818"/>
            <a:ext cx="500066" cy="785818"/>
          </a:xfrm>
          <a:prstGeom prst="downArrow">
            <a:avLst/>
          </a:prstGeom>
          <a:solidFill>
            <a:schemeClr val="accent1">
              <a:alpha val="45000"/>
            </a:schemeClr>
          </a:solidFill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Elipsa 27"/>
          <p:cNvSpPr/>
          <p:nvPr/>
        </p:nvSpPr>
        <p:spPr>
          <a:xfrm>
            <a:off x="3643306" y="3571876"/>
            <a:ext cx="3500462" cy="571504"/>
          </a:xfrm>
          <a:prstGeom prst="ellipse">
            <a:avLst/>
          </a:prstGeom>
          <a:solidFill>
            <a:srgbClr val="FFC000">
              <a:alpha val="45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/>
          <p:cNvSpPr txBox="1"/>
          <p:nvPr/>
        </p:nvSpPr>
        <p:spPr>
          <a:xfrm rot="5400000">
            <a:off x="6709453" y="3566189"/>
            <a:ext cx="2692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CANCELLATION !</a:t>
            </a:r>
            <a:endParaRPr lang="pl-PL" sz="24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0" grpId="0" animBg="1"/>
      <p:bldP spid="21" grpId="0" animBg="1"/>
      <p:bldP spid="23" grpId="0"/>
      <p:bldP spid="24" grpId="0" animBg="1"/>
      <p:bldP spid="25" grpId="0" animBg="1"/>
      <p:bldP spid="27" grpId="0" animBg="1"/>
      <p:bldP spid="28" grpId="0" animBg="1"/>
      <p:bldP spid="2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FF0000"/>
                </a:solidFill>
              </a:rPr>
              <a:t>Chiral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Quark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Soliton</a:t>
            </a:r>
            <a:r>
              <a:rPr lang="pl-PL" dirty="0" smtClean="0">
                <a:solidFill>
                  <a:srgbClr val="FF0000"/>
                </a:solidFill>
              </a:rPr>
              <a:t> Model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377302" y="2038641"/>
            <a:ext cx="4480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large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pl-PL" sz="2400" baseline="-250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non-relativistic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limit: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0" y="2957526"/>
            <a:ext cx="4191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FF0000"/>
                </a:solidFill>
              </a:rPr>
              <a:t>Low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lying</a:t>
            </a:r>
            <a:r>
              <a:rPr lang="pl-PL" smtClean="0">
                <a:solidFill>
                  <a:srgbClr val="FF0000"/>
                </a:solidFill>
              </a:rPr>
              <a:t> </a:t>
            </a:r>
            <a:r>
              <a:rPr lang="pl-PL" i="1" dirty="0" smtClean="0">
                <a:solidFill>
                  <a:srgbClr val="FF0000"/>
                </a:solidFill>
              </a:rPr>
              <a:t>J</a:t>
            </a:r>
            <a:r>
              <a:rPr lang="pl-PL" baseline="30000" smtClean="0">
                <a:solidFill>
                  <a:srgbClr val="FF0000"/>
                </a:solidFill>
              </a:rPr>
              <a:t>+ </a:t>
            </a:r>
            <a:r>
              <a:rPr lang="pl-PL" dirty="0" err="1" smtClean="0">
                <a:solidFill>
                  <a:srgbClr val="FF0000"/>
                </a:solidFill>
              </a:rPr>
              <a:t>baryon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multiplets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90" y="1357298"/>
            <a:ext cx="78486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929066"/>
            <a:ext cx="77533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a 4"/>
          <p:cNvSpPr/>
          <p:nvPr/>
        </p:nvSpPr>
        <p:spPr>
          <a:xfrm>
            <a:off x="4572000" y="2500306"/>
            <a:ext cx="4000528" cy="928694"/>
          </a:xfrm>
          <a:prstGeom prst="ellipse">
            <a:avLst/>
          </a:prstGeom>
          <a:solidFill>
            <a:srgbClr val="00B0F0">
              <a:alpha val="1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441" y="423876"/>
            <a:ext cx="7629525" cy="4933950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6429388" y="1031875"/>
            <a:ext cx="84991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800" dirty="0" smtClean="0">
                <a:solidFill>
                  <a:srgbClr val="FF0000"/>
                </a:solidFill>
              </a:rPr>
              <a:t>~</a:t>
            </a:r>
            <a:r>
              <a:rPr lang="en-GB" sz="1800" dirty="0" smtClean="0">
                <a:solidFill>
                  <a:srgbClr val="FF0000"/>
                </a:solidFill>
              </a:rPr>
              <a:t>15</a:t>
            </a:r>
            <a:r>
              <a:rPr lang="pl-PL" sz="1800" dirty="0" smtClean="0">
                <a:solidFill>
                  <a:srgbClr val="FF0000"/>
                </a:solidFill>
              </a:rPr>
              <a:t>40</a:t>
            </a:r>
            <a:endParaRPr lang="pl-PL" sz="1800" dirty="0">
              <a:solidFill>
                <a:srgbClr val="FF0000"/>
              </a:solidFill>
            </a:endParaRPr>
          </a:p>
        </p:txBody>
      </p:sp>
      <p:pic>
        <p:nvPicPr>
          <p:cNvPr id="962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33334"/>
            <a:ext cx="30289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FF0000"/>
                </a:solidFill>
              </a:rPr>
              <a:t>Mixing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with</a:t>
            </a:r>
            <a:r>
              <a:rPr lang="pl-PL" dirty="0" smtClean="0">
                <a:solidFill>
                  <a:srgbClr val="FF0000"/>
                </a:solidFill>
              </a:rPr>
              <a:t> „</a:t>
            </a:r>
            <a:r>
              <a:rPr lang="pl-PL" dirty="0" err="1" smtClean="0">
                <a:solidFill>
                  <a:srgbClr val="FF0000"/>
                </a:solidFill>
              </a:rPr>
              <a:t>Roper</a:t>
            </a:r>
            <a:r>
              <a:rPr lang="pl-PL" dirty="0" smtClean="0">
                <a:solidFill>
                  <a:srgbClr val="FF0000"/>
                </a:solidFill>
              </a:rPr>
              <a:t> ocet”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77007"/>
            <a:ext cx="7072362" cy="383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1571604" y="4689471"/>
            <a:ext cx="43091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2800" dirty="0" err="1" smtClean="0"/>
              <a:t>mixing</a:t>
            </a:r>
            <a:r>
              <a:rPr lang="pl-PL" sz="2800" dirty="0" smtClean="0"/>
              <a:t> </a:t>
            </a:r>
            <a:r>
              <a:rPr lang="pl-PL" sz="2800" dirty="0" err="1" smtClean="0"/>
              <a:t>with</a:t>
            </a:r>
            <a:r>
              <a:rPr lang="pl-PL" sz="2800" dirty="0" smtClean="0"/>
              <a:t> „</a:t>
            </a:r>
            <a:r>
              <a:rPr lang="pl-PL" sz="2800" dirty="0" err="1" smtClean="0"/>
              <a:t>Roper</a:t>
            </a:r>
            <a:r>
              <a:rPr lang="pl-PL" sz="2800" dirty="0" smtClean="0"/>
              <a:t> </a:t>
            </a:r>
            <a:r>
              <a:rPr lang="pl-PL" sz="2800" dirty="0" err="1" smtClean="0"/>
              <a:t>octet</a:t>
            </a:r>
            <a:r>
              <a:rPr lang="pl-PL" sz="2800" dirty="0" smtClean="0"/>
              <a:t>” </a:t>
            </a:r>
            <a:r>
              <a:rPr lang="el-GR" sz="2800" dirty="0" smtClean="0">
                <a:solidFill>
                  <a:srgbClr val="FF0000"/>
                </a:solidFill>
                <a:latin typeface="Calibri"/>
              </a:rPr>
              <a:t>φ</a:t>
            </a:r>
            <a:endParaRPr lang="pl-PL" sz="2800" dirty="0" smtClean="0">
              <a:solidFill>
                <a:srgbClr val="FF0000"/>
              </a:solidFill>
            </a:endParaRPr>
          </a:p>
          <a:p>
            <a:pPr algn="l"/>
            <a:r>
              <a:rPr lang="pl-PL" sz="2800" dirty="0" err="1" smtClean="0">
                <a:latin typeface="+mn-lt"/>
              </a:rPr>
              <a:t>the</a:t>
            </a:r>
            <a:r>
              <a:rPr lang="pl-PL" sz="2800" dirty="0" smtClean="0">
                <a:latin typeface="+mn-lt"/>
              </a:rPr>
              <a:t> same for N and </a:t>
            </a:r>
            <a:r>
              <a:rPr lang="el-GR" sz="2800" dirty="0" smtClean="0">
                <a:latin typeface="Calibri"/>
              </a:rPr>
              <a:t>Σ</a:t>
            </a:r>
            <a:endParaRPr lang="pl-PL" sz="2800" dirty="0"/>
          </a:p>
        </p:txBody>
      </p:sp>
      <p:cxnSp>
        <p:nvCxnSpPr>
          <p:cNvPr id="9" name="Łącznik prosty 8"/>
          <p:cNvCxnSpPr/>
          <p:nvPr/>
        </p:nvCxnSpPr>
        <p:spPr bwMode="auto">
          <a:xfrm>
            <a:off x="2000232" y="3643314"/>
            <a:ext cx="5429288" cy="1588"/>
          </a:xfrm>
          <a:prstGeom prst="line">
            <a:avLst/>
          </a:prstGeom>
          <a:solidFill>
            <a:srgbClr val="FFFFFF">
              <a:alpha val="50000"/>
            </a:srgbClr>
          </a:solidFill>
          <a:ln w="31750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„</a:t>
            </a:r>
            <a:r>
              <a:rPr lang="pl-PL" dirty="0" err="1" smtClean="0">
                <a:solidFill>
                  <a:srgbClr val="FF0000"/>
                </a:solidFill>
              </a:rPr>
              <a:t>Roper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octet</a:t>
            </a:r>
            <a:r>
              <a:rPr lang="pl-PL" dirty="0" smtClean="0">
                <a:solidFill>
                  <a:srgbClr val="FF0000"/>
                </a:solidFill>
              </a:rPr>
              <a:t>”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857620" y="2825305"/>
            <a:ext cx="314060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1440</a:t>
            </a:r>
            <a:r>
              <a:rPr lang="pl-PL" sz="2800" baseline="30000" dirty="0" smtClean="0"/>
              <a:t>****</a:t>
            </a:r>
            <a:endParaRPr lang="pl-PL" sz="2800" dirty="0" smtClean="0"/>
          </a:p>
          <a:p>
            <a:endParaRPr lang="pl-PL" sz="2800" dirty="0"/>
          </a:p>
          <a:p>
            <a:r>
              <a:rPr lang="pl-PL" sz="2800" dirty="0" smtClean="0"/>
              <a:t>1600</a:t>
            </a:r>
            <a:r>
              <a:rPr lang="pl-PL" sz="2800" baseline="30000" dirty="0" smtClean="0"/>
              <a:t> ***</a:t>
            </a:r>
            <a:r>
              <a:rPr lang="pl-PL" sz="2800" dirty="0" smtClean="0"/>
              <a:t>, 1660</a:t>
            </a:r>
            <a:r>
              <a:rPr lang="pl-PL" sz="2800" baseline="30000" dirty="0" smtClean="0"/>
              <a:t>***</a:t>
            </a:r>
            <a:endParaRPr lang="pl-PL" sz="2800" dirty="0" smtClean="0"/>
          </a:p>
          <a:p>
            <a:endParaRPr lang="pl-PL" sz="2800" dirty="0"/>
          </a:p>
          <a:p>
            <a:r>
              <a:rPr lang="pl-PL" sz="2800" dirty="0" smtClean="0"/>
              <a:t>1690</a:t>
            </a:r>
            <a:r>
              <a:rPr lang="pl-PL" sz="2800" baseline="30000" dirty="0" smtClean="0"/>
              <a:t>***</a:t>
            </a:r>
            <a:r>
              <a:rPr lang="pl-PL" sz="2800" dirty="0" smtClean="0"/>
              <a:t> (</a:t>
            </a:r>
            <a:r>
              <a:rPr lang="pl-PL" sz="2800" dirty="0" err="1" smtClean="0"/>
              <a:t>spin=?,</a:t>
            </a:r>
            <a:r>
              <a:rPr lang="pl-PL" sz="2800" i="1" dirty="0" err="1" smtClean="0"/>
              <a:t>P</a:t>
            </a:r>
            <a:r>
              <a:rPr lang="pl-PL" sz="2800" dirty="0" smtClean="0"/>
              <a:t>=?)</a:t>
            </a:r>
            <a:endParaRPr lang="pl-PL" sz="28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40" y="1214422"/>
            <a:ext cx="507209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900" y="5357826"/>
            <a:ext cx="7620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ole tekstowe 12"/>
          <p:cNvSpPr txBox="1"/>
          <p:nvPr/>
        </p:nvSpPr>
        <p:spPr>
          <a:xfrm>
            <a:off x="5715008" y="1428736"/>
            <a:ext cx="30556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GMO mass </a:t>
            </a:r>
            <a:r>
              <a:rPr lang="pl-PL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formula</a:t>
            </a:r>
            <a:endParaRPr lang="pl-PL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works</a:t>
            </a:r>
            <a:r>
              <a:rPr lang="pl-PL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well</a:t>
            </a:r>
            <a:endParaRPr lang="pl-PL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trzałka w dół 13"/>
          <p:cNvSpPr/>
          <p:nvPr/>
        </p:nvSpPr>
        <p:spPr>
          <a:xfrm>
            <a:off x="6858016" y="3286124"/>
            <a:ext cx="714380" cy="22145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9913" y="5643578"/>
            <a:ext cx="1495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5639338" y="2357430"/>
            <a:ext cx="33618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improvement</a:t>
            </a:r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possible</a:t>
            </a:r>
            <a:endParaRPr lang="pl-PL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additional</a:t>
            </a:r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pl-PL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mixing</a:t>
            </a:r>
            <a:endParaRPr lang="pl-PL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204898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err="1" smtClean="0">
                <a:solidFill>
                  <a:srgbClr val="FF0000"/>
                </a:solidFill>
              </a:rPr>
              <a:t>Decays</a:t>
            </a:r>
            <a:r>
              <a:rPr lang="pl-PL" dirty="0" smtClean="0">
                <a:solidFill>
                  <a:srgbClr val="FF0000"/>
                </a:solidFill>
              </a:rPr>
              <a:t> of N</a:t>
            </a:r>
            <a:r>
              <a:rPr lang="pl-PL" baseline="-25000" dirty="0" smtClean="0">
                <a:solidFill>
                  <a:srgbClr val="FF0000"/>
                </a:solidFill>
              </a:rPr>
              <a:t>10</a:t>
            </a:r>
            <a:r>
              <a:rPr lang="pl-PL" dirty="0" smtClean="0">
                <a:solidFill>
                  <a:srgbClr val="FF0000"/>
                </a:solidFill>
              </a:rPr>
              <a:t>(1685)</a:t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 err="1" smtClean="0">
                <a:solidFill>
                  <a:srgbClr val="FF0000"/>
                </a:solidFill>
              </a:rPr>
              <a:t>mixing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with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the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Roper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octet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cxnSp>
        <p:nvCxnSpPr>
          <p:cNvPr id="15" name="Łącznik prosty 14"/>
          <p:cNvCxnSpPr/>
          <p:nvPr/>
        </p:nvCxnSpPr>
        <p:spPr bwMode="auto">
          <a:xfrm>
            <a:off x="3571868" y="428604"/>
            <a:ext cx="285752" cy="1588"/>
          </a:xfrm>
          <a:prstGeom prst="line">
            <a:avLst/>
          </a:prstGeom>
          <a:solidFill>
            <a:srgbClr val="FFFFFF">
              <a:alpha val="50000"/>
            </a:srgbClr>
          </a:solidFill>
          <a:ln w="222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3988" y="1562120"/>
            <a:ext cx="62960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FF0000"/>
                </a:solidFill>
              </a:rPr>
              <a:t>Constraining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mixing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angles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6425" y="2205038"/>
            <a:ext cx="53911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588" y="85725"/>
            <a:ext cx="7362825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588" y="85725"/>
            <a:ext cx="7362825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err="1" smtClean="0">
                <a:solidFill>
                  <a:srgbClr val="FF0000"/>
                </a:solidFill>
              </a:rPr>
              <a:t>Decays</a:t>
            </a:r>
            <a:r>
              <a:rPr lang="pl-PL" dirty="0" smtClean="0">
                <a:solidFill>
                  <a:srgbClr val="FF0000"/>
                </a:solidFill>
              </a:rPr>
              <a:t> of N</a:t>
            </a:r>
            <a:r>
              <a:rPr lang="pl-PL" baseline="-25000" dirty="0" smtClean="0">
                <a:solidFill>
                  <a:srgbClr val="FF0000"/>
                </a:solidFill>
              </a:rPr>
              <a:t>10</a:t>
            </a:r>
            <a:r>
              <a:rPr lang="pl-PL" dirty="0" smtClean="0">
                <a:solidFill>
                  <a:srgbClr val="FF0000"/>
                </a:solidFill>
              </a:rPr>
              <a:t>(1685)</a:t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 err="1" smtClean="0">
                <a:solidFill>
                  <a:srgbClr val="FF0000"/>
                </a:solidFill>
              </a:rPr>
              <a:t>branching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rats.along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the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orange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line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cxnSp>
        <p:nvCxnSpPr>
          <p:cNvPr id="15" name="Łącznik prosty 14"/>
          <p:cNvCxnSpPr/>
          <p:nvPr/>
        </p:nvCxnSpPr>
        <p:spPr bwMode="auto">
          <a:xfrm>
            <a:off x="3357554" y="500042"/>
            <a:ext cx="285752" cy="1588"/>
          </a:xfrm>
          <a:prstGeom prst="line">
            <a:avLst/>
          </a:prstGeom>
          <a:solidFill>
            <a:srgbClr val="FFFFFF">
              <a:alpha val="50000"/>
            </a:srgbClr>
          </a:solidFill>
          <a:ln w="222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0" y="1657372"/>
            <a:ext cx="64770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204898"/>
          </a:xfrm>
        </p:spPr>
        <p:txBody>
          <a:bodyPr>
            <a:noAutofit/>
          </a:bodyPr>
          <a:lstStyle/>
          <a:p>
            <a:pPr algn="l"/>
            <a:r>
              <a:rPr lang="pl-PL" dirty="0" err="1" smtClean="0">
                <a:solidFill>
                  <a:srgbClr val="FF0000"/>
                </a:solidFill>
              </a:rPr>
              <a:t>Properties</a:t>
            </a:r>
            <a:r>
              <a:rPr lang="pl-PL" dirty="0" smtClean="0">
                <a:solidFill>
                  <a:srgbClr val="FF0000"/>
                </a:solidFill>
              </a:rPr>
              <a:t> of </a:t>
            </a:r>
            <a:r>
              <a:rPr lang="el-GR" dirty="0" smtClean="0">
                <a:solidFill>
                  <a:srgbClr val="FF0000"/>
                </a:solidFill>
                <a:latin typeface="Calibri"/>
              </a:rPr>
              <a:t>Σ</a:t>
            </a:r>
            <a:r>
              <a:rPr lang="pl-PL" baseline="-25000" dirty="0" smtClean="0">
                <a:solidFill>
                  <a:srgbClr val="FF0000"/>
                </a:solidFill>
              </a:rPr>
              <a:t>10 </a:t>
            </a:r>
            <a:r>
              <a:rPr lang="pl-PL" dirty="0" smtClean="0">
                <a:solidFill>
                  <a:srgbClr val="FF0000"/>
                </a:solidFill>
              </a:rPr>
              <a:t>and </a:t>
            </a:r>
            <a:r>
              <a:rPr lang="el-GR" dirty="0" smtClean="0">
                <a:solidFill>
                  <a:srgbClr val="FF0000"/>
                </a:solidFill>
              </a:rPr>
              <a:t>Ξ</a:t>
            </a:r>
            <a:r>
              <a:rPr lang="pl-PL" baseline="-25000" dirty="0" smtClean="0">
                <a:solidFill>
                  <a:srgbClr val="FF0000"/>
                </a:solidFill>
              </a:rPr>
              <a:t>10 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Michal Praszalowicz, Krakow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3DF18-7D9B-4D08-A7AD-5E2F7280A804}" type="slidenum">
              <a:rPr lang="pl-PL" smtClean="0"/>
              <a:pPr>
                <a:defRPr/>
              </a:pPr>
              <a:t>46</a:t>
            </a:fld>
            <a:endParaRPr lang="pl-PL"/>
          </a:p>
        </p:txBody>
      </p:sp>
      <p:cxnSp>
        <p:nvCxnSpPr>
          <p:cNvPr id="15" name="Łącznik prosty 14"/>
          <p:cNvCxnSpPr/>
          <p:nvPr/>
        </p:nvCxnSpPr>
        <p:spPr bwMode="auto">
          <a:xfrm>
            <a:off x="4429124" y="714356"/>
            <a:ext cx="285752" cy="1588"/>
          </a:xfrm>
          <a:prstGeom prst="line">
            <a:avLst/>
          </a:prstGeom>
          <a:solidFill>
            <a:srgbClr val="FFFFFF">
              <a:alpha val="50000"/>
            </a:srgbClr>
          </a:solidFill>
          <a:ln w="222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Łącznik prosty 7"/>
          <p:cNvCxnSpPr/>
          <p:nvPr/>
        </p:nvCxnSpPr>
        <p:spPr bwMode="auto">
          <a:xfrm>
            <a:off x="6429388" y="712768"/>
            <a:ext cx="285752" cy="1588"/>
          </a:xfrm>
          <a:prstGeom prst="line">
            <a:avLst/>
          </a:prstGeom>
          <a:solidFill>
            <a:srgbClr val="FFFFFF">
              <a:alpha val="50000"/>
            </a:srgbClr>
          </a:solidFill>
          <a:ln w="222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75" y="1511322"/>
            <a:ext cx="504825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285720" y="3857628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latin typeface="Arial" pitchFamily="34" charset="0"/>
                <a:cs typeface="Arial" pitchFamily="34" charset="0"/>
              </a:rPr>
              <a:t>dashed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= GMO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204898"/>
          </a:xfrm>
        </p:spPr>
        <p:txBody>
          <a:bodyPr>
            <a:noAutofit/>
          </a:bodyPr>
          <a:lstStyle/>
          <a:p>
            <a:pPr algn="l"/>
            <a:r>
              <a:rPr lang="pl-PL" dirty="0" err="1" smtClean="0">
                <a:solidFill>
                  <a:srgbClr val="FF0000"/>
                </a:solidFill>
              </a:rPr>
              <a:t>Properties</a:t>
            </a:r>
            <a:r>
              <a:rPr lang="pl-PL" dirty="0" smtClean="0">
                <a:solidFill>
                  <a:srgbClr val="FF0000"/>
                </a:solidFill>
              </a:rPr>
              <a:t> of </a:t>
            </a:r>
            <a:r>
              <a:rPr lang="el-GR" dirty="0" smtClean="0">
                <a:solidFill>
                  <a:srgbClr val="FF0000"/>
                </a:solidFill>
                <a:latin typeface="Calibri"/>
              </a:rPr>
              <a:t>Σ</a:t>
            </a:r>
            <a:r>
              <a:rPr lang="pl-PL" baseline="-25000" dirty="0" smtClean="0">
                <a:solidFill>
                  <a:srgbClr val="FF0000"/>
                </a:solidFill>
              </a:rPr>
              <a:t>10 </a:t>
            </a:r>
            <a:r>
              <a:rPr lang="pl-PL" dirty="0" smtClean="0">
                <a:solidFill>
                  <a:srgbClr val="FF0000"/>
                </a:solidFill>
              </a:rPr>
              <a:t>and </a:t>
            </a:r>
            <a:r>
              <a:rPr lang="el-GR" dirty="0" smtClean="0">
                <a:solidFill>
                  <a:srgbClr val="FF0000"/>
                </a:solidFill>
              </a:rPr>
              <a:t>Ξ</a:t>
            </a:r>
            <a:r>
              <a:rPr lang="pl-PL" baseline="-25000" dirty="0" smtClean="0">
                <a:solidFill>
                  <a:srgbClr val="FF0000"/>
                </a:solidFill>
              </a:rPr>
              <a:t>10 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Michal Praszalowicz, Krakow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3DF18-7D9B-4D08-A7AD-5E2F7280A804}" type="slidenum">
              <a:rPr lang="pl-PL" smtClean="0"/>
              <a:pPr>
                <a:defRPr/>
              </a:pPr>
              <a:t>47</a:t>
            </a:fld>
            <a:endParaRPr lang="pl-PL"/>
          </a:p>
        </p:txBody>
      </p:sp>
      <p:cxnSp>
        <p:nvCxnSpPr>
          <p:cNvPr id="15" name="Łącznik prosty 14"/>
          <p:cNvCxnSpPr/>
          <p:nvPr/>
        </p:nvCxnSpPr>
        <p:spPr bwMode="auto">
          <a:xfrm>
            <a:off x="4429124" y="714356"/>
            <a:ext cx="285752" cy="1588"/>
          </a:xfrm>
          <a:prstGeom prst="line">
            <a:avLst/>
          </a:prstGeom>
          <a:solidFill>
            <a:srgbClr val="FFFFFF">
              <a:alpha val="50000"/>
            </a:srgbClr>
          </a:solidFill>
          <a:ln w="222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Łącznik prosty 7"/>
          <p:cNvCxnSpPr/>
          <p:nvPr/>
        </p:nvCxnSpPr>
        <p:spPr bwMode="auto">
          <a:xfrm>
            <a:off x="6429388" y="712768"/>
            <a:ext cx="285752" cy="1588"/>
          </a:xfrm>
          <a:prstGeom prst="line">
            <a:avLst/>
          </a:prstGeom>
          <a:solidFill>
            <a:srgbClr val="FFFFFF">
              <a:alpha val="50000"/>
            </a:srgbClr>
          </a:solidFill>
          <a:ln w="222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514600"/>
            <a:ext cx="60483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1928794" y="4929198"/>
            <a:ext cx="3319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 49 (1860) </a:t>
            </a:r>
            <a:r>
              <a:rPr lang="pl-PL" sz="2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excluded</a:t>
            </a:r>
            <a:endParaRPr lang="pl-PL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441" y="423876"/>
            <a:ext cx="7629525" cy="4933950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8195" name="Symbol zastępczy stopki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noFill/>
        </p:spPr>
        <p:txBody>
          <a:bodyPr/>
          <a:lstStyle/>
          <a:p>
            <a:r>
              <a:rPr lang="pl-PL"/>
              <a:t>Michal Praszalowicz, Krakow</a:t>
            </a:r>
          </a:p>
        </p:txBody>
      </p:sp>
      <p:sp>
        <p:nvSpPr>
          <p:cNvPr id="8196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069A6664-32F2-464B-9B52-F4F8B588FC4C}" type="slidenum">
              <a:rPr lang="pl-PL"/>
              <a:pPr/>
              <a:t>48</a:t>
            </a:fld>
            <a:endParaRPr lang="pl-PL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429388" y="1031875"/>
            <a:ext cx="849913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800" dirty="0" smtClean="0">
                <a:solidFill>
                  <a:srgbClr val="FF0000"/>
                </a:solidFill>
              </a:rPr>
              <a:t>~</a:t>
            </a:r>
            <a:r>
              <a:rPr lang="en-GB" sz="1800" dirty="0" smtClean="0">
                <a:solidFill>
                  <a:srgbClr val="FF0000"/>
                </a:solidFill>
              </a:rPr>
              <a:t>15</a:t>
            </a:r>
            <a:r>
              <a:rPr lang="pl-PL" sz="1800" dirty="0" smtClean="0">
                <a:solidFill>
                  <a:srgbClr val="FF0000"/>
                </a:solidFill>
              </a:rPr>
              <a:t>40</a:t>
            </a:r>
            <a:endParaRPr lang="pl-PL" sz="1800" dirty="0">
              <a:solidFill>
                <a:srgbClr val="FF0000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572264" y="4991113"/>
            <a:ext cx="864339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1800" dirty="0" smtClean="0">
                <a:solidFill>
                  <a:srgbClr val="FF0000"/>
                </a:solidFill>
              </a:rPr>
              <a:t>186</a:t>
            </a:r>
            <a:r>
              <a:rPr lang="pl-PL" sz="1800" dirty="0" smtClean="0">
                <a:solidFill>
                  <a:srgbClr val="FF0000"/>
                </a:solidFill>
              </a:rPr>
              <a:t>1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>
                <a:solidFill>
                  <a:srgbClr val="FF0000"/>
                </a:solidFill>
              </a:rPr>
              <a:t>?</a:t>
            </a:r>
            <a:endParaRPr lang="pl-PL" sz="1800" dirty="0">
              <a:solidFill>
                <a:srgbClr val="FF0000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537325" y="2224088"/>
            <a:ext cx="901209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1800" dirty="0" smtClean="0">
                <a:solidFill>
                  <a:srgbClr val="FF0000"/>
                </a:solidFill>
              </a:rPr>
              <a:t>16</a:t>
            </a:r>
            <a:r>
              <a:rPr lang="pl-PL" sz="1800" dirty="0" smtClean="0">
                <a:solidFill>
                  <a:srgbClr val="FF0000"/>
                </a:solidFill>
              </a:rPr>
              <a:t>47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>
                <a:solidFill>
                  <a:srgbClr val="FF0000"/>
                </a:solidFill>
              </a:rPr>
              <a:t>?</a:t>
            </a:r>
            <a:endParaRPr lang="pl-PL" sz="1800" dirty="0">
              <a:solidFill>
                <a:srgbClr val="FF0000"/>
              </a:solidFill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532563" y="3394075"/>
            <a:ext cx="901209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1800" dirty="0" smtClean="0">
                <a:solidFill>
                  <a:srgbClr val="FF0000"/>
                </a:solidFill>
              </a:rPr>
              <a:t>175</a:t>
            </a:r>
            <a:r>
              <a:rPr lang="pl-PL" sz="1800" dirty="0" smtClean="0">
                <a:solidFill>
                  <a:srgbClr val="FF0000"/>
                </a:solidFill>
              </a:rPr>
              <a:t>4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>
                <a:solidFill>
                  <a:srgbClr val="FF0000"/>
                </a:solidFill>
              </a:rPr>
              <a:t>?</a:t>
            </a:r>
            <a:endParaRPr lang="pl-PL" sz="1800" dirty="0">
              <a:solidFill>
                <a:srgbClr val="FF0000"/>
              </a:solidFill>
            </a:endParaRPr>
          </a:p>
        </p:txBody>
      </p:sp>
      <p:sp>
        <p:nvSpPr>
          <p:cNvPr id="17" name="Prostokąt 16"/>
          <p:cNvSpPr/>
          <p:nvPr/>
        </p:nvSpPr>
        <p:spPr bwMode="auto">
          <a:xfrm>
            <a:off x="7929586" y="2071678"/>
            <a:ext cx="785818" cy="2786082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7929586" y="221455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smtClean="0">
                <a:solidFill>
                  <a:schemeClr val="accent2"/>
                </a:solidFill>
              </a:rPr>
              <a:t>1685</a:t>
            </a:r>
            <a:endParaRPr lang="pl-PL" sz="180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7929586" y="3416858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 smtClean="0">
                <a:solidFill>
                  <a:schemeClr val="accent2"/>
                </a:solidFill>
              </a:rPr>
              <a:t>~1815</a:t>
            </a:r>
            <a:endParaRPr lang="pl-PL" sz="1800" dirty="0">
              <a:solidFill>
                <a:schemeClr val="accent2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7929586" y="5000636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 smtClean="0">
                <a:solidFill>
                  <a:schemeClr val="accent2"/>
                </a:solidFill>
              </a:rPr>
              <a:t>~1935</a:t>
            </a:r>
            <a:endParaRPr lang="pl-PL" sz="1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2238" y="2214581"/>
            <a:ext cx="38195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285728"/>
            <a:ext cx="60483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trzałka w prawo 6"/>
          <p:cNvSpPr/>
          <p:nvPr/>
        </p:nvSpPr>
        <p:spPr>
          <a:xfrm>
            <a:off x="785786" y="3714752"/>
            <a:ext cx="1714512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zaokrąglony 7"/>
          <p:cNvSpPr/>
          <p:nvPr/>
        </p:nvSpPr>
        <p:spPr>
          <a:xfrm>
            <a:off x="1500166" y="1142984"/>
            <a:ext cx="650085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daty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pl-PL" dirty="0" smtClean="0"/>
              <a:t>9.12.2008</a:t>
            </a:r>
            <a:endParaRPr lang="pl-PL" dirty="0"/>
          </a:p>
        </p:txBody>
      </p:sp>
      <p:sp>
        <p:nvSpPr>
          <p:cNvPr id="10243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/>
              <a:t>Michal Praszalowicz, Krakow</a:t>
            </a:r>
          </a:p>
        </p:txBody>
      </p:sp>
      <p:sp>
        <p:nvSpPr>
          <p:cNvPr id="1024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170D89-D038-43DE-8958-DB9AAC488A5D}" type="slidenum">
              <a:rPr lang="pl-PL"/>
              <a:pPr/>
              <a:t>5</a:t>
            </a:fld>
            <a:endParaRPr lang="pl-PL"/>
          </a:p>
        </p:txBody>
      </p:sp>
      <p:sp>
        <p:nvSpPr>
          <p:cNvPr id="10245" name="Oval 2"/>
          <p:cNvSpPr>
            <a:spLocks noChangeArrowheads="1"/>
          </p:cNvSpPr>
          <p:nvPr/>
        </p:nvSpPr>
        <p:spPr bwMode="auto">
          <a:xfrm>
            <a:off x="6156325" y="2366963"/>
            <a:ext cx="211138" cy="2111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246" name="Oval 3"/>
          <p:cNvSpPr>
            <a:spLocks noChangeArrowheads="1"/>
          </p:cNvSpPr>
          <p:nvPr/>
        </p:nvSpPr>
        <p:spPr bwMode="auto">
          <a:xfrm>
            <a:off x="6238875" y="2443163"/>
            <a:ext cx="211138" cy="2111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24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ja-JP" sz="2800" smtClean="0">
                <a:ea typeface="ＭＳ Ｐゴシック" pitchFamily="50" charset="-128"/>
              </a:rPr>
              <a:t>Time dependent experimental status of </a:t>
            </a:r>
            <a:r>
              <a:rPr lang="en-US" altLang="ja-JP" sz="2800" smtClean="0">
                <a:latin typeface="Symbol" pitchFamily="18" charset="2"/>
                <a:ea typeface="ＭＳ Ｐゴシック" pitchFamily="50" charset="-128"/>
              </a:rPr>
              <a:t>Q</a:t>
            </a:r>
            <a:r>
              <a:rPr lang="en-US" altLang="ja-JP" sz="2800" baseline="30000" smtClean="0">
                <a:ea typeface="ＭＳ Ｐゴシック" pitchFamily="50" charset="-128"/>
              </a:rPr>
              <a:t>+</a:t>
            </a:r>
          </a:p>
        </p:txBody>
      </p:sp>
      <p:graphicFrame>
        <p:nvGraphicFramePr>
          <p:cNvPr id="307205" name="Group 5"/>
          <p:cNvGraphicFramePr>
            <a:graphicFrameLocks noGrp="1"/>
          </p:cNvGraphicFramePr>
          <p:nvPr/>
        </p:nvGraphicFramePr>
        <p:xfrm>
          <a:off x="44450" y="762000"/>
          <a:ext cx="8991600" cy="2425704"/>
        </p:xfrm>
        <a:graphic>
          <a:graphicData uri="http://schemas.openxmlformats.org/drawingml/2006/table">
            <a:tbl>
              <a:tblPr/>
              <a:tblGrid>
                <a:gridCol w="2765425"/>
                <a:gridCol w="322263"/>
                <a:gridCol w="287337"/>
                <a:gridCol w="288925"/>
                <a:gridCol w="295275"/>
                <a:gridCol w="312738"/>
                <a:gridCol w="312737"/>
                <a:gridCol w="312738"/>
                <a:gridCol w="315912"/>
                <a:gridCol w="311150"/>
                <a:gridCol w="314325"/>
                <a:gridCol w="311150"/>
                <a:gridCol w="315913"/>
                <a:gridCol w="312737"/>
                <a:gridCol w="312738"/>
                <a:gridCol w="314325"/>
                <a:gridCol w="314325"/>
                <a:gridCol w="311150"/>
                <a:gridCol w="314325"/>
                <a:gridCol w="314325"/>
                <a:gridCol w="331787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γ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+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  d (n )</a:t>
                      </a:r>
                      <a:r>
                        <a:rPr kumimoji="0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　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reactions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γ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+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  p 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cs typeface="Times New Roman" pitchFamily="18" charset="0"/>
                          <a:sym typeface="Wingdings" pitchFamily="2" charset="2"/>
                        </a:rPr>
                        <a:t>→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p K</a:t>
                      </a:r>
                      <a:r>
                        <a:rPr kumimoji="0" lang="en-US" altLang="ja-JP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s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0</a:t>
                      </a:r>
                      <a:r>
                        <a:rPr kumimoji="0" lang="ja-JP" altLang="en-US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　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γ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+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 p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cs typeface="Times New Roman" pitchFamily="18" charset="0"/>
                          <a:sym typeface="Wingdings" pitchFamily="2" charset="2"/>
                        </a:rPr>
                        <a:t>→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n K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+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K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-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Symbol" pitchFamily="18" charset="2"/>
                        </a:rPr>
                        <a:t>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+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K + (N)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cs typeface="Times New Roman" pitchFamily="18" charset="0"/>
                          <a:sym typeface="Wingdings" pitchFamily="2" charset="2"/>
                        </a:rPr>
                        <a:t>→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 p K</a:t>
                      </a:r>
                      <a:r>
                        <a:rPr kumimoji="0" lang="en-US" altLang="ja-JP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s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0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lepton + D, A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cs typeface="Times New Roman" pitchFamily="18" charset="0"/>
                          <a:sym typeface="Wingdings" pitchFamily="2" charset="2"/>
                        </a:rPr>
                        <a:t>→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p K</a:t>
                      </a:r>
                      <a:r>
                        <a:rPr kumimoji="0" lang="en-US" altLang="ja-JP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s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p + A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cs typeface="Times New Roman" pitchFamily="18" charset="0"/>
                          <a:sym typeface="Wingdings" pitchFamily="2" charset="2"/>
                        </a:rPr>
                        <a:t>→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  pK</a:t>
                      </a:r>
                      <a:r>
                        <a:rPr kumimoji="0" lang="en-US" altLang="ja-JP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s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0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 + 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p + p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cs typeface="Times New Roman" pitchFamily="18" charset="0"/>
                          <a:sym typeface="Wingdings" pitchFamily="2" charset="2"/>
                        </a:rPr>
                        <a:t>→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  pK</a:t>
                      </a:r>
                      <a:r>
                        <a:rPr kumimoji="0" lang="en-US" altLang="ja-JP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s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0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 +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S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+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Other </a:t>
                      </a: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Q</a:t>
                      </a:r>
                      <a:r>
                        <a:rPr kumimoji="0" lang="en-US" altLang="ja-JP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+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 Upper Limits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48" name="Text Box 205"/>
          <p:cNvSpPr txBox="1">
            <a:spLocks noChangeArrowheads="1"/>
          </p:cNvSpPr>
          <p:nvPr/>
        </p:nvSpPr>
        <p:spPr bwMode="auto">
          <a:xfrm>
            <a:off x="8305800" y="1816100"/>
            <a:ext cx="5794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BaBar</a:t>
            </a:r>
          </a:p>
        </p:txBody>
      </p:sp>
      <p:sp>
        <p:nvSpPr>
          <p:cNvPr id="10449" name="Text Box 206"/>
          <p:cNvSpPr txBox="1">
            <a:spLocks noChangeArrowheads="1"/>
          </p:cNvSpPr>
          <p:nvPr/>
        </p:nvSpPr>
        <p:spPr bwMode="auto">
          <a:xfrm>
            <a:off x="8142288" y="838200"/>
            <a:ext cx="750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CLAS-d2</a:t>
            </a:r>
          </a:p>
        </p:txBody>
      </p:sp>
      <p:sp>
        <p:nvSpPr>
          <p:cNvPr id="10450" name="Text Box 207"/>
          <p:cNvSpPr txBox="1">
            <a:spLocks noChangeArrowheads="1"/>
          </p:cNvSpPr>
          <p:nvPr/>
        </p:nvSpPr>
        <p:spPr bwMode="auto">
          <a:xfrm>
            <a:off x="7924800" y="1554163"/>
            <a:ext cx="5984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BELLE</a:t>
            </a:r>
          </a:p>
        </p:txBody>
      </p:sp>
      <p:sp>
        <p:nvSpPr>
          <p:cNvPr id="10451" name="Text Box 208"/>
          <p:cNvSpPr txBox="1">
            <a:spLocks noChangeArrowheads="1"/>
          </p:cNvSpPr>
          <p:nvPr/>
        </p:nvSpPr>
        <p:spPr bwMode="auto">
          <a:xfrm>
            <a:off x="6030913" y="2352675"/>
            <a:ext cx="8048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ALEPH, Z</a:t>
            </a:r>
          </a:p>
        </p:txBody>
      </p:sp>
      <p:sp>
        <p:nvSpPr>
          <p:cNvPr id="10452" name="Oval 209"/>
          <p:cNvSpPr>
            <a:spLocks noChangeArrowheads="1"/>
          </p:cNvSpPr>
          <p:nvPr/>
        </p:nvSpPr>
        <p:spPr bwMode="auto">
          <a:xfrm>
            <a:off x="8385175" y="2349500"/>
            <a:ext cx="211138" cy="2111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53" name="Text Box 210"/>
          <p:cNvSpPr txBox="1">
            <a:spLocks noChangeArrowheads="1"/>
          </p:cNvSpPr>
          <p:nvPr/>
        </p:nvSpPr>
        <p:spPr bwMode="auto">
          <a:xfrm>
            <a:off x="7878763" y="2224088"/>
            <a:ext cx="544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SVD2</a:t>
            </a:r>
          </a:p>
        </p:txBody>
      </p:sp>
      <p:sp>
        <p:nvSpPr>
          <p:cNvPr id="10454" name="Oval 211"/>
          <p:cNvSpPr>
            <a:spLocks noChangeArrowheads="1"/>
          </p:cNvSpPr>
          <p:nvPr/>
        </p:nvSpPr>
        <p:spPr bwMode="auto">
          <a:xfrm>
            <a:off x="7835900" y="838200"/>
            <a:ext cx="211138" cy="2111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55" name="Text Box 212"/>
          <p:cNvSpPr txBox="1">
            <a:spLocks noChangeArrowheads="1"/>
          </p:cNvSpPr>
          <p:nvPr/>
        </p:nvSpPr>
        <p:spPr bwMode="auto">
          <a:xfrm>
            <a:off x="7162800" y="825500"/>
            <a:ext cx="736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LEPS-d2</a:t>
            </a:r>
          </a:p>
        </p:txBody>
      </p:sp>
      <p:sp>
        <p:nvSpPr>
          <p:cNvPr id="10456" name="Oval 213"/>
          <p:cNvSpPr>
            <a:spLocks noChangeArrowheads="1"/>
          </p:cNvSpPr>
          <p:nvPr/>
        </p:nvSpPr>
        <p:spPr bwMode="auto">
          <a:xfrm>
            <a:off x="2816225" y="860408"/>
            <a:ext cx="211138" cy="2111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57" name="Text Box 214"/>
          <p:cNvSpPr txBox="1">
            <a:spLocks noChangeArrowheads="1"/>
          </p:cNvSpPr>
          <p:nvPr/>
        </p:nvSpPr>
        <p:spPr bwMode="auto">
          <a:xfrm>
            <a:off x="3021013" y="863600"/>
            <a:ext cx="6619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LEPS-C</a:t>
            </a:r>
          </a:p>
        </p:txBody>
      </p:sp>
      <p:sp>
        <p:nvSpPr>
          <p:cNvPr id="10458" name="Oval 215"/>
          <p:cNvSpPr>
            <a:spLocks noChangeArrowheads="1"/>
          </p:cNvSpPr>
          <p:nvPr/>
        </p:nvSpPr>
        <p:spPr bwMode="auto">
          <a:xfrm>
            <a:off x="5767388" y="2062163"/>
            <a:ext cx="211137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59" name="Oval 216"/>
          <p:cNvSpPr>
            <a:spLocks noChangeArrowheads="1"/>
          </p:cNvSpPr>
          <p:nvPr/>
        </p:nvSpPr>
        <p:spPr bwMode="auto">
          <a:xfrm>
            <a:off x="5562600" y="2062163"/>
            <a:ext cx="211138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60" name="Oval 217"/>
          <p:cNvSpPr>
            <a:spLocks noChangeArrowheads="1"/>
          </p:cNvSpPr>
          <p:nvPr/>
        </p:nvSpPr>
        <p:spPr bwMode="auto">
          <a:xfrm>
            <a:off x="4044950" y="855663"/>
            <a:ext cx="211138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61" name="Text Box 218"/>
          <p:cNvSpPr txBox="1">
            <a:spLocks noChangeArrowheads="1"/>
          </p:cNvSpPr>
          <p:nvPr/>
        </p:nvSpPr>
        <p:spPr bwMode="auto">
          <a:xfrm>
            <a:off x="4254500" y="839788"/>
            <a:ext cx="750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CLAS-d1</a:t>
            </a:r>
          </a:p>
        </p:txBody>
      </p:sp>
      <p:sp>
        <p:nvSpPr>
          <p:cNvPr id="10462" name="Oval 219"/>
          <p:cNvSpPr>
            <a:spLocks noChangeArrowheads="1"/>
          </p:cNvSpPr>
          <p:nvPr/>
        </p:nvSpPr>
        <p:spPr bwMode="auto">
          <a:xfrm>
            <a:off x="3598863" y="1714488"/>
            <a:ext cx="211137" cy="2111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63" name="Text Box 220"/>
          <p:cNvSpPr txBox="1">
            <a:spLocks noChangeArrowheads="1"/>
          </p:cNvSpPr>
          <p:nvPr/>
        </p:nvSpPr>
        <p:spPr bwMode="auto">
          <a:xfrm>
            <a:off x="3810000" y="1654175"/>
            <a:ext cx="630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DIANA</a:t>
            </a:r>
          </a:p>
        </p:txBody>
      </p:sp>
      <p:sp>
        <p:nvSpPr>
          <p:cNvPr id="10464" name="Oval 221"/>
          <p:cNvSpPr>
            <a:spLocks noChangeArrowheads="1"/>
          </p:cNvSpPr>
          <p:nvPr/>
        </p:nvSpPr>
        <p:spPr bwMode="auto">
          <a:xfrm>
            <a:off x="4343400" y="1147763"/>
            <a:ext cx="211138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65" name="Text Box 222"/>
          <p:cNvSpPr txBox="1">
            <a:spLocks noChangeArrowheads="1"/>
          </p:cNvSpPr>
          <p:nvPr/>
        </p:nvSpPr>
        <p:spPr bwMode="auto">
          <a:xfrm>
            <a:off x="4576763" y="1128713"/>
            <a:ext cx="7000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SAPHIR</a:t>
            </a:r>
          </a:p>
        </p:txBody>
      </p:sp>
      <p:sp>
        <p:nvSpPr>
          <p:cNvPr id="10466" name="Oval 223"/>
          <p:cNvSpPr>
            <a:spLocks noChangeArrowheads="1"/>
          </p:cNvSpPr>
          <p:nvPr/>
        </p:nvSpPr>
        <p:spPr bwMode="auto">
          <a:xfrm>
            <a:off x="5359400" y="2366963"/>
            <a:ext cx="211138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67" name="Text Box 224"/>
          <p:cNvSpPr txBox="1">
            <a:spLocks noChangeArrowheads="1"/>
          </p:cNvSpPr>
          <p:nvPr/>
        </p:nvSpPr>
        <p:spPr bwMode="auto">
          <a:xfrm>
            <a:off x="4775200" y="2189163"/>
            <a:ext cx="5445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SVD2</a:t>
            </a:r>
          </a:p>
        </p:txBody>
      </p:sp>
      <p:sp>
        <p:nvSpPr>
          <p:cNvPr id="10468" name="Oval 225"/>
          <p:cNvSpPr>
            <a:spLocks noChangeArrowheads="1"/>
          </p:cNvSpPr>
          <p:nvPr/>
        </p:nvSpPr>
        <p:spPr bwMode="auto">
          <a:xfrm>
            <a:off x="5305425" y="2671763"/>
            <a:ext cx="211138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69" name="Text Box 226"/>
          <p:cNvSpPr txBox="1">
            <a:spLocks noChangeArrowheads="1"/>
          </p:cNvSpPr>
          <p:nvPr/>
        </p:nvSpPr>
        <p:spPr bwMode="auto">
          <a:xfrm>
            <a:off x="5461000" y="2578100"/>
            <a:ext cx="887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 dirty="0">
                <a:latin typeface="Tahoma" pitchFamily="34" charset="0"/>
                <a:ea typeface="ＭＳ Ｐゴシック" pitchFamily="50" charset="-128"/>
              </a:rPr>
              <a:t>COSY-TOF</a:t>
            </a:r>
          </a:p>
        </p:txBody>
      </p:sp>
      <p:sp>
        <p:nvSpPr>
          <p:cNvPr id="10470" name="Oval 227"/>
          <p:cNvSpPr>
            <a:spLocks noChangeArrowheads="1"/>
          </p:cNvSpPr>
          <p:nvPr/>
        </p:nvSpPr>
        <p:spPr bwMode="auto">
          <a:xfrm>
            <a:off x="5143500" y="2062163"/>
            <a:ext cx="211138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71" name="Text Box 228"/>
          <p:cNvSpPr txBox="1">
            <a:spLocks noChangeArrowheads="1"/>
          </p:cNvSpPr>
          <p:nvPr/>
        </p:nvSpPr>
        <p:spPr bwMode="auto">
          <a:xfrm>
            <a:off x="4492625" y="1922463"/>
            <a:ext cx="701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Hermes</a:t>
            </a:r>
          </a:p>
        </p:txBody>
      </p:sp>
      <p:sp>
        <p:nvSpPr>
          <p:cNvPr id="10472" name="Oval 229"/>
          <p:cNvSpPr>
            <a:spLocks noChangeArrowheads="1"/>
          </p:cNvSpPr>
          <p:nvPr/>
        </p:nvSpPr>
        <p:spPr bwMode="auto">
          <a:xfrm>
            <a:off x="5592763" y="2366963"/>
            <a:ext cx="211137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73" name="Text Box 230"/>
          <p:cNvSpPr txBox="1">
            <a:spLocks noChangeArrowheads="1"/>
          </p:cNvSpPr>
          <p:nvPr/>
        </p:nvSpPr>
        <p:spPr bwMode="auto">
          <a:xfrm>
            <a:off x="5708650" y="2182813"/>
            <a:ext cx="501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JINR</a:t>
            </a:r>
          </a:p>
        </p:txBody>
      </p:sp>
      <p:sp>
        <p:nvSpPr>
          <p:cNvPr id="10474" name="Oval 231"/>
          <p:cNvSpPr>
            <a:spLocks noChangeArrowheads="1"/>
          </p:cNvSpPr>
          <p:nvPr/>
        </p:nvSpPr>
        <p:spPr bwMode="auto">
          <a:xfrm>
            <a:off x="4949825" y="1423988"/>
            <a:ext cx="211138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75" name="Text Box 232"/>
          <p:cNvSpPr txBox="1">
            <a:spLocks noChangeArrowheads="1"/>
          </p:cNvSpPr>
          <p:nvPr/>
        </p:nvSpPr>
        <p:spPr bwMode="auto">
          <a:xfrm>
            <a:off x="5159375" y="1420813"/>
            <a:ext cx="6683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CLAS-p</a:t>
            </a:r>
          </a:p>
        </p:txBody>
      </p:sp>
      <p:sp>
        <p:nvSpPr>
          <p:cNvPr id="10476" name="Oval 233"/>
          <p:cNvSpPr>
            <a:spLocks noChangeArrowheads="1"/>
          </p:cNvSpPr>
          <p:nvPr/>
        </p:nvSpPr>
        <p:spPr bwMode="auto">
          <a:xfrm>
            <a:off x="5975350" y="849313"/>
            <a:ext cx="211138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77" name="Text Box 234"/>
          <p:cNvSpPr txBox="1">
            <a:spLocks noChangeArrowheads="1"/>
          </p:cNvSpPr>
          <p:nvPr/>
        </p:nvSpPr>
        <p:spPr bwMode="auto">
          <a:xfrm>
            <a:off x="6180138" y="849313"/>
            <a:ext cx="654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LEPS-d</a:t>
            </a:r>
          </a:p>
        </p:txBody>
      </p:sp>
      <p:sp>
        <p:nvSpPr>
          <p:cNvPr id="10478" name="Text Box 235"/>
          <p:cNvSpPr txBox="1">
            <a:spLocks noChangeArrowheads="1"/>
          </p:cNvSpPr>
          <p:nvPr/>
        </p:nvSpPr>
        <p:spPr bwMode="auto">
          <a:xfrm>
            <a:off x="5846763" y="1846263"/>
            <a:ext cx="4460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Symbol" pitchFamily="18" charset="2"/>
                <a:ea typeface="ＭＳ Ｐゴシック" pitchFamily="50" charset="-128"/>
              </a:rPr>
              <a:t>n</a:t>
            </a:r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BC</a:t>
            </a:r>
          </a:p>
        </p:txBody>
      </p:sp>
      <p:sp>
        <p:nvSpPr>
          <p:cNvPr id="10479" name="Text Box 236"/>
          <p:cNvSpPr txBox="1">
            <a:spLocks noChangeArrowheads="1"/>
          </p:cNvSpPr>
          <p:nvPr/>
        </p:nvSpPr>
        <p:spPr bwMode="auto">
          <a:xfrm>
            <a:off x="5410200" y="1846263"/>
            <a:ext cx="539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ZEUS</a:t>
            </a:r>
          </a:p>
        </p:txBody>
      </p:sp>
      <p:sp>
        <p:nvSpPr>
          <p:cNvPr id="10480" name="Oval 237"/>
          <p:cNvSpPr>
            <a:spLocks noChangeArrowheads="1"/>
          </p:cNvSpPr>
          <p:nvPr/>
        </p:nvSpPr>
        <p:spPr bwMode="auto">
          <a:xfrm>
            <a:off x="5287963" y="2971800"/>
            <a:ext cx="211137" cy="211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81" name="Text Box 238"/>
          <p:cNvSpPr txBox="1">
            <a:spLocks noChangeArrowheads="1"/>
          </p:cNvSpPr>
          <p:nvPr/>
        </p:nvSpPr>
        <p:spPr bwMode="auto">
          <a:xfrm>
            <a:off x="4589463" y="2963863"/>
            <a:ext cx="7223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BES J,</a:t>
            </a:r>
            <a:r>
              <a:rPr lang="en-US" altLang="ja-JP" sz="1200">
                <a:latin typeface="Symbol" pitchFamily="18" charset="2"/>
                <a:ea typeface="ＭＳ Ｐゴシック" pitchFamily="50" charset="-128"/>
              </a:rPr>
              <a:t>Y</a:t>
            </a:r>
          </a:p>
        </p:txBody>
      </p:sp>
      <p:sp>
        <p:nvSpPr>
          <p:cNvPr id="10482" name="Oval 239"/>
          <p:cNvSpPr>
            <a:spLocks noChangeArrowheads="1"/>
          </p:cNvSpPr>
          <p:nvPr/>
        </p:nvSpPr>
        <p:spPr bwMode="auto">
          <a:xfrm>
            <a:off x="8054975" y="1770063"/>
            <a:ext cx="211138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83" name="Oval 240"/>
          <p:cNvSpPr>
            <a:spLocks noChangeArrowheads="1"/>
          </p:cNvSpPr>
          <p:nvPr/>
        </p:nvSpPr>
        <p:spPr bwMode="auto">
          <a:xfrm>
            <a:off x="7518400" y="1130300"/>
            <a:ext cx="211138" cy="211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84" name="Text Box 241"/>
          <p:cNvSpPr txBox="1">
            <a:spLocks noChangeArrowheads="1"/>
          </p:cNvSpPr>
          <p:nvPr/>
        </p:nvSpPr>
        <p:spPr bwMode="auto">
          <a:xfrm>
            <a:off x="7702550" y="1116013"/>
            <a:ext cx="825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CLAS g11</a:t>
            </a:r>
          </a:p>
        </p:txBody>
      </p:sp>
      <p:sp>
        <p:nvSpPr>
          <p:cNvPr id="10485" name="Text Box 242"/>
          <p:cNvSpPr txBox="1">
            <a:spLocks noChangeArrowheads="1"/>
          </p:cNvSpPr>
          <p:nvPr/>
        </p:nvSpPr>
        <p:spPr bwMode="auto">
          <a:xfrm>
            <a:off x="6154738" y="2151063"/>
            <a:ext cx="7032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SPHINX</a:t>
            </a:r>
          </a:p>
        </p:txBody>
      </p:sp>
      <p:sp>
        <p:nvSpPr>
          <p:cNvPr id="10486" name="Text Box 243"/>
          <p:cNvSpPr txBox="1">
            <a:spLocks noChangeArrowheads="1"/>
          </p:cNvSpPr>
          <p:nvPr/>
        </p:nvSpPr>
        <p:spPr bwMode="auto">
          <a:xfrm>
            <a:off x="6731000" y="2219325"/>
            <a:ext cx="760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HyperCP</a:t>
            </a:r>
          </a:p>
        </p:txBody>
      </p:sp>
      <p:sp>
        <p:nvSpPr>
          <p:cNvPr id="10487" name="Oval 244"/>
          <p:cNvSpPr>
            <a:spLocks noChangeArrowheads="1"/>
          </p:cNvSpPr>
          <p:nvPr/>
        </p:nvSpPr>
        <p:spPr bwMode="auto">
          <a:xfrm>
            <a:off x="8305800" y="2062163"/>
            <a:ext cx="211138" cy="2111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88" name="Oval 245"/>
          <p:cNvSpPr>
            <a:spLocks noChangeArrowheads="1"/>
          </p:cNvSpPr>
          <p:nvPr/>
        </p:nvSpPr>
        <p:spPr bwMode="auto">
          <a:xfrm>
            <a:off x="7986713" y="854075"/>
            <a:ext cx="211137" cy="211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89" name="Oval 246"/>
          <p:cNvSpPr>
            <a:spLocks noChangeArrowheads="1"/>
          </p:cNvSpPr>
          <p:nvPr/>
        </p:nvSpPr>
        <p:spPr bwMode="auto">
          <a:xfrm>
            <a:off x="6535738" y="2366963"/>
            <a:ext cx="211137" cy="2111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90" name="Text Box 247"/>
          <p:cNvSpPr txBox="1">
            <a:spLocks noChangeArrowheads="1"/>
          </p:cNvSpPr>
          <p:nvPr/>
        </p:nvSpPr>
        <p:spPr bwMode="auto">
          <a:xfrm>
            <a:off x="6213475" y="2730500"/>
            <a:ext cx="7064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HERA-B</a:t>
            </a:r>
          </a:p>
        </p:txBody>
      </p:sp>
      <p:sp>
        <p:nvSpPr>
          <p:cNvPr id="10491" name="Oval 248"/>
          <p:cNvSpPr>
            <a:spLocks noChangeArrowheads="1"/>
          </p:cNvSpPr>
          <p:nvPr/>
        </p:nvSpPr>
        <p:spPr bwMode="auto">
          <a:xfrm>
            <a:off x="6275388" y="2971800"/>
            <a:ext cx="211137" cy="211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92" name="Oval 249"/>
          <p:cNvSpPr>
            <a:spLocks noChangeArrowheads="1"/>
          </p:cNvSpPr>
          <p:nvPr/>
        </p:nvSpPr>
        <p:spPr bwMode="auto">
          <a:xfrm>
            <a:off x="6848475" y="2971800"/>
            <a:ext cx="211138" cy="211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93" name="Text Box 250"/>
          <p:cNvSpPr txBox="1">
            <a:spLocks noChangeArrowheads="1"/>
          </p:cNvSpPr>
          <p:nvPr/>
        </p:nvSpPr>
        <p:spPr bwMode="auto">
          <a:xfrm>
            <a:off x="7023100" y="2978150"/>
            <a:ext cx="64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FOCUS</a:t>
            </a:r>
          </a:p>
        </p:txBody>
      </p:sp>
      <p:sp>
        <p:nvSpPr>
          <p:cNvPr id="10494" name="Oval 251"/>
          <p:cNvSpPr>
            <a:spLocks noChangeArrowheads="1"/>
          </p:cNvSpPr>
          <p:nvPr/>
        </p:nvSpPr>
        <p:spPr bwMode="auto">
          <a:xfrm>
            <a:off x="8416925" y="2971800"/>
            <a:ext cx="211138" cy="211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2400">
              <a:solidFill>
                <a:schemeClr val="hlink"/>
              </a:solidFill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0495" name="Text Box 252"/>
          <p:cNvSpPr txBox="1">
            <a:spLocks noChangeArrowheads="1"/>
          </p:cNvSpPr>
          <p:nvPr/>
        </p:nvSpPr>
        <p:spPr bwMode="auto">
          <a:xfrm>
            <a:off x="7883525" y="2989263"/>
            <a:ext cx="5794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WA89</a:t>
            </a:r>
          </a:p>
        </p:txBody>
      </p:sp>
      <p:sp>
        <p:nvSpPr>
          <p:cNvPr id="10496" name="Oval 253"/>
          <p:cNvSpPr>
            <a:spLocks noChangeArrowheads="1"/>
          </p:cNvSpPr>
          <p:nvPr/>
        </p:nvSpPr>
        <p:spPr bwMode="auto">
          <a:xfrm>
            <a:off x="6086475" y="2971800"/>
            <a:ext cx="211138" cy="211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97" name="Text Box 254"/>
          <p:cNvSpPr txBox="1">
            <a:spLocks noChangeArrowheads="1"/>
          </p:cNvSpPr>
          <p:nvPr/>
        </p:nvSpPr>
        <p:spPr bwMode="auto">
          <a:xfrm>
            <a:off x="5657850" y="2973388"/>
            <a:ext cx="4587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CDF</a:t>
            </a:r>
          </a:p>
        </p:txBody>
      </p:sp>
      <p:grpSp>
        <p:nvGrpSpPr>
          <p:cNvPr id="2" name="Group 255"/>
          <p:cNvGrpSpPr>
            <a:grpSpLocks/>
          </p:cNvGrpSpPr>
          <p:nvPr/>
        </p:nvGrpSpPr>
        <p:grpSpPr bwMode="auto">
          <a:xfrm>
            <a:off x="6732588" y="5457825"/>
            <a:ext cx="2411412" cy="779463"/>
            <a:chOff x="1927" y="3475"/>
            <a:chExt cx="1361" cy="491"/>
          </a:xfrm>
        </p:grpSpPr>
        <p:sp>
          <p:nvSpPr>
            <p:cNvPr id="10504" name="Oval 256"/>
            <p:cNvSpPr>
              <a:spLocks noChangeArrowheads="1"/>
            </p:cNvSpPr>
            <p:nvPr/>
          </p:nvSpPr>
          <p:spPr bwMode="auto">
            <a:xfrm>
              <a:off x="1927" y="3521"/>
              <a:ext cx="133" cy="13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505" name="Oval 257"/>
            <p:cNvSpPr>
              <a:spLocks noChangeArrowheads="1"/>
            </p:cNvSpPr>
            <p:nvPr/>
          </p:nvSpPr>
          <p:spPr bwMode="auto">
            <a:xfrm>
              <a:off x="1927" y="3793"/>
              <a:ext cx="133" cy="13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506" name="Text Box 258"/>
            <p:cNvSpPr txBox="1">
              <a:spLocks noChangeArrowheads="1"/>
            </p:cNvSpPr>
            <p:nvPr/>
          </p:nvSpPr>
          <p:spPr bwMode="auto">
            <a:xfrm>
              <a:off x="2064" y="3475"/>
              <a:ext cx="122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1" lang="en-US" altLang="ja-JP" sz="1800">
                  <a:ea typeface="ＭＳ Ｐゴシック" pitchFamily="50" charset="-128"/>
                </a:rPr>
                <a:t>: </a:t>
              </a:r>
              <a:r>
                <a:rPr kumimoji="1" lang="en-US" altLang="ja-JP" sz="1800" b="1">
                  <a:ea typeface="ＭＳ Ｐゴシック" pitchFamily="50" charset="-128"/>
                </a:rPr>
                <a:t>Positive result</a:t>
              </a:r>
            </a:p>
            <a:p>
              <a:pPr algn="l">
                <a:spcBef>
                  <a:spcPct val="50000"/>
                </a:spcBef>
              </a:pPr>
              <a:r>
                <a:rPr kumimoji="1" lang="en-US" altLang="ja-JP" sz="1800">
                  <a:ea typeface="ＭＳ Ｐゴシック" pitchFamily="50" charset="-128"/>
                </a:rPr>
                <a:t>: </a:t>
              </a:r>
              <a:r>
                <a:rPr kumimoji="1" lang="en-US" altLang="ja-JP" sz="1800" b="1">
                  <a:ea typeface="ＭＳ Ｐゴシック" pitchFamily="50" charset="-128"/>
                </a:rPr>
                <a:t>Negative result</a:t>
              </a:r>
            </a:p>
          </p:txBody>
        </p:sp>
      </p:grpSp>
      <p:sp>
        <p:nvSpPr>
          <p:cNvPr id="10499" name="Text Box 259"/>
          <p:cNvSpPr txBox="1">
            <a:spLocks noChangeArrowheads="1"/>
          </p:cNvSpPr>
          <p:nvPr/>
        </p:nvSpPr>
        <p:spPr bwMode="auto">
          <a:xfrm>
            <a:off x="2285984" y="3352800"/>
            <a:ext cx="678661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2400" dirty="0">
                <a:latin typeface="HGS創英角ﾎﾟｯﾌﾟ体" pitchFamily="50" charset="-128"/>
                <a:ea typeface="HGS創英角ﾎﾟｯﾌﾟ体" pitchFamily="50" charset="-128"/>
              </a:rPr>
              <a:t>  </a:t>
            </a:r>
            <a:r>
              <a:rPr lang="ja-JP" altLang="en-US" sz="1800" dirty="0">
                <a:latin typeface="HGS創英角ﾎﾟｯﾌﾟ体" pitchFamily="50" charset="-128"/>
                <a:ea typeface="HGS創英角ﾎﾟｯﾌﾟ体" pitchFamily="50" charset="-128"/>
              </a:rPr>
              <a:t>      </a:t>
            </a:r>
            <a:r>
              <a:rPr lang="en-US" altLang="ja-JP" sz="1600" dirty="0">
                <a:latin typeface="HGS創英角ﾎﾟｯﾌﾟ体" pitchFamily="50" charset="-128"/>
                <a:ea typeface="HGS創英角ﾎﾟｯﾌﾟ体" pitchFamily="50" charset="-128"/>
              </a:rPr>
              <a:t>2002</a:t>
            </a:r>
            <a:r>
              <a:rPr lang="ja-JP" altLang="en-US" sz="1600" dirty="0">
                <a:latin typeface="HGS創英角ﾎﾟｯﾌﾟ体" pitchFamily="50" charset="-128"/>
                <a:ea typeface="HGS創英角ﾎﾟｯﾌﾟ体" pitchFamily="50" charset="-128"/>
              </a:rPr>
              <a:t>           </a:t>
            </a:r>
            <a:r>
              <a:rPr lang="en-US" altLang="ja-JP" sz="1600" dirty="0">
                <a:latin typeface="HGS創英角ﾎﾟｯﾌﾟ体" pitchFamily="50" charset="-128"/>
                <a:ea typeface="HGS創英角ﾎﾟｯﾌﾟ体" pitchFamily="50" charset="-128"/>
              </a:rPr>
              <a:t>2003</a:t>
            </a:r>
            <a:r>
              <a:rPr lang="ja-JP" altLang="en-US" sz="1600" dirty="0">
                <a:latin typeface="HGS創英角ﾎﾟｯﾌﾟ体" pitchFamily="50" charset="-128"/>
                <a:ea typeface="HGS創英角ﾎﾟｯﾌﾟ体" pitchFamily="50" charset="-128"/>
              </a:rPr>
              <a:t>             </a:t>
            </a:r>
            <a:r>
              <a:rPr lang="en-US" altLang="ja-JP" sz="1600" dirty="0">
                <a:latin typeface="HGS創英角ﾎﾟｯﾌﾟ体" pitchFamily="50" charset="-128"/>
                <a:ea typeface="HGS創英角ﾎﾟｯﾌﾟ体" pitchFamily="50" charset="-128"/>
              </a:rPr>
              <a:t>2004</a:t>
            </a:r>
            <a:r>
              <a:rPr lang="ja-JP" altLang="en-US" sz="1600" dirty="0">
                <a:latin typeface="HGS創英角ﾎﾟｯﾌﾟ体" pitchFamily="50" charset="-128"/>
                <a:ea typeface="HGS創英角ﾎﾟｯﾌﾟ体" pitchFamily="50" charset="-128"/>
              </a:rPr>
              <a:t>          </a:t>
            </a:r>
            <a:r>
              <a:rPr lang="en-US" altLang="ja-JP" sz="1600" dirty="0" smtClean="0">
                <a:latin typeface="HGS創英角ﾎﾟｯﾌﾟ体" pitchFamily="50" charset="-128"/>
                <a:ea typeface="HGS創英角ﾎﾟｯﾌﾟ体" pitchFamily="50" charset="-128"/>
              </a:rPr>
              <a:t>2005</a:t>
            </a:r>
            <a:r>
              <a:rPr lang="pl-PL" altLang="ja-JP" sz="1600" dirty="0" smtClean="0">
                <a:latin typeface="HGS創英角ﾎﾟｯﾌﾟ体" pitchFamily="50" charset="-128"/>
                <a:ea typeface="HGS創英角ﾎﾟｯﾌﾟ体" pitchFamily="50" charset="-128"/>
              </a:rPr>
              <a:t>         2006        2007</a:t>
            </a:r>
            <a:endParaRPr lang="ja-JP" altLang="en-US" sz="16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10500" name="Oval 260"/>
          <p:cNvSpPr>
            <a:spLocks noChangeArrowheads="1"/>
          </p:cNvSpPr>
          <p:nvPr/>
        </p:nvSpPr>
        <p:spPr bwMode="auto">
          <a:xfrm>
            <a:off x="8715404" y="1676400"/>
            <a:ext cx="211137" cy="2111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501" name="Text Box 261"/>
          <p:cNvSpPr txBox="1">
            <a:spLocks noChangeArrowheads="1"/>
          </p:cNvSpPr>
          <p:nvPr/>
        </p:nvSpPr>
        <p:spPr bwMode="auto">
          <a:xfrm>
            <a:off x="8437563" y="1325563"/>
            <a:ext cx="6302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DIANA</a:t>
            </a:r>
          </a:p>
        </p:txBody>
      </p:sp>
      <p:sp>
        <p:nvSpPr>
          <p:cNvPr id="68" name="Oval 249"/>
          <p:cNvSpPr>
            <a:spLocks noChangeArrowheads="1"/>
          </p:cNvSpPr>
          <p:nvPr/>
        </p:nvSpPr>
        <p:spPr bwMode="auto">
          <a:xfrm>
            <a:off x="8147076" y="2646358"/>
            <a:ext cx="211138" cy="211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1" name="Text Box 226"/>
          <p:cNvSpPr txBox="1">
            <a:spLocks noChangeArrowheads="1"/>
          </p:cNvSpPr>
          <p:nvPr/>
        </p:nvSpPr>
        <p:spPr bwMode="auto">
          <a:xfrm>
            <a:off x="7185049" y="2571744"/>
            <a:ext cx="887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 dirty="0">
                <a:latin typeface="Tahoma" pitchFamily="34" charset="0"/>
                <a:ea typeface="ＭＳ Ｐゴシック" pitchFamily="50" charset="-128"/>
              </a:rPr>
              <a:t>COSY-TOF</a:t>
            </a:r>
          </a:p>
        </p:txBody>
      </p:sp>
      <p:sp>
        <p:nvSpPr>
          <p:cNvPr id="69" name="Oval 260"/>
          <p:cNvSpPr>
            <a:spLocks noChangeArrowheads="1"/>
          </p:cNvSpPr>
          <p:nvPr/>
        </p:nvSpPr>
        <p:spPr bwMode="auto">
          <a:xfrm>
            <a:off x="9004333" y="1717664"/>
            <a:ext cx="211137" cy="2111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0" name="Oval 260"/>
          <p:cNvSpPr>
            <a:spLocks noChangeArrowheads="1"/>
          </p:cNvSpPr>
          <p:nvPr/>
        </p:nvSpPr>
        <p:spPr bwMode="auto">
          <a:xfrm>
            <a:off x="8786842" y="857232"/>
            <a:ext cx="211137" cy="2111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advTm="36576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85728"/>
            <a:ext cx="60483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trzałka w prawo 6"/>
          <p:cNvSpPr/>
          <p:nvPr/>
        </p:nvSpPr>
        <p:spPr>
          <a:xfrm>
            <a:off x="785786" y="3071810"/>
            <a:ext cx="1714512" cy="71438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zaokrąglony 7"/>
          <p:cNvSpPr/>
          <p:nvPr/>
        </p:nvSpPr>
        <p:spPr>
          <a:xfrm>
            <a:off x="1500166" y="285728"/>
            <a:ext cx="6500858" cy="1000132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5088" y="2228870"/>
            <a:ext cx="39338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85728"/>
            <a:ext cx="60483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zaokrąglony 7"/>
          <p:cNvSpPr/>
          <p:nvPr/>
        </p:nvSpPr>
        <p:spPr>
          <a:xfrm>
            <a:off x="1500166" y="285728"/>
            <a:ext cx="6500858" cy="1000132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2609868"/>
            <a:ext cx="79914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a 4"/>
          <p:cNvSpPr/>
          <p:nvPr/>
        </p:nvSpPr>
        <p:spPr>
          <a:xfrm>
            <a:off x="5500694" y="2928934"/>
            <a:ext cx="214314" cy="571504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204898"/>
          </a:xfrm>
        </p:spPr>
        <p:txBody>
          <a:bodyPr>
            <a:noAutofit/>
          </a:bodyPr>
          <a:lstStyle/>
          <a:p>
            <a:pPr algn="l"/>
            <a:r>
              <a:rPr lang="pl-PL" dirty="0" err="1" smtClean="0">
                <a:solidFill>
                  <a:srgbClr val="FF0000"/>
                </a:solidFill>
              </a:rPr>
              <a:t>Properties</a:t>
            </a:r>
            <a:r>
              <a:rPr lang="pl-PL" dirty="0" smtClean="0">
                <a:solidFill>
                  <a:srgbClr val="FF0000"/>
                </a:solidFill>
              </a:rPr>
              <a:t> of </a:t>
            </a:r>
            <a:r>
              <a:rPr lang="el-GR" dirty="0" smtClean="0">
                <a:solidFill>
                  <a:srgbClr val="FF0000"/>
                </a:solidFill>
                <a:latin typeface="Calibri"/>
              </a:rPr>
              <a:t>Σ</a:t>
            </a:r>
            <a:r>
              <a:rPr lang="pl-PL" baseline="-25000" dirty="0" smtClean="0">
                <a:solidFill>
                  <a:srgbClr val="FF0000"/>
                </a:solidFill>
              </a:rPr>
              <a:t>10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Michal Praszalowicz, Krakow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3DF18-7D9B-4D08-A7AD-5E2F7280A804}" type="slidenum">
              <a:rPr lang="pl-PL" smtClean="0"/>
              <a:pPr>
                <a:defRPr/>
              </a:pPr>
              <a:t>52</a:t>
            </a:fld>
            <a:endParaRPr lang="pl-PL"/>
          </a:p>
        </p:txBody>
      </p:sp>
      <p:cxnSp>
        <p:nvCxnSpPr>
          <p:cNvPr id="15" name="Łącznik prosty 14"/>
          <p:cNvCxnSpPr/>
          <p:nvPr/>
        </p:nvCxnSpPr>
        <p:spPr bwMode="auto">
          <a:xfrm>
            <a:off x="4429124" y="714356"/>
            <a:ext cx="285752" cy="1588"/>
          </a:xfrm>
          <a:prstGeom prst="line">
            <a:avLst/>
          </a:prstGeom>
          <a:solidFill>
            <a:srgbClr val="FFFFFF">
              <a:alpha val="50000"/>
            </a:srgbClr>
          </a:solidFill>
          <a:ln w="222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025" y="1095375"/>
            <a:ext cx="64579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204898"/>
          </a:xfrm>
        </p:spPr>
        <p:txBody>
          <a:bodyPr>
            <a:noAutofit/>
          </a:bodyPr>
          <a:lstStyle/>
          <a:p>
            <a:pPr algn="l"/>
            <a:r>
              <a:rPr lang="pl-PL" dirty="0" err="1" smtClean="0">
                <a:solidFill>
                  <a:srgbClr val="FF0000"/>
                </a:solidFill>
              </a:rPr>
              <a:t>Properties</a:t>
            </a:r>
            <a:r>
              <a:rPr lang="pl-PL" dirty="0" smtClean="0">
                <a:solidFill>
                  <a:srgbClr val="FF0000"/>
                </a:solidFill>
              </a:rPr>
              <a:t> of </a:t>
            </a:r>
            <a:r>
              <a:rPr lang="el-GR" dirty="0" smtClean="0">
                <a:solidFill>
                  <a:srgbClr val="FF0000"/>
                </a:solidFill>
                <a:latin typeface="Calibri"/>
              </a:rPr>
              <a:t>Ξ</a:t>
            </a:r>
            <a:r>
              <a:rPr lang="pl-PL" baseline="-25000" dirty="0" smtClean="0">
                <a:solidFill>
                  <a:srgbClr val="FF0000"/>
                </a:solidFill>
              </a:rPr>
              <a:t>10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Michal Praszalowicz, Krakow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3DF18-7D9B-4D08-A7AD-5E2F7280A804}" type="slidenum">
              <a:rPr lang="pl-PL" smtClean="0"/>
              <a:pPr>
                <a:defRPr/>
              </a:pPr>
              <a:t>53</a:t>
            </a:fld>
            <a:endParaRPr lang="pl-PL"/>
          </a:p>
        </p:txBody>
      </p:sp>
      <p:cxnSp>
        <p:nvCxnSpPr>
          <p:cNvPr id="15" name="Łącznik prosty 14"/>
          <p:cNvCxnSpPr/>
          <p:nvPr/>
        </p:nvCxnSpPr>
        <p:spPr bwMode="auto">
          <a:xfrm>
            <a:off x="4429124" y="714356"/>
            <a:ext cx="285752" cy="1588"/>
          </a:xfrm>
          <a:prstGeom prst="line">
            <a:avLst/>
          </a:prstGeom>
          <a:solidFill>
            <a:srgbClr val="FFFFFF">
              <a:alpha val="50000"/>
            </a:srgbClr>
          </a:solidFill>
          <a:ln w="222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175" y="1123950"/>
            <a:ext cx="634365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pl-PL" dirty="0" err="1" smtClean="0">
                <a:solidFill>
                  <a:srgbClr val="FF0000"/>
                </a:solidFill>
              </a:rPr>
              <a:t>Summary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Michal Praszalowicz, Krakow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3DF18-7D9B-4D08-A7AD-5E2F7280A804}" type="slidenum">
              <a:rPr lang="pl-PL" smtClean="0"/>
              <a:pPr>
                <a:defRPr/>
              </a:pPr>
              <a:t>54</a:t>
            </a:fld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142844" y="1142984"/>
            <a:ext cx="87868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2400" dirty="0" smtClean="0">
                <a:latin typeface="Arial" pitchFamily="34" charset="0"/>
                <a:cs typeface="Arial" pitchFamily="34" charset="0"/>
              </a:rPr>
              <a:t>We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still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need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dedicated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pl-PL" sz="2400" baseline="30000" dirty="0" err="1" smtClean="0">
                <a:latin typeface="Arial" pitchFamily="34" charset="0"/>
                <a:cs typeface="Arial" pitchFamily="34" charset="0"/>
              </a:rPr>
              <a:t>+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formation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experiment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to</a:t>
            </a:r>
          </a:p>
          <a:p>
            <a:pPr algn="l"/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decide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existence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Theta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+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Theta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exists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has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total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width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~ 1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MeV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l"/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new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narrow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resonance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N(1685)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can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interpreted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pl-PL" sz="2400" dirty="0" smtClean="0">
                <a:latin typeface="Arial" pitchFamily="34" charset="0"/>
                <a:cs typeface="Arial" pitchFamily="34" charset="0"/>
              </a:rPr>
              <a:t>  as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member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antidecuplet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mixing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included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 we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propose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consider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mixing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antidecuplet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Roper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and</a:t>
            </a:r>
          </a:p>
          <a:p>
            <a:pPr algn="l"/>
            <a:r>
              <a:rPr lang="pl-PL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ground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state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octets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Roper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does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decay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eta N)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 SU(3)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forbidden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decay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of N(1685) to </a:t>
            </a:r>
            <a:r>
              <a:rPr lang="el-GR" sz="2400" dirty="0" smtClean="0">
                <a:latin typeface="Calibri"/>
                <a:cs typeface="Arial" pitchFamily="34" charset="0"/>
              </a:rPr>
              <a:t>πΔ</a:t>
            </a:r>
            <a:r>
              <a:rPr lang="pl-PL" sz="2400" dirty="0" smtClean="0">
                <a:latin typeface="Calibri"/>
                <a:cs typeface="Arial" pitchFamily="34" charset="0"/>
              </a:rPr>
              <a:t> </a:t>
            </a:r>
            <a:r>
              <a:rPr lang="pl-PL" sz="2400" dirty="0" err="1" smtClean="0">
                <a:latin typeface="Calibri"/>
                <a:cs typeface="Arial" pitchFamily="34" charset="0"/>
              </a:rPr>
              <a:t>is</a:t>
            </a:r>
            <a:r>
              <a:rPr lang="pl-PL" sz="2400" dirty="0" smtClean="0">
                <a:latin typeface="Calibri"/>
                <a:cs typeface="Arial" pitchFamily="34" charset="0"/>
              </a:rPr>
              <a:t> 20 – 65 %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fixing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mixing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angles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N(1685) we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calculate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pl-PL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masses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partial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widths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antidecuplet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Sigma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M 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~ 1815 </a:t>
            </a:r>
            <a:r>
              <a:rPr lang="pl-PL" sz="2400" b="1" dirty="0" err="1" smtClean="0">
                <a:latin typeface="Arial" pitchFamily="34" charset="0"/>
                <a:cs typeface="Arial" pitchFamily="34" charset="0"/>
              </a:rPr>
              <a:t>MeV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decays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: KN 60% and </a:t>
            </a:r>
            <a:r>
              <a:rPr lang="el-GR" sz="2400" dirty="0" smtClean="0">
                <a:latin typeface="Calibri"/>
                <a:cs typeface="Arial" pitchFamily="34" charset="0"/>
              </a:rPr>
              <a:t>π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20%,  </a:t>
            </a:r>
            <a:r>
              <a:rPr lang="az-Cyrl-AZ" sz="2400" b="1" dirty="0" smtClean="0">
                <a:latin typeface="Arial" pitchFamily="34" charset="0"/>
                <a:cs typeface="Arial" pitchFamily="34" charset="0"/>
              </a:rPr>
              <a:t>Г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~10-30 </a:t>
            </a:r>
            <a:r>
              <a:rPr lang="pl-PL" sz="2400" b="1" dirty="0" err="1" smtClean="0">
                <a:latin typeface="Arial" pitchFamily="34" charset="0"/>
                <a:cs typeface="Arial" pitchFamily="34" charset="0"/>
              </a:rPr>
              <a:t>MeV</a:t>
            </a:r>
            <a:endParaRPr lang="pl-PL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antidecuplet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Xi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~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1935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 (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contradicts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NA 49), </a:t>
            </a:r>
            <a:r>
              <a:rPr lang="az-Cyrl-AZ" sz="2400" b="1" dirty="0" smtClean="0">
                <a:latin typeface="Arial" pitchFamily="34" charset="0"/>
                <a:cs typeface="Arial" pitchFamily="34" charset="0"/>
              </a:rPr>
              <a:t>Г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~10 </a:t>
            </a:r>
            <a:r>
              <a:rPr lang="pl-PL" sz="2400" b="1" dirty="0" err="1" smtClean="0">
                <a:latin typeface="Arial" pitchFamily="34" charset="0"/>
                <a:cs typeface="Arial" pitchFamily="34" charset="0"/>
              </a:rPr>
              <a:t>MeV</a:t>
            </a:r>
            <a:endParaRPr lang="pl-PL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daty 1"/>
          <p:cNvSpPr>
            <a:spLocks noGrp="1"/>
          </p:cNvSpPr>
          <p:nvPr>
            <p:ph type="dt" sz="quarter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endParaRPr lang="pl-PL" dirty="0"/>
          </a:p>
        </p:txBody>
      </p:sp>
      <p:sp>
        <p:nvSpPr>
          <p:cNvPr id="11267" name="Symbol zastępczy stopki 2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</p:spPr>
        <p:txBody>
          <a:bodyPr/>
          <a:lstStyle/>
          <a:p>
            <a:endParaRPr lang="pl-PL" dirty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42F4EFA2-9361-4E5E-81D2-AD3327962886}" type="slidenum">
              <a:rPr lang="pl-PL"/>
              <a:pPr/>
              <a:t>6</a:t>
            </a:fld>
            <a:endParaRPr lang="pl-PL"/>
          </a:p>
        </p:txBody>
      </p:sp>
      <p:sp>
        <p:nvSpPr>
          <p:cNvPr id="11269" name="Text Box 2"/>
          <p:cNvSpPr txBox="1">
            <a:spLocks noChangeArrowheads="1"/>
          </p:cNvSpPr>
          <p:nvPr/>
        </p:nvSpPr>
        <p:spPr bwMode="auto">
          <a:xfrm>
            <a:off x="1410549" y="2643182"/>
            <a:ext cx="6447599" cy="110799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6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pl-PL" sz="6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deal</a:t>
            </a:r>
            <a:r>
              <a:rPr lang="pl-PL" sz="6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6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experiment</a:t>
            </a:r>
            <a:endParaRPr lang="pl-PL" sz="6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daty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pl-PL" dirty="0"/>
          </a:p>
        </p:txBody>
      </p:sp>
      <p:sp>
        <p:nvSpPr>
          <p:cNvPr id="12291" name="Symbol zastępczy stopki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pl-PL" dirty="0"/>
          </a:p>
        </p:txBody>
      </p:sp>
      <p:sp>
        <p:nvSpPr>
          <p:cNvPr id="12292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0FEF95-DAFF-40B6-B4F6-8C43908A385B}" type="slidenum">
              <a:rPr lang="pl-PL"/>
              <a:pPr/>
              <a:t>7</a:t>
            </a:fld>
            <a:endParaRPr lang="pl-PL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Formation cross section</a:t>
            </a:r>
            <a:endParaRPr lang="pl-PL" smtClean="0"/>
          </a:p>
        </p:txBody>
      </p:sp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990864"/>
            <a:ext cx="5819775" cy="7143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914400" y="1524000"/>
            <a:ext cx="4265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1800"/>
              <a:t>Breit-Wigner cross-section (GM + MP)</a:t>
            </a:r>
            <a:endParaRPr lang="pl-PL" sz="1800"/>
          </a:p>
        </p:txBody>
      </p:sp>
      <p:sp>
        <p:nvSpPr>
          <p:cNvPr id="12296" name="Line 5"/>
          <p:cNvSpPr>
            <a:spLocks noChangeShapeType="1"/>
          </p:cNvSpPr>
          <p:nvPr/>
        </p:nvSpPr>
        <p:spPr bwMode="auto">
          <a:xfrm flipV="1">
            <a:off x="2895600" y="3676664"/>
            <a:ext cx="0" cy="381000"/>
          </a:xfrm>
          <a:prstGeom prst="line">
            <a:avLst/>
          </a:prstGeom>
          <a:noFill/>
          <a:ln w="127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12297" name="Line 6"/>
          <p:cNvSpPr>
            <a:spLocks noChangeShapeType="1"/>
          </p:cNvSpPr>
          <p:nvPr/>
        </p:nvSpPr>
        <p:spPr bwMode="auto">
          <a:xfrm flipV="1">
            <a:off x="3810000" y="3676664"/>
            <a:ext cx="0" cy="381000"/>
          </a:xfrm>
          <a:prstGeom prst="line">
            <a:avLst/>
          </a:prstGeom>
          <a:noFill/>
          <a:ln w="127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12298" name="Line 7"/>
          <p:cNvSpPr>
            <a:spLocks noChangeShapeType="1"/>
          </p:cNvSpPr>
          <p:nvPr/>
        </p:nvSpPr>
        <p:spPr bwMode="auto">
          <a:xfrm flipV="1">
            <a:off x="4800600" y="3676664"/>
            <a:ext cx="0" cy="381000"/>
          </a:xfrm>
          <a:prstGeom prst="line">
            <a:avLst/>
          </a:prstGeom>
          <a:noFill/>
          <a:ln w="127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12299" name="Line 8"/>
          <p:cNvSpPr>
            <a:spLocks noChangeShapeType="1"/>
          </p:cNvSpPr>
          <p:nvPr/>
        </p:nvSpPr>
        <p:spPr bwMode="auto">
          <a:xfrm flipV="1">
            <a:off x="5181600" y="3676664"/>
            <a:ext cx="0" cy="381000"/>
          </a:xfrm>
          <a:prstGeom prst="line">
            <a:avLst/>
          </a:prstGeom>
          <a:noFill/>
          <a:ln w="127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12300" name="Line 9"/>
          <p:cNvSpPr>
            <a:spLocks noChangeShapeType="1"/>
          </p:cNvSpPr>
          <p:nvPr/>
        </p:nvSpPr>
        <p:spPr bwMode="auto">
          <a:xfrm rot="10800000" flipV="1">
            <a:off x="3429000" y="2609864"/>
            <a:ext cx="0" cy="381000"/>
          </a:xfrm>
          <a:prstGeom prst="line">
            <a:avLst/>
          </a:prstGeom>
          <a:noFill/>
          <a:ln w="127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pl-PL"/>
          </a:p>
        </p:txBody>
      </p:sp>
      <p:sp>
        <p:nvSpPr>
          <p:cNvPr id="12301" name="Text Box 10"/>
          <p:cNvSpPr txBox="1">
            <a:spLocks noChangeArrowheads="1"/>
          </p:cNvSpPr>
          <p:nvPr/>
        </p:nvSpPr>
        <p:spPr bwMode="auto">
          <a:xfrm>
            <a:off x="2803525" y="4057664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1400">
                <a:solidFill>
                  <a:srgbClr val="FF0000"/>
                </a:solidFill>
              </a:rPr>
              <a:t>0</a:t>
            </a:r>
            <a:endParaRPr lang="pl-PL" sz="1400">
              <a:solidFill>
                <a:srgbClr val="FF0000"/>
              </a:solidFill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3581400" y="4057664"/>
            <a:ext cx="461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1400">
                <a:solidFill>
                  <a:srgbClr val="FF0000"/>
                </a:solidFill>
              </a:rPr>
              <a:t>1/2</a:t>
            </a:r>
            <a:endParaRPr lang="pl-PL" sz="1400">
              <a:solidFill>
                <a:srgbClr val="FF0000"/>
              </a:solidFill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3505200" y="2533664"/>
            <a:ext cx="461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1400">
                <a:solidFill>
                  <a:srgbClr val="FF0000"/>
                </a:solidFill>
              </a:rPr>
              <a:t>1/2</a:t>
            </a:r>
            <a:endParaRPr lang="pl-PL" sz="1400">
              <a:solidFill>
                <a:srgbClr val="FF0000"/>
              </a:solidFill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4495800" y="4057664"/>
            <a:ext cx="129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1400">
                <a:solidFill>
                  <a:srgbClr val="FF0000"/>
                </a:solidFill>
              </a:rPr>
              <a:t>1/2     1/2</a:t>
            </a:r>
            <a:endParaRPr lang="pl-PL" sz="1400">
              <a:solidFill>
                <a:srgbClr val="FF0000"/>
              </a:solidFill>
            </a:endParaRPr>
          </a:p>
          <a:p>
            <a:pPr algn="l"/>
            <a:endParaRPr lang="pl-PL" sz="1400">
              <a:solidFill>
                <a:srgbClr val="FF0000"/>
              </a:solidFill>
            </a:endParaRPr>
          </a:p>
        </p:txBody>
      </p:sp>
      <p:pic>
        <p:nvPicPr>
          <p:cNvPr id="1230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6900" y="3905264"/>
            <a:ext cx="2705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4216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676789"/>
            <a:ext cx="45243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4218" name="Rectangle 26"/>
          <p:cNvSpPr>
            <a:spLocks noChangeArrowheads="1"/>
          </p:cNvSpPr>
          <p:nvPr/>
        </p:nvSpPr>
        <p:spPr bwMode="auto">
          <a:xfrm>
            <a:off x="1295400" y="4514864"/>
            <a:ext cx="4876800" cy="914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2309" name="Line 27"/>
          <p:cNvSpPr>
            <a:spLocks noChangeShapeType="1"/>
          </p:cNvSpPr>
          <p:nvPr/>
        </p:nvSpPr>
        <p:spPr bwMode="auto">
          <a:xfrm>
            <a:off x="6781800" y="2381264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2310" name="Line 28"/>
          <p:cNvSpPr>
            <a:spLocks noChangeShapeType="1"/>
          </p:cNvSpPr>
          <p:nvPr/>
        </p:nvSpPr>
        <p:spPr bwMode="auto">
          <a:xfrm>
            <a:off x="6248400" y="1924064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2311" name="Line 29"/>
          <p:cNvSpPr>
            <a:spLocks noChangeShapeType="1"/>
          </p:cNvSpPr>
          <p:nvPr/>
        </p:nvSpPr>
        <p:spPr bwMode="auto">
          <a:xfrm>
            <a:off x="7772400" y="2381264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2312" name="Line 30"/>
          <p:cNvSpPr>
            <a:spLocks noChangeShapeType="1"/>
          </p:cNvSpPr>
          <p:nvPr/>
        </p:nvSpPr>
        <p:spPr bwMode="auto">
          <a:xfrm flipV="1">
            <a:off x="7772400" y="1924064"/>
            <a:ext cx="6096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2313" name="Line 31"/>
          <p:cNvSpPr>
            <a:spLocks noChangeShapeType="1"/>
          </p:cNvSpPr>
          <p:nvPr/>
        </p:nvSpPr>
        <p:spPr bwMode="auto">
          <a:xfrm flipV="1">
            <a:off x="6172200" y="2381264"/>
            <a:ext cx="6096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2314" name="Text Box 32"/>
          <p:cNvSpPr txBox="1">
            <a:spLocks noChangeArrowheads="1"/>
          </p:cNvSpPr>
          <p:nvPr/>
        </p:nvSpPr>
        <p:spPr bwMode="auto">
          <a:xfrm>
            <a:off x="5932488" y="1589102"/>
            <a:ext cx="468312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/>
              <a:t>K</a:t>
            </a:r>
            <a:r>
              <a:rPr lang="pl-PL" sz="2400" baseline="30000"/>
              <a:t>+</a:t>
            </a:r>
            <a:endParaRPr lang="pl-PL" sz="2400"/>
          </a:p>
        </p:txBody>
      </p:sp>
      <p:sp>
        <p:nvSpPr>
          <p:cNvPr id="12315" name="Text Box 33"/>
          <p:cNvSpPr txBox="1">
            <a:spLocks noChangeArrowheads="1"/>
          </p:cNvSpPr>
          <p:nvPr/>
        </p:nvSpPr>
        <p:spPr bwMode="auto">
          <a:xfrm>
            <a:off x="5924550" y="2427302"/>
            <a:ext cx="344488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/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daty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l-PL" dirty="0"/>
              <a:t>7.12.200</a:t>
            </a:r>
          </a:p>
        </p:txBody>
      </p:sp>
      <p:sp>
        <p:nvSpPr>
          <p:cNvPr id="10243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/>
              <a:t>Michal Praszalowicz, Krakow</a:t>
            </a:r>
          </a:p>
        </p:txBody>
      </p:sp>
      <p:sp>
        <p:nvSpPr>
          <p:cNvPr id="1024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170D89-D038-43DE-8958-DB9AAC488A5D}" type="slidenum">
              <a:rPr lang="pl-PL"/>
              <a:pPr/>
              <a:t>8</a:t>
            </a:fld>
            <a:endParaRPr lang="pl-PL"/>
          </a:p>
        </p:txBody>
      </p:sp>
      <p:sp>
        <p:nvSpPr>
          <p:cNvPr id="10245" name="Oval 2"/>
          <p:cNvSpPr>
            <a:spLocks noChangeArrowheads="1"/>
          </p:cNvSpPr>
          <p:nvPr/>
        </p:nvSpPr>
        <p:spPr bwMode="auto">
          <a:xfrm>
            <a:off x="6156325" y="2366963"/>
            <a:ext cx="211138" cy="2111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246" name="Oval 3"/>
          <p:cNvSpPr>
            <a:spLocks noChangeArrowheads="1"/>
          </p:cNvSpPr>
          <p:nvPr/>
        </p:nvSpPr>
        <p:spPr bwMode="auto">
          <a:xfrm>
            <a:off x="6238875" y="2443163"/>
            <a:ext cx="211138" cy="2111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24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ja-JP" sz="2800" smtClean="0">
                <a:ea typeface="ＭＳ Ｐゴシック" pitchFamily="50" charset="-128"/>
              </a:rPr>
              <a:t>Time dependent experimental status of </a:t>
            </a:r>
            <a:r>
              <a:rPr lang="en-US" altLang="ja-JP" sz="2800" smtClean="0">
                <a:latin typeface="Symbol" pitchFamily="18" charset="2"/>
                <a:ea typeface="ＭＳ Ｐゴシック" pitchFamily="50" charset="-128"/>
              </a:rPr>
              <a:t>Q</a:t>
            </a:r>
            <a:r>
              <a:rPr lang="en-US" altLang="ja-JP" sz="2800" baseline="30000" smtClean="0">
                <a:ea typeface="ＭＳ Ｐゴシック" pitchFamily="50" charset="-128"/>
              </a:rPr>
              <a:t>+</a:t>
            </a:r>
          </a:p>
        </p:txBody>
      </p:sp>
      <p:graphicFrame>
        <p:nvGraphicFramePr>
          <p:cNvPr id="307205" name="Group 5"/>
          <p:cNvGraphicFramePr>
            <a:graphicFrameLocks noGrp="1"/>
          </p:cNvGraphicFramePr>
          <p:nvPr/>
        </p:nvGraphicFramePr>
        <p:xfrm>
          <a:off x="44450" y="762000"/>
          <a:ext cx="8991600" cy="2425704"/>
        </p:xfrm>
        <a:graphic>
          <a:graphicData uri="http://schemas.openxmlformats.org/drawingml/2006/table">
            <a:tbl>
              <a:tblPr/>
              <a:tblGrid>
                <a:gridCol w="2765425"/>
                <a:gridCol w="322263"/>
                <a:gridCol w="287337"/>
                <a:gridCol w="288925"/>
                <a:gridCol w="295275"/>
                <a:gridCol w="312738"/>
                <a:gridCol w="312737"/>
                <a:gridCol w="312738"/>
                <a:gridCol w="315912"/>
                <a:gridCol w="311150"/>
                <a:gridCol w="314325"/>
                <a:gridCol w="311150"/>
                <a:gridCol w="315913"/>
                <a:gridCol w="312737"/>
                <a:gridCol w="312738"/>
                <a:gridCol w="314325"/>
                <a:gridCol w="314325"/>
                <a:gridCol w="311150"/>
                <a:gridCol w="314325"/>
                <a:gridCol w="314325"/>
                <a:gridCol w="331787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γ 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+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  d (n )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　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reactions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γ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+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  p 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cs typeface="Times New Roman" pitchFamily="18" charset="0"/>
                          <a:sym typeface="Wingdings" pitchFamily="2" charset="2"/>
                        </a:rPr>
                        <a:t>→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p K</a:t>
                      </a:r>
                      <a:r>
                        <a:rPr kumimoji="0" lang="en-US" altLang="ja-JP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s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0</a:t>
                      </a:r>
                      <a:r>
                        <a:rPr kumimoji="0" lang="ja-JP" altLang="en-US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　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γ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+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 p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cs typeface="Times New Roman" pitchFamily="18" charset="0"/>
                          <a:sym typeface="Wingdings" pitchFamily="2" charset="2"/>
                        </a:rPr>
                        <a:t>→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n K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+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K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-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Symbol" pitchFamily="18" charset="2"/>
                        </a:rPr>
                        <a:t>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+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K + (N)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cs typeface="Times New Roman" pitchFamily="18" charset="0"/>
                          <a:sym typeface="Wingdings" pitchFamily="2" charset="2"/>
                        </a:rPr>
                        <a:t>→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 p K</a:t>
                      </a:r>
                      <a:r>
                        <a:rPr kumimoji="0" lang="en-US" altLang="ja-JP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s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0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lepton + D, A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cs typeface="Times New Roman" pitchFamily="18" charset="0"/>
                          <a:sym typeface="Wingdings" pitchFamily="2" charset="2"/>
                        </a:rPr>
                        <a:t>→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p K</a:t>
                      </a:r>
                      <a:r>
                        <a:rPr kumimoji="0" lang="en-US" altLang="ja-JP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s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p + A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cs typeface="Times New Roman" pitchFamily="18" charset="0"/>
                          <a:sym typeface="Wingdings" pitchFamily="2" charset="2"/>
                        </a:rPr>
                        <a:t>→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  pK</a:t>
                      </a:r>
                      <a:r>
                        <a:rPr kumimoji="0" lang="en-US" altLang="ja-JP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s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0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 + 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p + p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cs typeface="Times New Roman" pitchFamily="18" charset="0"/>
                          <a:sym typeface="Wingdings" pitchFamily="2" charset="2"/>
                        </a:rPr>
                        <a:t>→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  pK</a:t>
                      </a:r>
                      <a:r>
                        <a:rPr kumimoji="0" lang="en-US" altLang="ja-JP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s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  <a:sym typeface="Wingdings" pitchFamily="2" charset="2"/>
                        </a:rPr>
                        <a:t>0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 + 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S</a:t>
                      </a:r>
                      <a:r>
                        <a:rPr kumimoji="0" lang="en-US" altLang="ja-JP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+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Other </a:t>
                      </a:r>
                      <a:r>
                        <a:rPr kumimoji="0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Q</a:t>
                      </a:r>
                      <a:r>
                        <a:rPr kumimoji="0" lang="en-US" altLang="ja-JP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+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50" charset="-128"/>
                        </a:rPr>
                        <a:t> Upper Limits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48" name="Text Box 205"/>
          <p:cNvSpPr txBox="1">
            <a:spLocks noChangeArrowheads="1"/>
          </p:cNvSpPr>
          <p:nvPr/>
        </p:nvSpPr>
        <p:spPr bwMode="auto">
          <a:xfrm>
            <a:off x="8305800" y="1816100"/>
            <a:ext cx="5794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BaBar</a:t>
            </a:r>
          </a:p>
        </p:txBody>
      </p:sp>
      <p:sp>
        <p:nvSpPr>
          <p:cNvPr id="10449" name="Text Box 206"/>
          <p:cNvSpPr txBox="1">
            <a:spLocks noChangeArrowheads="1"/>
          </p:cNvSpPr>
          <p:nvPr/>
        </p:nvSpPr>
        <p:spPr bwMode="auto">
          <a:xfrm>
            <a:off x="8142288" y="838200"/>
            <a:ext cx="750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CLAS-d2</a:t>
            </a:r>
          </a:p>
        </p:txBody>
      </p:sp>
      <p:sp>
        <p:nvSpPr>
          <p:cNvPr id="10450" name="Text Box 207"/>
          <p:cNvSpPr txBox="1">
            <a:spLocks noChangeArrowheads="1"/>
          </p:cNvSpPr>
          <p:nvPr/>
        </p:nvSpPr>
        <p:spPr bwMode="auto">
          <a:xfrm>
            <a:off x="7924800" y="1554163"/>
            <a:ext cx="5984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BELLE</a:t>
            </a:r>
          </a:p>
        </p:txBody>
      </p:sp>
      <p:sp>
        <p:nvSpPr>
          <p:cNvPr id="10451" name="Text Box 208"/>
          <p:cNvSpPr txBox="1">
            <a:spLocks noChangeArrowheads="1"/>
          </p:cNvSpPr>
          <p:nvPr/>
        </p:nvSpPr>
        <p:spPr bwMode="auto">
          <a:xfrm>
            <a:off x="6030913" y="2352675"/>
            <a:ext cx="8048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ALEPH, Z</a:t>
            </a:r>
          </a:p>
        </p:txBody>
      </p:sp>
      <p:sp>
        <p:nvSpPr>
          <p:cNvPr id="10452" name="Oval 209"/>
          <p:cNvSpPr>
            <a:spLocks noChangeArrowheads="1"/>
          </p:cNvSpPr>
          <p:nvPr/>
        </p:nvSpPr>
        <p:spPr bwMode="auto">
          <a:xfrm>
            <a:off x="8385175" y="2349500"/>
            <a:ext cx="211138" cy="2111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53" name="Text Box 210"/>
          <p:cNvSpPr txBox="1">
            <a:spLocks noChangeArrowheads="1"/>
          </p:cNvSpPr>
          <p:nvPr/>
        </p:nvSpPr>
        <p:spPr bwMode="auto">
          <a:xfrm>
            <a:off x="7878763" y="2224088"/>
            <a:ext cx="544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SVD2</a:t>
            </a:r>
          </a:p>
        </p:txBody>
      </p:sp>
      <p:sp>
        <p:nvSpPr>
          <p:cNvPr id="10454" name="Oval 211"/>
          <p:cNvSpPr>
            <a:spLocks noChangeArrowheads="1"/>
          </p:cNvSpPr>
          <p:nvPr/>
        </p:nvSpPr>
        <p:spPr bwMode="auto">
          <a:xfrm>
            <a:off x="7835900" y="838200"/>
            <a:ext cx="211138" cy="2111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55" name="Text Box 212"/>
          <p:cNvSpPr txBox="1">
            <a:spLocks noChangeArrowheads="1"/>
          </p:cNvSpPr>
          <p:nvPr/>
        </p:nvSpPr>
        <p:spPr bwMode="auto">
          <a:xfrm>
            <a:off x="7162800" y="825500"/>
            <a:ext cx="736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LEPS-d2</a:t>
            </a:r>
          </a:p>
        </p:txBody>
      </p:sp>
      <p:sp>
        <p:nvSpPr>
          <p:cNvPr id="10456" name="Oval 213"/>
          <p:cNvSpPr>
            <a:spLocks noChangeArrowheads="1"/>
          </p:cNvSpPr>
          <p:nvPr/>
        </p:nvSpPr>
        <p:spPr bwMode="auto">
          <a:xfrm>
            <a:off x="2816225" y="860408"/>
            <a:ext cx="211138" cy="2111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57" name="Text Box 214"/>
          <p:cNvSpPr txBox="1">
            <a:spLocks noChangeArrowheads="1"/>
          </p:cNvSpPr>
          <p:nvPr/>
        </p:nvSpPr>
        <p:spPr bwMode="auto">
          <a:xfrm>
            <a:off x="3021013" y="863600"/>
            <a:ext cx="6619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LEPS-C</a:t>
            </a:r>
          </a:p>
        </p:txBody>
      </p:sp>
      <p:sp>
        <p:nvSpPr>
          <p:cNvPr id="10458" name="Oval 215"/>
          <p:cNvSpPr>
            <a:spLocks noChangeArrowheads="1"/>
          </p:cNvSpPr>
          <p:nvPr/>
        </p:nvSpPr>
        <p:spPr bwMode="auto">
          <a:xfrm>
            <a:off x="5767388" y="2062163"/>
            <a:ext cx="211137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59" name="Oval 216"/>
          <p:cNvSpPr>
            <a:spLocks noChangeArrowheads="1"/>
          </p:cNvSpPr>
          <p:nvPr/>
        </p:nvSpPr>
        <p:spPr bwMode="auto">
          <a:xfrm>
            <a:off x="5562600" y="2062163"/>
            <a:ext cx="211138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60" name="Oval 217"/>
          <p:cNvSpPr>
            <a:spLocks noChangeArrowheads="1"/>
          </p:cNvSpPr>
          <p:nvPr/>
        </p:nvSpPr>
        <p:spPr bwMode="auto">
          <a:xfrm>
            <a:off x="4044950" y="855663"/>
            <a:ext cx="211138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61" name="Text Box 218"/>
          <p:cNvSpPr txBox="1">
            <a:spLocks noChangeArrowheads="1"/>
          </p:cNvSpPr>
          <p:nvPr/>
        </p:nvSpPr>
        <p:spPr bwMode="auto">
          <a:xfrm>
            <a:off x="4254500" y="839788"/>
            <a:ext cx="750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CLAS-d1</a:t>
            </a:r>
          </a:p>
        </p:txBody>
      </p:sp>
      <p:sp>
        <p:nvSpPr>
          <p:cNvPr id="10462" name="Oval 219"/>
          <p:cNvSpPr>
            <a:spLocks noChangeArrowheads="1"/>
          </p:cNvSpPr>
          <p:nvPr/>
        </p:nvSpPr>
        <p:spPr bwMode="auto">
          <a:xfrm>
            <a:off x="3598863" y="1714488"/>
            <a:ext cx="211137" cy="2111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63" name="Text Box 220"/>
          <p:cNvSpPr txBox="1">
            <a:spLocks noChangeArrowheads="1"/>
          </p:cNvSpPr>
          <p:nvPr/>
        </p:nvSpPr>
        <p:spPr bwMode="auto">
          <a:xfrm>
            <a:off x="3810000" y="1654175"/>
            <a:ext cx="630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DIANA</a:t>
            </a:r>
          </a:p>
        </p:txBody>
      </p:sp>
      <p:sp>
        <p:nvSpPr>
          <p:cNvPr id="10464" name="Oval 221"/>
          <p:cNvSpPr>
            <a:spLocks noChangeArrowheads="1"/>
          </p:cNvSpPr>
          <p:nvPr/>
        </p:nvSpPr>
        <p:spPr bwMode="auto">
          <a:xfrm>
            <a:off x="4343400" y="1147763"/>
            <a:ext cx="211138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65" name="Text Box 222"/>
          <p:cNvSpPr txBox="1">
            <a:spLocks noChangeArrowheads="1"/>
          </p:cNvSpPr>
          <p:nvPr/>
        </p:nvSpPr>
        <p:spPr bwMode="auto">
          <a:xfrm>
            <a:off x="4576763" y="1128713"/>
            <a:ext cx="7000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SAPHIR</a:t>
            </a:r>
          </a:p>
        </p:txBody>
      </p:sp>
      <p:sp>
        <p:nvSpPr>
          <p:cNvPr id="10466" name="Oval 223"/>
          <p:cNvSpPr>
            <a:spLocks noChangeArrowheads="1"/>
          </p:cNvSpPr>
          <p:nvPr/>
        </p:nvSpPr>
        <p:spPr bwMode="auto">
          <a:xfrm>
            <a:off x="5359400" y="2366963"/>
            <a:ext cx="211138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67" name="Text Box 224"/>
          <p:cNvSpPr txBox="1">
            <a:spLocks noChangeArrowheads="1"/>
          </p:cNvSpPr>
          <p:nvPr/>
        </p:nvSpPr>
        <p:spPr bwMode="auto">
          <a:xfrm>
            <a:off x="4775200" y="2189163"/>
            <a:ext cx="5445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SVD2</a:t>
            </a:r>
          </a:p>
        </p:txBody>
      </p:sp>
      <p:sp>
        <p:nvSpPr>
          <p:cNvPr id="10468" name="Oval 225"/>
          <p:cNvSpPr>
            <a:spLocks noChangeArrowheads="1"/>
          </p:cNvSpPr>
          <p:nvPr/>
        </p:nvSpPr>
        <p:spPr bwMode="auto">
          <a:xfrm>
            <a:off x="5305425" y="2671763"/>
            <a:ext cx="211138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69" name="Text Box 226"/>
          <p:cNvSpPr txBox="1">
            <a:spLocks noChangeArrowheads="1"/>
          </p:cNvSpPr>
          <p:nvPr/>
        </p:nvSpPr>
        <p:spPr bwMode="auto">
          <a:xfrm>
            <a:off x="5461000" y="2578100"/>
            <a:ext cx="887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 dirty="0">
                <a:latin typeface="Tahoma" pitchFamily="34" charset="0"/>
                <a:ea typeface="ＭＳ Ｐゴシック" pitchFamily="50" charset="-128"/>
              </a:rPr>
              <a:t>COSY-TOF</a:t>
            </a:r>
          </a:p>
        </p:txBody>
      </p:sp>
      <p:sp>
        <p:nvSpPr>
          <p:cNvPr id="10470" name="Oval 227"/>
          <p:cNvSpPr>
            <a:spLocks noChangeArrowheads="1"/>
          </p:cNvSpPr>
          <p:nvPr/>
        </p:nvSpPr>
        <p:spPr bwMode="auto">
          <a:xfrm>
            <a:off x="5143500" y="2062163"/>
            <a:ext cx="211138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71" name="Text Box 228"/>
          <p:cNvSpPr txBox="1">
            <a:spLocks noChangeArrowheads="1"/>
          </p:cNvSpPr>
          <p:nvPr/>
        </p:nvSpPr>
        <p:spPr bwMode="auto">
          <a:xfrm>
            <a:off x="4492625" y="1922463"/>
            <a:ext cx="701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Hermes</a:t>
            </a:r>
          </a:p>
        </p:txBody>
      </p:sp>
      <p:sp>
        <p:nvSpPr>
          <p:cNvPr id="10472" name="Oval 229"/>
          <p:cNvSpPr>
            <a:spLocks noChangeArrowheads="1"/>
          </p:cNvSpPr>
          <p:nvPr/>
        </p:nvSpPr>
        <p:spPr bwMode="auto">
          <a:xfrm>
            <a:off x="5592763" y="2366963"/>
            <a:ext cx="211137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73" name="Text Box 230"/>
          <p:cNvSpPr txBox="1">
            <a:spLocks noChangeArrowheads="1"/>
          </p:cNvSpPr>
          <p:nvPr/>
        </p:nvSpPr>
        <p:spPr bwMode="auto">
          <a:xfrm>
            <a:off x="5708650" y="2182813"/>
            <a:ext cx="501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JINR</a:t>
            </a:r>
          </a:p>
        </p:txBody>
      </p:sp>
      <p:sp>
        <p:nvSpPr>
          <p:cNvPr id="10474" name="Oval 231"/>
          <p:cNvSpPr>
            <a:spLocks noChangeArrowheads="1"/>
          </p:cNvSpPr>
          <p:nvPr/>
        </p:nvSpPr>
        <p:spPr bwMode="auto">
          <a:xfrm>
            <a:off x="4949825" y="1423988"/>
            <a:ext cx="211138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75" name="Text Box 232"/>
          <p:cNvSpPr txBox="1">
            <a:spLocks noChangeArrowheads="1"/>
          </p:cNvSpPr>
          <p:nvPr/>
        </p:nvSpPr>
        <p:spPr bwMode="auto">
          <a:xfrm>
            <a:off x="5159375" y="1420813"/>
            <a:ext cx="6683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CLAS-p</a:t>
            </a:r>
          </a:p>
        </p:txBody>
      </p:sp>
      <p:sp>
        <p:nvSpPr>
          <p:cNvPr id="10476" name="Oval 233"/>
          <p:cNvSpPr>
            <a:spLocks noChangeArrowheads="1"/>
          </p:cNvSpPr>
          <p:nvPr/>
        </p:nvSpPr>
        <p:spPr bwMode="auto">
          <a:xfrm>
            <a:off x="5975350" y="849313"/>
            <a:ext cx="211138" cy="2111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77" name="Text Box 234"/>
          <p:cNvSpPr txBox="1">
            <a:spLocks noChangeArrowheads="1"/>
          </p:cNvSpPr>
          <p:nvPr/>
        </p:nvSpPr>
        <p:spPr bwMode="auto">
          <a:xfrm>
            <a:off x="6180138" y="849313"/>
            <a:ext cx="654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LEPS-d</a:t>
            </a:r>
          </a:p>
        </p:txBody>
      </p:sp>
      <p:sp>
        <p:nvSpPr>
          <p:cNvPr id="10478" name="Text Box 235"/>
          <p:cNvSpPr txBox="1">
            <a:spLocks noChangeArrowheads="1"/>
          </p:cNvSpPr>
          <p:nvPr/>
        </p:nvSpPr>
        <p:spPr bwMode="auto">
          <a:xfrm>
            <a:off x="5846763" y="1846263"/>
            <a:ext cx="4460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Symbol" pitchFamily="18" charset="2"/>
                <a:ea typeface="ＭＳ Ｐゴシック" pitchFamily="50" charset="-128"/>
              </a:rPr>
              <a:t>n</a:t>
            </a:r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BC</a:t>
            </a:r>
          </a:p>
        </p:txBody>
      </p:sp>
      <p:sp>
        <p:nvSpPr>
          <p:cNvPr id="10479" name="Text Box 236"/>
          <p:cNvSpPr txBox="1">
            <a:spLocks noChangeArrowheads="1"/>
          </p:cNvSpPr>
          <p:nvPr/>
        </p:nvSpPr>
        <p:spPr bwMode="auto">
          <a:xfrm>
            <a:off x="5410200" y="1846263"/>
            <a:ext cx="539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ZEUS</a:t>
            </a:r>
          </a:p>
        </p:txBody>
      </p:sp>
      <p:sp>
        <p:nvSpPr>
          <p:cNvPr id="10480" name="Oval 237"/>
          <p:cNvSpPr>
            <a:spLocks noChangeArrowheads="1"/>
          </p:cNvSpPr>
          <p:nvPr/>
        </p:nvSpPr>
        <p:spPr bwMode="auto">
          <a:xfrm>
            <a:off x="5287963" y="2971800"/>
            <a:ext cx="211137" cy="211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81" name="Text Box 238"/>
          <p:cNvSpPr txBox="1">
            <a:spLocks noChangeArrowheads="1"/>
          </p:cNvSpPr>
          <p:nvPr/>
        </p:nvSpPr>
        <p:spPr bwMode="auto">
          <a:xfrm>
            <a:off x="4589463" y="2963863"/>
            <a:ext cx="7223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BES J,</a:t>
            </a:r>
            <a:r>
              <a:rPr lang="en-US" altLang="ja-JP" sz="1200">
                <a:latin typeface="Symbol" pitchFamily="18" charset="2"/>
                <a:ea typeface="ＭＳ Ｐゴシック" pitchFamily="50" charset="-128"/>
              </a:rPr>
              <a:t>Y</a:t>
            </a:r>
          </a:p>
        </p:txBody>
      </p:sp>
      <p:sp>
        <p:nvSpPr>
          <p:cNvPr id="10482" name="Oval 239"/>
          <p:cNvSpPr>
            <a:spLocks noChangeArrowheads="1"/>
          </p:cNvSpPr>
          <p:nvPr/>
        </p:nvSpPr>
        <p:spPr bwMode="auto">
          <a:xfrm>
            <a:off x="8054975" y="1770063"/>
            <a:ext cx="211138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83" name="Oval 240"/>
          <p:cNvSpPr>
            <a:spLocks noChangeArrowheads="1"/>
          </p:cNvSpPr>
          <p:nvPr/>
        </p:nvSpPr>
        <p:spPr bwMode="auto">
          <a:xfrm>
            <a:off x="7518400" y="1130300"/>
            <a:ext cx="211138" cy="211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84" name="Text Box 241"/>
          <p:cNvSpPr txBox="1">
            <a:spLocks noChangeArrowheads="1"/>
          </p:cNvSpPr>
          <p:nvPr/>
        </p:nvSpPr>
        <p:spPr bwMode="auto">
          <a:xfrm>
            <a:off x="7702550" y="1116013"/>
            <a:ext cx="825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CLAS g11</a:t>
            </a:r>
          </a:p>
        </p:txBody>
      </p:sp>
      <p:sp>
        <p:nvSpPr>
          <p:cNvPr id="10485" name="Text Box 242"/>
          <p:cNvSpPr txBox="1">
            <a:spLocks noChangeArrowheads="1"/>
          </p:cNvSpPr>
          <p:nvPr/>
        </p:nvSpPr>
        <p:spPr bwMode="auto">
          <a:xfrm>
            <a:off x="6154738" y="2151063"/>
            <a:ext cx="7032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SPHINX</a:t>
            </a:r>
          </a:p>
        </p:txBody>
      </p:sp>
      <p:sp>
        <p:nvSpPr>
          <p:cNvPr id="10486" name="Text Box 243"/>
          <p:cNvSpPr txBox="1">
            <a:spLocks noChangeArrowheads="1"/>
          </p:cNvSpPr>
          <p:nvPr/>
        </p:nvSpPr>
        <p:spPr bwMode="auto">
          <a:xfrm>
            <a:off x="6731000" y="2219325"/>
            <a:ext cx="760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HyperCP</a:t>
            </a:r>
          </a:p>
        </p:txBody>
      </p:sp>
      <p:sp>
        <p:nvSpPr>
          <p:cNvPr id="10487" name="Oval 244"/>
          <p:cNvSpPr>
            <a:spLocks noChangeArrowheads="1"/>
          </p:cNvSpPr>
          <p:nvPr/>
        </p:nvSpPr>
        <p:spPr bwMode="auto">
          <a:xfrm>
            <a:off x="8305800" y="2062163"/>
            <a:ext cx="211138" cy="2111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88" name="Oval 245"/>
          <p:cNvSpPr>
            <a:spLocks noChangeArrowheads="1"/>
          </p:cNvSpPr>
          <p:nvPr/>
        </p:nvSpPr>
        <p:spPr bwMode="auto">
          <a:xfrm>
            <a:off x="7986713" y="854075"/>
            <a:ext cx="211137" cy="211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89" name="Oval 246"/>
          <p:cNvSpPr>
            <a:spLocks noChangeArrowheads="1"/>
          </p:cNvSpPr>
          <p:nvPr/>
        </p:nvSpPr>
        <p:spPr bwMode="auto">
          <a:xfrm>
            <a:off x="6535738" y="2366963"/>
            <a:ext cx="211137" cy="2111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90" name="Text Box 247"/>
          <p:cNvSpPr txBox="1">
            <a:spLocks noChangeArrowheads="1"/>
          </p:cNvSpPr>
          <p:nvPr/>
        </p:nvSpPr>
        <p:spPr bwMode="auto">
          <a:xfrm>
            <a:off x="6213475" y="2730500"/>
            <a:ext cx="7064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HERA-B</a:t>
            </a:r>
          </a:p>
        </p:txBody>
      </p:sp>
      <p:sp>
        <p:nvSpPr>
          <p:cNvPr id="10491" name="Oval 248"/>
          <p:cNvSpPr>
            <a:spLocks noChangeArrowheads="1"/>
          </p:cNvSpPr>
          <p:nvPr/>
        </p:nvSpPr>
        <p:spPr bwMode="auto">
          <a:xfrm>
            <a:off x="6275388" y="2971800"/>
            <a:ext cx="211137" cy="211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92" name="Oval 249"/>
          <p:cNvSpPr>
            <a:spLocks noChangeArrowheads="1"/>
          </p:cNvSpPr>
          <p:nvPr/>
        </p:nvSpPr>
        <p:spPr bwMode="auto">
          <a:xfrm>
            <a:off x="6848475" y="2971800"/>
            <a:ext cx="211138" cy="211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93" name="Text Box 250"/>
          <p:cNvSpPr txBox="1">
            <a:spLocks noChangeArrowheads="1"/>
          </p:cNvSpPr>
          <p:nvPr/>
        </p:nvSpPr>
        <p:spPr bwMode="auto">
          <a:xfrm>
            <a:off x="7023100" y="2978150"/>
            <a:ext cx="64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FOCUS</a:t>
            </a:r>
          </a:p>
        </p:txBody>
      </p:sp>
      <p:sp>
        <p:nvSpPr>
          <p:cNvPr id="10494" name="Oval 251"/>
          <p:cNvSpPr>
            <a:spLocks noChangeArrowheads="1"/>
          </p:cNvSpPr>
          <p:nvPr/>
        </p:nvSpPr>
        <p:spPr bwMode="auto">
          <a:xfrm>
            <a:off x="8416925" y="2971800"/>
            <a:ext cx="211138" cy="211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2400">
              <a:solidFill>
                <a:schemeClr val="hlink"/>
              </a:solidFill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0495" name="Text Box 252"/>
          <p:cNvSpPr txBox="1">
            <a:spLocks noChangeArrowheads="1"/>
          </p:cNvSpPr>
          <p:nvPr/>
        </p:nvSpPr>
        <p:spPr bwMode="auto">
          <a:xfrm>
            <a:off x="7883525" y="2989263"/>
            <a:ext cx="5794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WA89</a:t>
            </a:r>
          </a:p>
        </p:txBody>
      </p:sp>
      <p:sp>
        <p:nvSpPr>
          <p:cNvPr id="10496" name="Oval 253"/>
          <p:cNvSpPr>
            <a:spLocks noChangeArrowheads="1"/>
          </p:cNvSpPr>
          <p:nvPr/>
        </p:nvSpPr>
        <p:spPr bwMode="auto">
          <a:xfrm>
            <a:off x="6086475" y="2971800"/>
            <a:ext cx="211138" cy="211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497" name="Text Box 254"/>
          <p:cNvSpPr txBox="1">
            <a:spLocks noChangeArrowheads="1"/>
          </p:cNvSpPr>
          <p:nvPr/>
        </p:nvSpPr>
        <p:spPr bwMode="auto">
          <a:xfrm>
            <a:off x="5657850" y="2973388"/>
            <a:ext cx="4587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CDF</a:t>
            </a:r>
          </a:p>
        </p:txBody>
      </p:sp>
      <p:grpSp>
        <p:nvGrpSpPr>
          <p:cNvPr id="2" name="Group 255"/>
          <p:cNvGrpSpPr>
            <a:grpSpLocks/>
          </p:cNvGrpSpPr>
          <p:nvPr/>
        </p:nvGrpSpPr>
        <p:grpSpPr bwMode="auto">
          <a:xfrm>
            <a:off x="6732588" y="5457825"/>
            <a:ext cx="2411412" cy="779463"/>
            <a:chOff x="1927" y="3475"/>
            <a:chExt cx="1361" cy="491"/>
          </a:xfrm>
        </p:grpSpPr>
        <p:sp>
          <p:nvSpPr>
            <p:cNvPr id="10504" name="Oval 256"/>
            <p:cNvSpPr>
              <a:spLocks noChangeArrowheads="1"/>
            </p:cNvSpPr>
            <p:nvPr/>
          </p:nvSpPr>
          <p:spPr bwMode="auto">
            <a:xfrm>
              <a:off x="1927" y="3521"/>
              <a:ext cx="133" cy="13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505" name="Oval 257"/>
            <p:cNvSpPr>
              <a:spLocks noChangeArrowheads="1"/>
            </p:cNvSpPr>
            <p:nvPr/>
          </p:nvSpPr>
          <p:spPr bwMode="auto">
            <a:xfrm>
              <a:off x="1927" y="3793"/>
              <a:ext cx="133" cy="13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506" name="Text Box 258"/>
            <p:cNvSpPr txBox="1">
              <a:spLocks noChangeArrowheads="1"/>
            </p:cNvSpPr>
            <p:nvPr/>
          </p:nvSpPr>
          <p:spPr bwMode="auto">
            <a:xfrm>
              <a:off x="2064" y="3475"/>
              <a:ext cx="122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1" lang="en-US" altLang="ja-JP" sz="1800">
                  <a:ea typeface="ＭＳ Ｐゴシック" pitchFamily="50" charset="-128"/>
                </a:rPr>
                <a:t>: </a:t>
              </a:r>
              <a:r>
                <a:rPr kumimoji="1" lang="en-US" altLang="ja-JP" sz="1800" b="1">
                  <a:ea typeface="ＭＳ Ｐゴシック" pitchFamily="50" charset="-128"/>
                </a:rPr>
                <a:t>Positive result</a:t>
              </a:r>
            </a:p>
            <a:p>
              <a:pPr algn="l">
                <a:spcBef>
                  <a:spcPct val="50000"/>
                </a:spcBef>
              </a:pPr>
              <a:r>
                <a:rPr kumimoji="1" lang="en-US" altLang="ja-JP" sz="1800">
                  <a:ea typeface="ＭＳ Ｐゴシック" pitchFamily="50" charset="-128"/>
                </a:rPr>
                <a:t>: </a:t>
              </a:r>
              <a:r>
                <a:rPr kumimoji="1" lang="en-US" altLang="ja-JP" sz="1800" b="1">
                  <a:ea typeface="ＭＳ Ｐゴシック" pitchFamily="50" charset="-128"/>
                </a:rPr>
                <a:t>Negative result</a:t>
              </a:r>
            </a:p>
          </p:txBody>
        </p:sp>
      </p:grpSp>
      <p:sp>
        <p:nvSpPr>
          <p:cNvPr id="10499" name="Text Box 259"/>
          <p:cNvSpPr txBox="1">
            <a:spLocks noChangeArrowheads="1"/>
          </p:cNvSpPr>
          <p:nvPr/>
        </p:nvSpPr>
        <p:spPr bwMode="auto">
          <a:xfrm>
            <a:off x="2143108" y="3352800"/>
            <a:ext cx="678661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2400" dirty="0">
                <a:latin typeface="HGS創英角ﾎﾟｯﾌﾟ体" pitchFamily="50" charset="-128"/>
                <a:ea typeface="HGS創英角ﾎﾟｯﾌﾟ体" pitchFamily="50" charset="-128"/>
              </a:rPr>
              <a:t>  </a:t>
            </a:r>
            <a:r>
              <a:rPr lang="ja-JP" altLang="en-US" sz="1800" dirty="0">
                <a:latin typeface="HGS創英角ﾎﾟｯﾌﾟ体" pitchFamily="50" charset="-128"/>
                <a:ea typeface="HGS創英角ﾎﾟｯﾌﾟ体" pitchFamily="50" charset="-128"/>
              </a:rPr>
              <a:t>      </a:t>
            </a:r>
            <a:r>
              <a:rPr lang="en-US" altLang="ja-JP" sz="1600" dirty="0">
                <a:latin typeface="HGS創英角ﾎﾟｯﾌﾟ体" pitchFamily="50" charset="-128"/>
                <a:ea typeface="HGS創英角ﾎﾟｯﾌﾟ体" pitchFamily="50" charset="-128"/>
              </a:rPr>
              <a:t>2002</a:t>
            </a:r>
            <a:r>
              <a:rPr lang="ja-JP" altLang="en-US" sz="1600" dirty="0">
                <a:latin typeface="HGS創英角ﾎﾟｯﾌﾟ体" pitchFamily="50" charset="-128"/>
                <a:ea typeface="HGS創英角ﾎﾟｯﾌﾟ体" pitchFamily="50" charset="-128"/>
              </a:rPr>
              <a:t>           </a:t>
            </a:r>
            <a:r>
              <a:rPr lang="en-US" altLang="ja-JP" sz="1600" dirty="0">
                <a:latin typeface="HGS創英角ﾎﾟｯﾌﾟ体" pitchFamily="50" charset="-128"/>
                <a:ea typeface="HGS創英角ﾎﾟｯﾌﾟ体" pitchFamily="50" charset="-128"/>
              </a:rPr>
              <a:t>2003</a:t>
            </a:r>
            <a:r>
              <a:rPr lang="ja-JP" altLang="en-US" sz="1600" dirty="0">
                <a:latin typeface="HGS創英角ﾎﾟｯﾌﾟ体" pitchFamily="50" charset="-128"/>
                <a:ea typeface="HGS創英角ﾎﾟｯﾌﾟ体" pitchFamily="50" charset="-128"/>
              </a:rPr>
              <a:t>             </a:t>
            </a:r>
            <a:r>
              <a:rPr lang="en-US" altLang="ja-JP" sz="1600" dirty="0">
                <a:latin typeface="HGS創英角ﾎﾟｯﾌﾟ体" pitchFamily="50" charset="-128"/>
                <a:ea typeface="HGS創英角ﾎﾟｯﾌﾟ体" pitchFamily="50" charset="-128"/>
              </a:rPr>
              <a:t>2004</a:t>
            </a:r>
            <a:r>
              <a:rPr lang="ja-JP" altLang="en-US" sz="1600" dirty="0">
                <a:latin typeface="HGS創英角ﾎﾟｯﾌﾟ体" pitchFamily="50" charset="-128"/>
                <a:ea typeface="HGS創英角ﾎﾟｯﾌﾟ体" pitchFamily="50" charset="-128"/>
              </a:rPr>
              <a:t>          </a:t>
            </a:r>
            <a:r>
              <a:rPr lang="en-US" altLang="ja-JP" sz="1600" dirty="0" smtClean="0">
                <a:latin typeface="HGS創英角ﾎﾟｯﾌﾟ体" pitchFamily="50" charset="-128"/>
                <a:ea typeface="HGS創英角ﾎﾟｯﾌﾟ体" pitchFamily="50" charset="-128"/>
              </a:rPr>
              <a:t>2005</a:t>
            </a:r>
            <a:r>
              <a:rPr lang="pl-PL" altLang="ja-JP" sz="1600" dirty="0" smtClean="0">
                <a:latin typeface="HGS創英角ﾎﾟｯﾌﾟ体" pitchFamily="50" charset="-128"/>
                <a:ea typeface="HGS創英角ﾎﾟｯﾌﾟ体" pitchFamily="50" charset="-128"/>
              </a:rPr>
              <a:t>         2006        2007</a:t>
            </a:r>
            <a:endParaRPr lang="ja-JP" altLang="en-US" sz="16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10500" name="Oval 260"/>
          <p:cNvSpPr>
            <a:spLocks noChangeArrowheads="1"/>
          </p:cNvSpPr>
          <p:nvPr/>
        </p:nvSpPr>
        <p:spPr bwMode="auto">
          <a:xfrm>
            <a:off x="8715404" y="1676400"/>
            <a:ext cx="211137" cy="2111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501" name="Text Box 261"/>
          <p:cNvSpPr txBox="1">
            <a:spLocks noChangeArrowheads="1"/>
          </p:cNvSpPr>
          <p:nvPr/>
        </p:nvSpPr>
        <p:spPr bwMode="auto">
          <a:xfrm>
            <a:off x="8437563" y="1325563"/>
            <a:ext cx="6302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>
                <a:latin typeface="Tahoma" pitchFamily="34" charset="0"/>
                <a:ea typeface="ＭＳ Ｐゴシック" pitchFamily="50" charset="-128"/>
              </a:rPr>
              <a:t>DIANA</a:t>
            </a:r>
          </a:p>
        </p:txBody>
      </p:sp>
      <p:sp>
        <p:nvSpPr>
          <p:cNvPr id="68" name="Oval 249"/>
          <p:cNvSpPr>
            <a:spLocks noChangeArrowheads="1"/>
          </p:cNvSpPr>
          <p:nvPr/>
        </p:nvSpPr>
        <p:spPr bwMode="auto">
          <a:xfrm>
            <a:off x="8147076" y="2646358"/>
            <a:ext cx="211138" cy="211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1" name="Text Box 226"/>
          <p:cNvSpPr txBox="1">
            <a:spLocks noChangeArrowheads="1"/>
          </p:cNvSpPr>
          <p:nvPr/>
        </p:nvSpPr>
        <p:spPr bwMode="auto">
          <a:xfrm>
            <a:off x="7185049" y="2571744"/>
            <a:ext cx="887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200" dirty="0">
                <a:latin typeface="Tahoma" pitchFamily="34" charset="0"/>
                <a:ea typeface="ＭＳ Ｐゴシック" pitchFamily="50" charset="-128"/>
              </a:rPr>
              <a:t>COSY-TOF</a:t>
            </a:r>
          </a:p>
        </p:txBody>
      </p:sp>
      <p:sp>
        <p:nvSpPr>
          <p:cNvPr id="73" name="AutoShape 264"/>
          <p:cNvSpPr>
            <a:spLocks noChangeArrowheads="1"/>
          </p:cNvSpPr>
          <p:nvPr/>
        </p:nvSpPr>
        <p:spPr bwMode="auto">
          <a:xfrm>
            <a:off x="7143768" y="1714488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CC00">
              <a:alpha val="50195"/>
            </a:srgbClr>
          </a:solidFill>
          <a:ln w="15875">
            <a:solidFill>
              <a:srgbClr val="DD6A1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4" name="AutoShape 265"/>
          <p:cNvSpPr>
            <a:spLocks noChangeArrowheads="1"/>
          </p:cNvSpPr>
          <p:nvPr/>
        </p:nvSpPr>
        <p:spPr bwMode="auto">
          <a:xfrm rot="16200000">
            <a:off x="3286120" y="2285996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CC00">
              <a:alpha val="50195"/>
            </a:srgbClr>
          </a:solidFill>
          <a:ln w="15875">
            <a:solidFill>
              <a:srgbClr val="DD6A1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2" name="AutoShape 265"/>
          <p:cNvSpPr>
            <a:spLocks noChangeArrowheads="1"/>
          </p:cNvSpPr>
          <p:nvPr/>
        </p:nvSpPr>
        <p:spPr bwMode="auto">
          <a:xfrm rot="16200000">
            <a:off x="8429656" y="2266941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CC00">
              <a:alpha val="50195"/>
            </a:srgbClr>
          </a:solidFill>
          <a:ln w="15875">
            <a:solidFill>
              <a:srgbClr val="DD6A1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5" name="Oval 260"/>
          <p:cNvSpPr>
            <a:spLocks noChangeArrowheads="1"/>
          </p:cNvSpPr>
          <p:nvPr/>
        </p:nvSpPr>
        <p:spPr bwMode="auto">
          <a:xfrm>
            <a:off x="9004333" y="1717664"/>
            <a:ext cx="211137" cy="2111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6" name="Oval 260"/>
          <p:cNvSpPr>
            <a:spLocks noChangeArrowheads="1"/>
          </p:cNvSpPr>
          <p:nvPr/>
        </p:nvSpPr>
        <p:spPr bwMode="auto">
          <a:xfrm>
            <a:off x="8861457" y="785794"/>
            <a:ext cx="211137" cy="2111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advTm="3657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925" y="142852"/>
            <a:ext cx="67881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391025" y="-368310"/>
            <a:ext cx="361950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" y="3071810"/>
            <a:ext cx="90868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zaokrąglony 4"/>
          <p:cNvSpPr/>
          <p:nvPr/>
        </p:nvSpPr>
        <p:spPr>
          <a:xfrm>
            <a:off x="6215074" y="5072074"/>
            <a:ext cx="2286016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zaokrąglony 5"/>
          <p:cNvSpPr/>
          <p:nvPr/>
        </p:nvSpPr>
        <p:spPr>
          <a:xfrm>
            <a:off x="71438" y="5429264"/>
            <a:ext cx="2571736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zaokrąglony 6"/>
          <p:cNvSpPr/>
          <p:nvPr/>
        </p:nvSpPr>
        <p:spPr>
          <a:xfrm>
            <a:off x="2786050" y="4714884"/>
            <a:ext cx="857256" cy="357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665</TotalTime>
  <Words>1469</Words>
  <Application>Microsoft Office PowerPoint</Application>
  <PresentationFormat>Pokaz na ekranie (4:3)</PresentationFormat>
  <Paragraphs>473</Paragraphs>
  <Slides>55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55</vt:i4>
      </vt:variant>
    </vt:vector>
  </HeadingPairs>
  <TitlesOfParts>
    <vt:vector size="57" baseType="lpstr">
      <vt:lpstr>Motyw pakietu Office</vt:lpstr>
      <vt:lpstr>Projekt niestandardowy</vt:lpstr>
      <vt:lpstr>Slajd 1</vt:lpstr>
      <vt:lpstr>     Strange Pentaquarks</vt:lpstr>
      <vt:lpstr>     Strange Pentaquarks</vt:lpstr>
      <vt:lpstr>Slajd 4</vt:lpstr>
      <vt:lpstr>Time dependent experimental status of Q+</vt:lpstr>
      <vt:lpstr>Slajd 6</vt:lpstr>
      <vt:lpstr>Formation cross section</vt:lpstr>
      <vt:lpstr>Time dependent experimental status of Q+</vt:lpstr>
      <vt:lpstr>Slajd 9</vt:lpstr>
      <vt:lpstr>Slajd 10</vt:lpstr>
      <vt:lpstr>Slajd 11</vt:lpstr>
      <vt:lpstr>Time dependent experimental status of Q+</vt:lpstr>
      <vt:lpstr>Slajd 13</vt:lpstr>
      <vt:lpstr>Slajd 14</vt:lpstr>
      <vt:lpstr>Slajd 15</vt:lpstr>
      <vt:lpstr>Time dependent experimental status of Q+</vt:lpstr>
      <vt:lpstr>Comparison of LEPS and CLAS</vt:lpstr>
      <vt:lpstr>Comparison of LEPS and CLAS</vt:lpstr>
      <vt:lpstr>Time dependent experimental status of Q+</vt:lpstr>
      <vt:lpstr>t-channel production of Q+</vt:lpstr>
      <vt:lpstr>t-channel production of Q+</vt:lpstr>
      <vt:lpstr>Slajd 22</vt:lpstr>
      <vt:lpstr>Main assumption</vt:lpstr>
      <vt:lpstr>Slajd 24</vt:lpstr>
      <vt:lpstr>Slajd 25</vt:lpstr>
      <vt:lpstr>Is there a narrow resonance in nucleon excitation?</vt:lpstr>
      <vt:lpstr>eta photoproduction on nucleon</vt:lpstr>
      <vt:lpstr>Slajd 28</vt:lpstr>
      <vt:lpstr>Properties of N*(1685)</vt:lpstr>
      <vt:lpstr>Decay widths</vt:lpstr>
      <vt:lpstr>Decays of N*(1685) in SU(3) limit</vt:lpstr>
      <vt:lpstr>Slajd 32</vt:lpstr>
      <vt:lpstr>SU(3) flavor symmetry</vt:lpstr>
      <vt:lpstr>SU(3) flavor symmetry</vt:lpstr>
      <vt:lpstr>Mixing</vt:lpstr>
      <vt:lpstr>Decay of Theta+</vt:lpstr>
      <vt:lpstr>Decay of Theta+</vt:lpstr>
      <vt:lpstr>Chiral Quark Soliton Model</vt:lpstr>
      <vt:lpstr>Low lying J+ baryon multiplets</vt:lpstr>
      <vt:lpstr>Mixing with „Roper ocet”</vt:lpstr>
      <vt:lpstr>„Roper octet”</vt:lpstr>
      <vt:lpstr>Decays of N10(1685) mixing with the Roper octet</vt:lpstr>
      <vt:lpstr>Constraining mixing angles</vt:lpstr>
      <vt:lpstr>Slajd 44</vt:lpstr>
      <vt:lpstr>Decays of N10(1685) branching rats.along the orange line</vt:lpstr>
      <vt:lpstr>Properties of Σ10 and Ξ10 </vt:lpstr>
      <vt:lpstr>Properties of Σ10 and Ξ10 </vt:lpstr>
      <vt:lpstr>Slajd 48</vt:lpstr>
      <vt:lpstr>Slajd 49</vt:lpstr>
      <vt:lpstr>Slajd 50</vt:lpstr>
      <vt:lpstr>Slajd 51</vt:lpstr>
      <vt:lpstr>Properties of Σ10</vt:lpstr>
      <vt:lpstr>Properties of Ξ10</vt:lpstr>
      <vt:lpstr>Summary</vt:lpstr>
      <vt:lpstr>Slajd 55</vt:lpstr>
    </vt:vector>
  </TitlesOfParts>
  <Company>Instytut Fizyki, Uniwersytet Jagiellonski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Praszalowicz</dc:creator>
  <cp:lastModifiedBy>Praszalowicz</cp:lastModifiedBy>
  <cp:revision>82</cp:revision>
  <dcterms:created xsi:type="dcterms:W3CDTF">2010-01-18T18:58:29Z</dcterms:created>
  <dcterms:modified xsi:type="dcterms:W3CDTF">2010-02-03T14:53:33Z</dcterms:modified>
</cp:coreProperties>
</file>