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60" r:id="rId5"/>
  </p:sldMasterIdLst>
  <p:notesMasterIdLst>
    <p:notesMasterId r:id="rId33"/>
  </p:notesMasterIdLst>
  <p:handoutMasterIdLst>
    <p:handoutMasterId r:id="rId34"/>
  </p:handoutMasterIdLst>
  <p:sldIdLst>
    <p:sldId id="265" r:id="rId6"/>
    <p:sldId id="310" r:id="rId7"/>
    <p:sldId id="550" r:id="rId8"/>
    <p:sldId id="536" r:id="rId9"/>
    <p:sldId id="707" r:id="rId10"/>
    <p:sldId id="563" r:id="rId11"/>
    <p:sldId id="706" r:id="rId12"/>
    <p:sldId id="709" r:id="rId13"/>
    <p:sldId id="537" r:id="rId14"/>
    <p:sldId id="710" r:id="rId15"/>
    <p:sldId id="711" r:id="rId16"/>
    <p:sldId id="712" r:id="rId17"/>
    <p:sldId id="713" r:id="rId18"/>
    <p:sldId id="714" r:id="rId19"/>
    <p:sldId id="715" r:id="rId20"/>
    <p:sldId id="293" r:id="rId21"/>
    <p:sldId id="302" r:id="rId22"/>
    <p:sldId id="298" r:id="rId23"/>
    <p:sldId id="336" r:id="rId24"/>
    <p:sldId id="578" r:id="rId25"/>
    <p:sldId id="708" r:id="rId26"/>
    <p:sldId id="716" r:id="rId27"/>
    <p:sldId id="608" r:id="rId28"/>
    <p:sldId id="685" r:id="rId29"/>
    <p:sldId id="358" r:id="rId30"/>
    <p:sldId id="360" r:id="rId31"/>
    <p:sldId id="717" r:id="rId32"/>
  </p:sldIdLst>
  <p:sldSz cx="12188825" cy="6858000"/>
  <p:notesSz cx="6858000" cy="9144000"/>
  <p:custDataLst>
    <p:tags r:id="rId35"/>
  </p:custData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9" autoAdjust="0"/>
  </p:normalViewPr>
  <p:slideViewPr>
    <p:cSldViewPr showGuides="1">
      <p:cViewPr varScale="1">
        <p:scale>
          <a:sx n="114" d="100"/>
          <a:sy n="114" d="100"/>
        </p:scale>
        <p:origin x="414" y="84"/>
      </p:cViewPr>
      <p:guideLst>
        <p:guide pos="3839"/>
        <p:guide orient="horz" pos="2160"/>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89" d="100"/>
          <a:sy n="89" d="100"/>
        </p:scale>
        <p:origin x="375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115D25CC-CE2B-44FC-97DA-587FCC13922E}" type="datetime1">
              <a:rPr lang="de-DE" smtClean="0"/>
              <a:pPr algn="r" rtl="0"/>
              <a:t>20.01.2019</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D9F912AB-2776-42F2-A957-313FC7EFEDB9}" type="slidenum">
              <a:rPr lang="de-DE" smtClean="0"/>
              <a:pPr algn="r" rtl="0"/>
              <a:t>‹Nr.›</a:t>
            </a:fld>
            <a:endParaRPr lang="de-DE"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de-DE" noProof="0"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E832C949-ED9C-45D4-8A60-90C89D3B8584}" type="datetime1">
              <a:rPr lang="de-DE" smtClean="0"/>
              <a:pPr/>
              <a:t>20.01.2019</a:t>
            </a:fld>
            <a:endParaRPr lang="de-DE" dirty="0"/>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F93199CD-3E1B-4AE6-990F-76F925F5EA9F}" type="slidenum">
              <a:rPr lang="de-DE" smtClean="0"/>
              <a:pPr/>
              <a:t>‹Nr.›</a:t>
            </a:fld>
            <a:endParaRPr lang="de-DE"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7598CF1E-6A0A-4874-AE1B-D847126CF2E7}"/>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DA02A912-41E1-4464-AA9C-55D3C47A6F0C}" type="slidenum">
              <a:rPr kumimoji="0" lang="ru-RU"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16</a:t>
            </a:fld>
            <a:endParaRPr kumimoji="0" lang="ru-RU"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6737" name="Rectangle 1">
            <a:extLst>
              <a:ext uri="{FF2B5EF4-FFF2-40B4-BE49-F238E27FC236}">
                <a16:creationId xmlns:a16="http://schemas.microsoft.com/office/drawing/2014/main" id="{6C99F337-1862-4F59-88F3-732B77E21B41}"/>
              </a:ext>
            </a:extLst>
          </p:cNvPr>
          <p:cNvSpPr txBox="1">
            <a:spLocks noGrp="1" noRot="1" noChangeAspect="1" noChangeArrowheads="1"/>
          </p:cNvSpPr>
          <p:nvPr>
            <p:ph type="sldImg"/>
          </p:nvPr>
        </p:nvSpPr>
        <p:spPr bwMode="auto">
          <a:xfrm>
            <a:off x="385763" y="685800"/>
            <a:ext cx="607695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a:extLst>
              <a:ext uri="{FF2B5EF4-FFF2-40B4-BE49-F238E27FC236}">
                <a16:creationId xmlns:a16="http://schemas.microsoft.com/office/drawing/2014/main" id="{0A158C86-4D80-4341-8832-7360F09ED2EC}"/>
              </a:ext>
            </a:extLst>
          </p:cNvPr>
          <p:cNvSpPr txBox="1">
            <a:spLocks noGrp="1" noChangeArrowheads="1"/>
          </p:cNvSpPr>
          <p:nvPr>
            <p:ph type="body" idx="1"/>
          </p:nvPr>
        </p:nvSpPr>
        <p:spPr bwMode="auto">
          <a:xfrm>
            <a:off x="685800" y="4343400"/>
            <a:ext cx="5476875"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28DCC14-130E-4A24-BB29-C3CAE5035FD0}"/>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A51BAB4C-5EC2-4A9E-9132-AD883C7E27C9}" type="slidenum">
              <a:rPr kumimoji="0" lang="ru-RU"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17</a:t>
            </a:fld>
            <a:endParaRPr kumimoji="0" lang="ru-RU"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5953" name="Rectangle 1">
            <a:extLst>
              <a:ext uri="{FF2B5EF4-FFF2-40B4-BE49-F238E27FC236}">
                <a16:creationId xmlns:a16="http://schemas.microsoft.com/office/drawing/2014/main" id="{26B6A4A9-532E-4AAA-9B29-A6D7DC6800C6}"/>
              </a:ext>
            </a:extLst>
          </p:cNvPr>
          <p:cNvSpPr txBox="1">
            <a:spLocks noGrp="1" noRot="1" noChangeAspect="1" noChangeArrowheads="1"/>
          </p:cNvSpPr>
          <p:nvPr>
            <p:ph type="sldImg"/>
          </p:nvPr>
        </p:nvSpPr>
        <p:spPr bwMode="auto">
          <a:xfrm>
            <a:off x="1144588" y="685800"/>
            <a:ext cx="455930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a:extLst>
              <a:ext uri="{FF2B5EF4-FFF2-40B4-BE49-F238E27FC236}">
                <a16:creationId xmlns:a16="http://schemas.microsoft.com/office/drawing/2014/main" id="{555D276A-C7F9-4EE9-A475-364D461885A4}"/>
              </a:ext>
            </a:extLst>
          </p:cNvPr>
          <p:cNvSpPr txBox="1">
            <a:spLocks noGrp="1" noChangeArrowheads="1"/>
          </p:cNvSpPr>
          <p:nvPr>
            <p:ph type="body" idx="1"/>
          </p:nvPr>
        </p:nvSpPr>
        <p:spPr bwMode="auto">
          <a:xfrm>
            <a:off x="685800" y="4343400"/>
            <a:ext cx="5476875"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BD6D62AC-1B7A-4F1A-BCB4-90F00D4D9B9E}"/>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94F4450-1F43-4518-8B05-2D89CB67A2DB}" type="slidenum">
              <a:rPr kumimoji="0" lang="ru-RU"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18</a:t>
            </a:fld>
            <a:endParaRPr kumimoji="0" lang="ru-RU"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1857" name="Rectangle 1">
            <a:extLst>
              <a:ext uri="{FF2B5EF4-FFF2-40B4-BE49-F238E27FC236}">
                <a16:creationId xmlns:a16="http://schemas.microsoft.com/office/drawing/2014/main" id="{F7F91602-493B-4E65-849E-D77DB442045A}"/>
              </a:ext>
            </a:extLst>
          </p:cNvPr>
          <p:cNvSpPr txBox="1">
            <a:spLocks noGrp="1" noRot="1" noChangeAspect="1" noChangeArrowheads="1"/>
          </p:cNvSpPr>
          <p:nvPr>
            <p:ph type="sldImg"/>
          </p:nvPr>
        </p:nvSpPr>
        <p:spPr bwMode="auto">
          <a:xfrm>
            <a:off x="385763" y="685800"/>
            <a:ext cx="6076950" cy="3419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a:extLst>
              <a:ext uri="{FF2B5EF4-FFF2-40B4-BE49-F238E27FC236}">
                <a16:creationId xmlns:a16="http://schemas.microsoft.com/office/drawing/2014/main" id="{4C467A66-33CC-4AE8-AD8F-383B77CDFFA3}"/>
              </a:ext>
            </a:extLst>
          </p:cNvPr>
          <p:cNvSpPr txBox="1">
            <a:spLocks noGrp="1" noChangeArrowheads="1"/>
          </p:cNvSpPr>
          <p:nvPr>
            <p:ph type="body" idx="1"/>
          </p:nvPr>
        </p:nvSpPr>
        <p:spPr bwMode="auto">
          <a:xfrm>
            <a:off x="685800" y="4343400"/>
            <a:ext cx="5476875" cy="4016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5214" y="1828800"/>
            <a:ext cx="8229600" cy="2895600"/>
          </a:xfrm>
        </p:spPr>
        <p:txBody>
          <a:bodyPr rtlCol="0" anchor="b">
            <a:normAutofit/>
          </a:bodyPr>
          <a:lstStyle>
            <a:lvl1pPr algn="l" rtl="0">
              <a:lnSpc>
                <a:spcPct val="80000"/>
              </a:lnSpc>
              <a:defRPr sz="6600">
                <a:solidFill>
                  <a:schemeClr val="tx1"/>
                </a:solidFill>
              </a:defRPr>
            </a:lvl1pPr>
          </a:lstStyle>
          <a:p>
            <a:pPr rtl="0"/>
            <a:r>
              <a:rPr lang="de-DE" noProof="0"/>
              <a:t>Titelmasterformat durch Klicken bearbeiten</a:t>
            </a:r>
            <a:endParaRPr lang="de-DE" noProof="0" dirty="0"/>
          </a:p>
        </p:txBody>
      </p:sp>
      <p:sp>
        <p:nvSpPr>
          <p:cNvPr id="3" name="Untertitel 2"/>
          <p:cNvSpPr>
            <a:spLocks noGrp="1"/>
          </p:cNvSpPr>
          <p:nvPr>
            <p:ph type="subTitle" idx="1"/>
          </p:nvPr>
        </p:nvSpPr>
        <p:spPr>
          <a:xfrm>
            <a:off x="1065213" y="4800600"/>
            <a:ext cx="8229600" cy="1219200"/>
          </a:xfrm>
        </p:spPr>
        <p:txBody>
          <a:bodyPr rtlCol="0">
            <a:normAutofit/>
          </a:bodyPr>
          <a:lstStyle>
            <a:lvl1pPr marL="0" indent="0" algn="l" rtl="0">
              <a:spcBef>
                <a:spcPts val="0"/>
              </a:spcBef>
              <a:buNone/>
              <a:defRPr sz="2000" cap="all" spc="200" baseline="0">
                <a:solidFill>
                  <a:schemeClr val="accent1"/>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pPr rtl="0"/>
            <a:r>
              <a:rPr lang="de-DE" noProof="0"/>
              <a:t>Formatvorlage des Untertitelmasters durch Klicken bearbeiten</a:t>
            </a:r>
            <a:endParaRPr lang="de-DE" noProof="0"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p:txBody>
          <a:bodyPr vert="eaVert" rtlCol="0"/>
          <a:lstStyle>
            <a:lvl1pPr>
              <a:defRPr/>
            </a:lvl1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A189E67C-9D02-45EC-B214-7132036CA0E2}" type="datetime1">
              <a:rPr lang="de-DE" noProof="0" smtClean="0"/>
              <a:pPr/>
              <a:t>20.01.2019</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142412" y="381001"/>
            <a:ext cx="1524001" cy="5638800"/>
          </a:xfrm>
        </p:spPr>
        <p:txBody>
          <a:bodyPr vert="eaVert" rtlCol="0"/>
          <a:lstStyle/>
          <a:p>
            <a:pPr rtl="0"/>
            <a:r>
              <a:rPr lang="de-DE" noProof="0"/>
              <a:t>Titelmasterformat durch Klicken bearbeiten</a:t>
            </a:r>
            <a:endParaRPr lang="de-DE" noProof="0" dirty="0"/>
          </a:p>
        </p:txBody>
      </p:sp>
      <p:sp>
        <p:nvSpPr>
          <p:cNvPr id="3" name="Vertikaler Textplatzhalter 2"/>
          <p:cNvSpPr>
            <a:spLocks noGrp="1"/>
          </p:cNvSpPr>
          <p:nvPr>
            <p:ph type="body" orient="vert" idx="1" hasCustomPrompt="1"/>
          </p:nvPr>
        </p:nvSpPr>
        <p:spPr>
          <a:xfrm>
            <a:off x="1522412" y="381001"/>
            <a:ext cx="7391399" cy="5638800"/>
          </a:xfrm>
        </p:spPr>
        <p:txBody>
          <a:bodyPr vert="eaVert" rtlCol="0"/>
          <a:lstStyle>
            <a:lvl1pPr>
              <a:defRPr/>
            </a:lvl1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270FAB6A-C057-4550-9260-DE7EF7F686AF}" type="datetime1">
              <a:rPr lang="de-DE" noProof="0" smtClean="0"/>
              <a:pPr/>
              <a:t>20.01.2019</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BC933-168A-446B-BC03-1C13347FCA0A}"/>
              </a:ext>
            </a:extLst>
          </p:cNvPr>
          <p:cNvSpPr>
            <a:spLocks noGrp="1"/>
          </p:cNvSpPr>
          <p:nvPr>
            <p:ph type="ctrTitle"/>
          </p:nvPr>
        </p:nvSpPr>
        <p:spPr>
          <a:xfrm>
            <a:off x="1523603" y="1122363"/>
            <a:ext cx="9141619"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FAF594A8-273A-46A6-B4D7-4F86C5082337}"/>
              </a:ext>
            </a:extLst>
          </p:cNvPr>
          <p:cNvSpPr>
            <a:spLocks noGrp="1"/>
          </p:cNvSpPr>
          <p:nvPr>
            <p:ph type="subTitle" idx="1"/>
          </p:nvPr>
        </p:nvSpPr>
        <p:spPr>
          <a:xfrm>
            <a:off x="1523603" y="3602038"/>
            <a:ext cx="914161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FCC7D05E-5B99-4716-B3FD-77322C3FD876}"/>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266988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C4B0-1A02-4B48-85B2-5CF682CA0511}"/>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5A25ADE1-BCBD-4DEA-8E60-C543A7E346A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D20825AD-A0FB-498D-8F3D-E9E5E67401AD}"/>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283643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CB447-296D-483D-9306-4BF5A5AD72E4}"/>
              </a:ext>
            </a:extLst>
          </p:cNvPr>
          <p:cNvSpPr>
            <a:spLocks noGrp="1"/>
          </p:cNvSpPr>
          <p:nvPr>
            <p:ph type="title"/>
          </p:nvPr>
        </p:nvSpPr>
        <p:spPr>
          <a:xfrm>
            <a:off x="831634" y="1709739"/>
            <a:ext cx="10512862"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E121D656-3832-4987-B1B0-07A855249FA3}"/>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Mastertextformat bearbeiten</a:t>
            </a:r>
          </a:p>
        </p:txBody>
      </p:sp>
      <p:sp>
        <p:nvSpPr>
          <p:cNvPr id="4" name="Datumsplatzhalter 3">
            <a:extLst>
              <a:ext uri="{FF2B5EF4-FFF2-40B4-BE49-F238E27FC236}">
                <a16:creationId xmlns:a16="http://schemas.microsoft.com/office/drawing/2014/main" id="{AD10CD14-A960-4C90-9FEC-62ABAB41C596}"/>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413812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6BF2F-F74E-40FF-B261-013912AE2B3C}"/>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7FFF0D76-61E0-486D-A283-2CC81432C869}"/>
              </a:ext>
            </a:extLst>
          </p:cNvPr>
          <p:cNvSpPr>
            <a:spLocks noGrp="1"/>
          </p:cNvSpPr>
          <p:nvPr>
            <p:ph sz="half" idx="1"/>
          </p:nvPr>
        </p:nvSpPr>
        <p:spPr>
          <a:xfrm>
            <a:off x="0" y="762001"/>
            <a:ext cx="5984374" cy="452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60018601-F4F1-48F0-AD70-14DB277C5E88}"/>
              </a:ext>
            </a:extLst>
          </p:cNvPr>
          <p:cNvSpPr>
            <a:spLocks noGrp="1"/>
          </p:cNvSpPr>
          <p:nvPr>
            <p:ph sz="half" idx="2"/>
          </p:nvPr>
        </p:nvSpPr>
        <p:spPr>
          <a:xfrm>
            <a:off x="6187522" y="762001"/>
            <a:ext cx="5986491" cy="452437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4D33C097-B26B-4172-8FCB-EE6A1C25691D}"/>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177586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811FC-8195-470D-A46B-B9C5AD1A134C}"/>
              </a:ext>
            </a:extLst>
          </p:cNvPr>
          <p:cNvSpPr>
            <a:spLocks noGrp="1"/>
          </p:cNvSpPr>
          <p:nvPr>
            <p:ph type="title"/>
          </p:nvPr>
        </p:nvSpPr>
        <p:spPr>
          <a:xfrm>
            <a:off x="840098" y="365126"/>
            <a:ext cx="10512862"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30DE9773-07B2-48B8-9BEB-82B08272B863}"/>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7D0001F-6B39-4E40-BB29-C5E1451F9A52}"/>
              </a:ext>
            </a:extLst>
          </p:cNvPr>
          <p:cNvSpPr>
            <a:spLocks noGrp="1"/>
          </p:cNvSpPr>
          <p:nvPr>
            <p:ph sz="half" idx="2"/>
          </p:nvPr>
        </p:nvSpPr>
        <p:spPr>
          <a:xfrm>
            <a:off x="840099" y="2505075"/>
            <a:ext cx="5156973"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3ADC28A-B977-4CED-B2A8-C17B53E7B228}"/>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3BEEA3D-D6DF-40B0-AB85-4001D2F282BE}"/>
              </a:ext>
            </a:extLst>
          </p:cNvPr>
          <p:cNvSpPr>
            <a:spLocks noGrp="1"/>
          </p:cNvSpPr>
          <p:nvPr>
            <p:ph sz="quarter" idx="4"/>
          </p:nvPr>
        </p:nvSpPr>
        <p:spPr>
          <a:xfrm>
            <a:off x="6170593" y="2505075"/>
            <a:ext cx="518236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DF748DC-6A99-44F9-B776-E4EDB038125C}"/>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330078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FBFF6-9C16-408F-9800-80AAFECCD7A5}"/>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17BDB31F-9C51-48C5-A19C-1E15E6FA6940}"/>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2066514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831AA3A-C3C1-4D48-963E-8A7A30610D31}"/>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3595544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24889-371C-4390-A0E6-81E72506273E}"/>
              </a:ext>
            </a:extLst>
          </p:cNvPr>
          <p:cNvSpPr>
            <a:spLocks noGrp="1"/>
          </p:cNvSpPr>
          <p:nvPr>
            <p:ph type="title"/>
          </p:nvPr>
        </p:nvSpPr>
        <p:spPr>
          <a:xfrm>
            <a:off x="840099" y="457200"/>
            <a:ext cx="3931743"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1B90A3C2-D1EC-435A-904A-DFC79E6BCCC6}"/>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A28FE93E-DC72-4F24-B4FB-ED0DC7B74D78}"/>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4E23F64-0C44-44F8-AC96-177F4A7FD603}"/>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2971891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p:txBody>
          <a:bodyPr rtlCol="0"/>
          <a:lstStyle>
            <a:lvl5pPr algn="l" rtl="0">
              <a:defRPr/>
            </a:lvl5pPr>
            <a:lvl6pPr algn="l" rtl="0">
              <a:defRPr/>
            </a:lvl6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10"/>
          </p:nvPr>
        </p:nvSpPr>
        <p:spPr/>
        <p:txBody>
          <a:bodyPr rtlCol="0"/>
          <a:lstStyle>
            <a:lvl1pPr>
              <a:defRPr/>
            </a:lvl1pPr>
          </a:lstStyle>
          <a:p>
            <a:fld id="{0C3BEA5D-0888-4F93-8E94-34D310102D57}" type="datetime1">
              <a:rPr lang="de-DE" smtClean="0"/>
              <a:pPr/>
              <a:t>20.01.2019</a:t>
            </a:fld>
            <a:endParaRPr lang="de-DE"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E5CDF-AB7D-447B-840A-179819A8D8A2}"/>
              </a:ext>
            </a:extLst>
          </p:cNvPr>
          <p:cNvSpPr>
            <a:spLocks noGrp="1"/>
          </p:cNvSpPr>
          <p:nvPr>
            <p:ph type="title"/>
          </p:nvPr>
        </p:nvSpPr>
        <p:spPr>
          <a:xfrm>
            <a:off x="840099" y="457200"/>
            <a:ext cx="3931743"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84EA6C40-2BAA-4B6E-BA7C-C8F5A0A91F9C}"/>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2C059330-6F0F-4167-B0CC-D7C0093636A3}"/>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87B534-3362-48B4-8518-7E0D26CAF458}"/>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2662645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DFD01-873A-4C3A-AA2F-6EEC3D46A98A}"/>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506FF1FA-8CC5-4A89-A43F-C888D966B82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1BCB643D-FF4A-423C-BBDF-AB697C9BC595}"/>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3129350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E09D410-081F-43B1-92D8-95630A7912A4}"/>
              </a:ext>
            </a:extLst>
          </p:cNvPr>
          <p:cNvSpPr>
            <a:spLocks noGrp="1"/>
          </p:cNvSpPr>
          <p:nvPr>
            <p:ph type="title" orient="vert"/>
          </p:nvPr>
        </p:nvSpPr>
        <p:spPr>
          <a:xfrm>
            <a:off x="9131040" y="-133350"/>
            <a:ext cx="3042974" cy="5419725"/>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C117EDBA-699A-4652-8FC7-650FF9234251}"/>
              </a:ext>
            </a:extLst>
          </p:cNvPr>
          <p:cNvSpPr>
            <a:spLocks noGrp="1"/>
          </p:cNvSpPr>
          <p:nvPr>
            <p:ph type="body" orient="vert" idx="1"/>
          </p:nvPr>
        </p:nvSpPr>
        <p:spPr>
          <a:xfrm>
            <a:off x="1" y="-133350"/>
            <a:ext cx="8927892" cy="54197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0E6DDB73-4071-472F-AF7F-35BA112CDDFF}"/>
              </a:ext>
            </a:extLst>
          </p:cNvPr>
          <p:cNvSpPr>
            <a:spLocks noGrp="1"/>
          </p:cNvSpPr>
          <p:nvPr>
            <p:ph type="dt" idx="10"/>
          </p:nvPr>
        </p:nvSpPr>
        <p:spPr/>
        <p:txBody>
          <a:bodyPr/>
          <a:lstStyle>
            <a:lvl1pPr>
              <a:defRPr/>
            </a:lvl1pPr>
          </a:lstStyle>
          <a:p>
            <a:r>
              <a:rPr lang="de-DE" altLang="en-US"/>
              <a:t>01.04.11</a:t>
            </a:r>
          </a:p>
        </p:txBody>
      </p:sp>
    </p:spTree>
    <p:extLst>
      <p:ext uri="{BB962C8B-B14F-4D97-AF65-F5344CB8AC3E}">
        <p14:creationId xmlns:p14="http://schemas.microsoft.com/office/powerpoint/2010/main" val="123158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9614" y="2514600"/>
            <a:ext cx="8692399" cy="2819400"/>
          </a:xfrm>
        </p:spPr>
        <p:txBody>
          <a:bodyPr rtlCol="0" anchor="b">
            <a:normAutofit/>
          </a:bodyPr>
          <a:lstStyle>
            <a:lvl1pPr algn="l" rtl="0">
              <a:lnSpc>
                <a:spcPct val="80000"/>
              </a:lnSpc>
              <a:defRPr sz="4800" b="0" cap="none" baseline="0"/>
            </a:lvl1pPr>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065213" y="5410200"/>
            <a:ext cx="8687333" cy="609601"/>
          </a:xfrm>
        </p:spPr>
        <p:txBody>
          <a:bodyPr rtlCol="0" anchor="t">
            <a:normAutofit/>
          </a:bodyPr>
          <a:lstStyle>
            <a:lvl1pPr marL="0" indent="0" algn="l" rtl="0">
              <a:spcBef>
                <a:spcPts val="0"/>
              </a:spcBef>
              <a:buNone/>
              <a:defRPr sz="2000" cap="all" spc="200" baseline="0">
                <a:solidFill>
                  <a:schemeClr val="accent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de-DE" noProof="0" dirty="0"/>
              <a:t>Textmasterformate bearbeiten</a:t>
            </a:r>
          </a:p>
        </p:txBody>
      </p:sp>
      <p:sp>
        <p:nvSpPr>
          <p:cNvPr id="4" name="Datumsplatzhalter 3"/>
          <p:cNvSpPr>
            <a:spLocks noGrp="1"/>
          </p:cNvSpPr>
          <p:nvPr>
            <p:ph type="dt" sz="half" idx="10"/>
          </p:nvPr>
        </p:nvSpPr>
        <p:spPr/>
        <p:txBody>
          <a:bodyPr rtlCol="0"/>
          <a:lstStyle>
            <a:lvl1pPr>
              <a:defRPr/>
            </a:lvl1pPr>
          </a:lstStyle>
          <a:p>
            <a:fld id="{BAC737EE-66BB-4D7F-898E-CF1D06F8E110}" type="datetime1">
              <a:rPr lang="de-DE" smtClean="0"/>
              <a:pPr/>
              <a:t>20.01.2019</a:t>
            </a:fld>
            <a:endParaRPr lang="de-DE"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Titelmasterformat durch Klicken bearbeiten</a:t>
            </a:r>
            <a:endParaRPr lang="de-DE" noProof="0" dirty="0"/>
          </a:p>
        </p:txBody>
      </p:sp>
      <p:sp>
        <p:nvSpPr>
          <p:cNvPr id="3" name="Inhaltsplatzhalter 2"/>
          <p:cNvSpPr>
            <a:spLocks noGrp="1"/>
          </p:cNvSpPr>
          <p:nvPr>
            <p:ph sz="half" idx="1" hasCustomPrompt="1"/>
          </p:nvPr>
        </p:nvSpPr>
        <p:spPr>
          <a:xfrm>
            <a:off x="1504781" y="1905001"/>
            <a:ext cx="4419599"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Inhaltsplatzhalter 3"/>
          <p:cNvSpPr>
            <a:spLocks noGrp="1"/>
          </p:cNvSpPr>
          <p:nvPr>
            <p:ph sz="half" idx="2" hasCustomPrompt="1"/>
          </p:nvPr>
        </p:nvSpPr>
        <p:spPr>
          <a:xfrm>
            <a:off x="6229183" y="1905001"/>
            <a:ext cx="4419600" cy="41148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Datumsplatzhalter 4"/>
          <p:cNvSpPr>
            <a:spLocks noGrp="1"/>
          </p:cNvSpPr>
          <p:nvPr>
            <p:ph type="dt" sz="half" idx="10"/>
          </p:nvPr>
        </p:nvSpPr>
        <p:spPr/>
        <p:txBody>
          <a:bodyPr rtlCol="0"/>
          <a:lstStyle/>
          <a:p>
            <a:r>
              <a:rPr lang="de-DE" dirty="0"/>
              <a:t>​</a:t>
            </a:r>
            <a:fld id="{8B789056-64C5-46DE-95B1-DA257F473F68}" type="datetime1">
              <a:rPr lang="de-DE" smtClean="0"/>
              <a:pPr/>
              <a:t>20.01.2019</a:t>
            </a:fld>
            <a:r>
              <a:rPr lang="de-DE" dirty="0"/>
              <a:t>​</a:t>
            </a:r>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lgn="l" rtl="0">
              <a:defRPr/>
            </a:lvl1pPr>
          </a:lstStyle>
          <a:p>
            <a:pPr rtl="0"/>
            <a:r>
              <a:rPr lang="de-DE" noProof="0"/>
              <a:t>Titelmasterformat durch Klicken bearbeiten</a:t>
            </a:r>
            <a:endParaRPr lang="de-DE" noProof="0" dirty="0"/>
          </a:p>
        </p:txBody>
      </p:sp>
      <p:sp>
        <p:nvSpPr>
          <p:cNvPr id="3" name="Textplatzhalter 2"/>
          <p:cNvSpPr>
            <a:spLocks noGrp="1"/>
          </p:cNvSpPr>
          <p:nvPr>
            <p:ph type="body" idx="1" hasCustomPrompt="1"/>
          </p:nvPr>
        </p:nvSpPr>
        <p:spPr>
          <a:xfrm>
            <a:off x="152241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4" name="Inhaltsplatzhalter 3"/>
          <p:cNvSpPr>
            <a:spLocks noGrp="1"/>
          </p:cNvSpPr>
          <p:nvPr>
            <p:ph sz="half" idx="2" hasCustomPrompt="1"/>
          </p:nvPr>
        </p:nvSpPr>
        <p:spPr>
          <a:xfrm>
            <a:off x="152241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Textplatzhalter 4"/>
          <p:cNvSpPr>
            <a:spLocks noGrp="1"/>
          </p:cNvSpPr>
          <p:nvPr>
            <p:ph type="body" sz="quarter" idx="3" hasCustomPrompt="1"/>
          </p:nvPr>
        </p:nvSpPr>
        <p:spPr>
          <a:xfrm>
            <a:off x="6249861" y="1905000"/>
            <a:ext cx="4416552" cy="762000"/>
          </a:xfrm>
        </p:spPr>
        <p:txBody>
          <a:bodyPr rtlCol="0" anchor="ctr">
            <a:noAutofit/>
          </a:bodyPr>
          <a:lstStyle>
            <a:lvl1pPr marL="0" indent="0" algn="l" rtl="0">
              <a:spcBef>
                <a:spcPts val="0"/>
              </a:spcBef>
              <a:buNone/>
              <a:defRPr sz="2000" b="0" cap="all" spc="200" baseline="0">
                <a:solidFill>
                  <a:schemeClr val="accent1"/>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de-DE" noProof="0" dirty="0"/>
              <a:t>Textmasterformate bearbeiten</a:t>
            </a:r>
          </a:p>
        </p:txBody>
      </p:sp>
      <p:sp>
        <p:nvSpPr>
          <p:cNvPr id="6" name="Inhaltsplatzhalter 5"/>
          <p:cNvSpPr>
            <a:spLocks noGrp="1"/>
          </p:cNvSpPr>
          <p:nvPr>
            <p:ph sz="quarter" idx="4" hasCustomPrompt="1"/>
          </p:nvPr>
        </p:nvSpPr>
        <p:spPr>
          <a:xfrm>
            <a:off x="6249861" y="2743201"/>
            <a:ext cx="4416552" cy="32766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7" name="Datumsplatzhalter 6"/>
          <p:cNvSpPr>
            <a:spLocks noGrp="1"/>
          </p:cNvSpPr>
          <p:nvPr>
            <p:ph type="dt" sz="half" idx="10"/>
          </p:nvPr>
        </p:nvSpPr>
        <p:spPr/>
        <p:txBody>
          <a:bodyPr rtlCol="0"/>
          <a:lstStyle>
            <a:lvl1pPr>
              <a:defRPr/>
            </a:lvl1pPr>
          </a:lstStyle>
          <a:p>
            <a:fld id="{80BFF739-A1FF-4B0F-A80D-4A7600AF59B6}" type="datetime1">
              <a:rPr lang="de-DE" noProof="0" smtClean="0"/>
              <a:pPr/>
              <a:t>20.01.2019</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a:t>Titelmasterformat durch Klicken bearbeiten</a:t>
            </a:r>
            <a:endParaRPr/>
          </a:p>
        </p:txBody>
      </p:sp>
      <p:sp>
        <p:nvSpPr>
          <p:cNvPr id="3" name="Datumsplatzhalter 2"/>
          <p:cNvSpPr>
            <a:spLocks noGrp="1"/>
          </p:cNvSpPr>
          <p:nvPr>
            <p:ph type="dt" sz="half" idx="10"/>
          </p:nvPr>
        </p:nvSpPr>
        <p:spPr/>
        <p:txBody>
          <a:bodyPr rtlCol="0"/>
          <a:lstStyle>
            <a:lvl1pPr>
              <a:defRPr/>
            </a:lvl1pPr>
          </a:lstStyle>
          <a:p>
            <a:fld id="{B9B1CAE9-9EFE-4152-8504-84F83B03DD44}" type="datetime1">
              <a:rPr lang="de-DE" smtClean="0"/>
              <a:pPr/>
              <a:t>20.01.2019</a:t>
            </a:fld>
            <a:endParaRPr lang="de-DE" dirty="0"/>
          </a:p>
        </p:txBody>
      </p:sp>
      <p:sp>
        <p:nvSpPr>
          <p:cNvPr id="4" name="Fußzeilenplatzhalter 3"/>
          <p:cNvSpPr>
            <a:spLocks noGrp="1"/>
          </p:cNvSpPr>
          <p:nvPr>
            <p:ph type="ftr" sz="quarter" idx="11"/>
          </p:nvPr>
        </p:nvSpPr>
        <p:spPr/>
        <p:txBody>
          <a:bodyPr rtlCol="0"/>
          <a:lstStyle/>
          <a:p>
            <a:pPr rtl="0"/>
            <a:endParaRPr/>
          </a:p>
        </p:txBody>
      </p:sp>
      <p:sp>
        <p:nvSpPr>
          <p:cNvPr id="5" name="Foliennummernplatzhalter 4"/>
          <p:cNvSpPr>
            <a:spLocks noGrp="1"/>
          </p:cNvSpPr>
          <p:nvPr>
            <p:ph type="sldNum" sz="quarter" idx="12"/>
          </p:nvPr>
        </p:nvSpPr>
        <p:spPr/>
        <p:txBody>
          <a:bodyPr rtlCol="0"/>
          <a:lstStyle/>
          <a:p>
            <a:pPr rtl="0"/>
            <a:fld id="{2A013F82-EE5E-44EE-A61D-E31C6657F26F}" type="slidenum">
              <a:rPr/>
              <a:t>‹Nr.›</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bg>
      <p:bgPr>
        <a:solidFill>
          <a:schemeClr val="bg2"/>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lvl1pPr>
              <a:defRPr/>
            </a:lvl1pPr>
          </a:lstStyle>
          <a:p>
            <a:fld id="{16AF6054-D64A-4276-A67A-52D6E88FBE84}" type="datetime1">
              <a:rPr lang="de-DE" smtClean="0"/>
              <a:pPr/>
              <a:t>20.01.2019</a:t>
            </a:fld>
            <a:endParaRPr lang="de-DE" dirty="0"/>
          </a:p>
        </p:txBody>
      </p:sp>
      <p:sp>
        <p:nvSpPr>
          <p:cNvPr id="3" name="Fußzeilenplatzhalter 2"/>
          <p:cNvSpPr>
            <a:spLocks noGrp="1"/>
          </p:cNvSpPr>
          <p:nvPr>
            <p:ph type="ftr" sz="quarter" idx="11"/>
          </p:nvPr>
        </p:nvSpPr>
        <p:spPr/>
        <p:txBody>
          <a:bodyPr rtlCol="0"/>
          <a:lstStyle/>
          <a:p>
            <a:pPr rtl="0"/>
            <a:endParaRPr/>
          </a:p>
        </p:txBody>
      </p:sp>
      <p:sp>
        <p:nvSpPr>
          <p:cNvPr id="4" name="Foliennummernplatzhalter 3"/>
          <p:cNvSpPr>
            <a:spLocks noGrp="1"/>
          </p:cNvSpPr>
          <p:nvPr>
            <p:ph type="sldNum" sz="quarter" idx="12"/>
          </p:nvPr>
        </p:nvSpPr>
        <p:spPr/>
        <p:txBody>
          <a:bodyPr rtlCol="0"/>
          <a:lstStyle/>
          <a:p>
            <a:pPr rtl="0"/>
            <a:fld id="{2A013F82-EE5E-44EE-A61D-E31C6657F26F}" type="slidenum">
              <a:rPr/>
              <a:t>‹Nr.›</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5604" y="1905000"/>
            <a:ext cx="3596607" cy="2667000"/>
          </a:xfrm>
        </p:spPr>
        <p:txBody>
          <a:bodyPr rtlCol="0" anchor="b">
            <a:noAutofit/>
          </a:bodyPr>
          <a:lstStyle>
            <a:lvl1pPr algn="l" rtl="0">
              <a:lnSpc>
                <a:spcPct val="90000"/>
              </a:lnSpc>
              <a:defRPr sz="3200" b="0" baseline="0">
                <a:solidFill>
                  <a:schemeClr val="tx1"/>
                </a:solidFill>
              </a:defRPr>
            </a:lvl1pPr>
          </a:lstStyle>
          <a:p>
            <a:pPr rtl="0"/>
            <a:r>
              <a:rPr lang="de-DE" noProof="0"/>
              <a:t>Titelmasterformat durch Klicken bearbeiten</a:t>
            </a:r>
            <a:endParaRPr lang="de-DE" noProof="0" dirty="0"/>
          </a:p>
        </p:txBody>
      </p:sp>
      <p:sp>
        <p:nvSpPr>
          <p:cNvPr id="3" name="Inhaltsplatzhalter 2"/>
          <p:cNvSpPr>
            <a:spLocks noGrp="1"/>
          </p:cNvSpPr>
          <p:nvPr>
            <p:ph idx="1" hasCustomPrompt="1"/>
          </p:nvPr>
        </p:nvSpPr>
        <p:spPr>
          <a:xfrm>
            <a:off x="4951414" y="685800"/>
            <a:ext cx="6400800" cy="53340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a:lvl8pPr>
            <a:lvl9pPr algn="l" rtl="0">
              <a:defRPr sz="1600"/>
            </a:lvl9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Textplatzhalter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lvl1pPr>
              <a:defRPr/>
            </a:lvl1pPr>
          </a:lstStyle>
          <a:p>
            <a:fld id="{B5374C35-0B4F-422D-B236-94C4FF2C6562}" type="datetime1">
              <a:rPr lang="de-DE" noProof="0" smtClean="0"/>
              <a:pPr/>
              <a:t>20.01.2019</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t>‹Nr.›</a:t>
            </a:fld>
            <a:endParaRPr lang="de-DE" noProof="0"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951414" y="685800"/>
            <a:ext cx="6400799" cy="5334000"/>
          </a:xfrm>
          <a:solidFill>
            <a:schemeClr val="bg2"/>
          </a:solidFill>
          <a:ln w="76200">
            <a:solidFill>
              <a:schemeClr val="tx1"/>
            </a:solidFill>
            <a:miter lim="800000"/>
          </a:ln>
        </p:spPr>
        <p:txBody>
          <a:bodyPr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de-DE" noProof="0"/>
              <a:t>Bild durch Klicken auf Symbol hinzufügen</a:t>
            </a:r>
            <a:endParaRPr lang="de-DE" noProof="0" dirty="0"/>
          </a:p>
        </p:txBody>
      </p:sp>
      <p:sp>
        <p:nvSpPr>
          <p:cNvPr id="2" name="Titel 1"/>
          <p:cNvSpPr>
            <a:spLocks noGrp="1"/>
          </p:cNvSpPr>
          <p:nvPr>
            <p:ph type="title"/>
          </p:nvPr>
        </p:nvSpPr>
        <p:spPr>
          <a:xfrm>
            <a:off x="1055604" y="1905000"/>
            <a:ext cx="3596607" cy="2667000"/>
          </a:xfrm>
        </p:spPr>
        <p:txBody>
          <a:bodyPr rtlCol="0" anchor="b">
            <a:normAutofit/>
          </a:bodyPr>
          <a:lstStyle>
            <a:lvl1pPr algn="l" rtl="0">
              <a:lnSpc>
                <a:spcPct val="90000"/>
              </a:lnSpc>
              <a:defRPr sz="3200" b="0" i="0" baseline="0">
                <a:solidFill>
                  <a:schemeClr val="tx1"/>
                </a:solidFill>
              </a:defRPr>
            </a:lvl1pPr>
          </a:lstStyle>
          <a:p>
            <a:pPr rtl="0"/>
            <a:r>
              <a:rPr lang="de-DE" noProof="0"/>
              <a:t>Titelmasterformat durch Klicken bearbeiten</a:t>
            </a:r>
            <a:endParaRPr lang="de-DE" noProof="0" dirty="0"/>
          </a:p>
        </p:txBody>
      </p:sp>
      <p:sp>
        <p:nvSpPr>
          <p:cNvPr id="4" name="Textplatzhalter 3"/>
          <p:cNvSpPr>
            <a:spLocks noGrp="1"/>
          </p:cNvSpPr>
          <p:nvPr>
            <p:ph type="body" sz="half" idx="2" hasCustomPrompt="1"/>
          </p:nvPr>
        </p:nvSpPr>
        <p:spPr>
          <a:xfrm>
            <a:off x="1065213" y="4648200"/>
            <a:ext cx="3581399" cy="1371600"/>
          </a:xfrm>
        </p:spPr>
        <p:txBody>
          <a:bodyPr rtlCol="0">
            <a:normAutofit/>
          </a:bodyPr>
          <a:lstStyle>
            <a:lvl1pPr marL="0" indent="0" algn="l" rtl="0">
              <a:lnSpc>
                <a:spcPct val="90000"/>
              </a:lnSpc>
              <a:spcBef>
                <a:spcPts val="1200"/>
              </a:spcBef>
              <a:buNone/>
              <a:defRPr sz="18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de-DE" noProof="0" dirty="0"/>
              <a:t>Textmasterformate bearbeiten</a:t>
            </a:r>
          </a:p>
        </p:txBody>
      </p:sp>
      <p:sp>
        <p:nvSpPr>
          <p:cNvPr id="5" name="Datumsplatzhalter 4"/>
          <p:cNvSpPr>
            <a:spLocks noGrp="1"/>
          </p:cNvSpPr>
          <p:nvPr>
            <p:ph type="dt" sz="half" idx="10"/>
          </p:nvPr>
        </p:nvSpPr>
        <p:spPr/>
        <p:txBody>
          <a:bodyPr rtlCol="0"/>
          <a:lstStyle>
            <a:lvl1pPr>
              <a:defRPr/>
            </a:lvl1pPr>
          </a:lstStyle>
          <a:p>
            <a:fld id="{58041F81-F908-46F2-978C-0D5782D2F71E}" type="datetime1">
              <a:rPr lang="de-DE" noProof="0" smtClean="0"/>
              <a:pPr/>
              <a:t>20.01.2019</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2A013F82-EE5E-44EE-A61D-E31C6657F26F}" type="slidenum">
              <a:rPr lang="de-DE" noProof="0" smtClean="0"/>
              <a:pPr/>
              <a:t>‹Nr.›</a:t>
            </a:fld>
            <a:endParaRPr lang="de-DE" noProof="0"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pPr rtl="0"/>
            <a:r>
              <a:rPr lang="de-DE" noProof="0" dirty="0"/>
              <a:t>Titelmasterformat durch Klicken bearbeiten</a:t>
            </a:r>
          </a:p>
        </p:txBody>
      </p:sp>
      <p:sp>
        <p:nvSpPr>
          <p:cNvPr id="3" name="Textplatzhalt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rtl="0"/>
            <a:r>
              <a:rPr lang="de-DE" noProof="0" dirty="0"/>
              <a:t>Textmasterformat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73868FAC-1E42-46E2-B290-2D4CF62A4174}" type="datetime1">
              <a:rPr lang="de-DE" smtClean="0"/>
              <a:pPr/>
              <a:t>20.01.2019</a:t>
            </a:fld>
            <a:endParaRPr lang="de-DE" dirty="0"/>
          </a:p>
        </p:txBody>
      </p:sp>
      <p:sp>
        <p:nvSpPr>
          <p:cNvPr id="5" name="Fußzeilenplatzhalt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rtl="0">
              <a:defRPr sz="1000">
                <a:solidFill>
                  <a:schemeClr val="tx1">
                    <a:tint val="75000"/>
                  </a:schemeClr>
                </a:solidFill>
              </a:defRPr>
            </a:lvl1pPr>
          </a:lstStyle>
          <a:p>
            <a:pPr rtl="0"/>
            <a:endParaRPr lang="de-DE" noProof="0" dirty="0"/>
          </a:p>
        </p:txBody>
      </p:sp>
      <p:sp>
        <p:nvSpPr>
          <p:cNvPr id="6" name="Foliennummernplatzhalt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rtl="0">
              <a:defRPr sz="1000">
                <a:solidFill>
                  <a:schemeClr val="tx1">
                    <a:tint val="75000"/>
                  </a:schemeClr>
                </a:solidFill>
              </a:defRPr>
            </a:lvl1pPr>
          </a:lstStyle>
          <a:p>
            <a:fld id="{2A013F82-EE5E-44EE-A61D-E31C6657F26F}" type="slidenum">
              <a:rPr lang="de-DE" smtClean="0"/>
              <a:pPr/>
              <a:t>‹Nr.›</a:t>
            </a:fld>
            <a:endParaRPr lang="de-DE"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0FFF78B8-A9A1-4FEF-8401-B638D8CAECE8}"/>
              </a:ext>
            </a:extLst>
          </p:cNvPr>
          <p:cNvSpPr>
            <a:spLocks noChangeArrowheads="1"/>
          </p:cNvSpPr>
          <p:nvPr/>
        </p:nvSpPr>
        <p:spPr bwMode="auto">
          <a:xfrm>
            <a:off x="0" y="6613525"/>
            <a:ext cx="12188825" cy="248402"/>
          </a:xfrm>
          <a:prstGeom prst="rect">
            <a:avLst/>
          </a:prstGeom>
          <a:gradFill rotWithShape="0">
            <a:gsLst>
              <a:gs pos="0">
                <a:srgbClr val="FFFFFF"/>
              </a:gs>
              <a:gs pos="100000">
                <a:srgbClr val="7F7F7F"/>
              </a:gs>
            </a:gsLst>
            <a:lin ang="162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5pPr>
            <a:lvl6pPr marL="25146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6pPr>
            <a:lvl7pPr marL="29718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7pPr>
            <a:lvl8pPr marL="34290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8pPr>
            <a:lvl9pPr marL="38862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9pPr>
          </a:lstStyle>
          <a:p>
            <a:pPr algn="r">
              <a:buClrTx/>
              <a:buFontTx/>
              <a:buNone/>
            </a:pPr>
            <a:r>
              <a:rPr lang="en-US" altLang="en-US" sz="1000">
                <a:solidFill>
                  <a:srgbClr val="434343"/>
                </a:solidFill>
              </a:rPr>
              <a:t>MesoBioNano- Science Group @ FIAS (www.fias.uni-frankfurt.de/mbn)</a:t>
            </a:r>
          </a:p>
        </p:txBody>
      </p:sp>
      <p:pic>
        <p:nvPicPr>
          <p:cNvPr id="2050" name="Picture 2">
            <a:extLst>
              <a:ext uri="{FF2B5EF4-FFF2-40B4-BE49-F238E27FC236}">
                <a16:creationId xmlns:a16="http://schemas.microsoft.com/office/drawing/2014/main" id="{F4AE7D27-3384-429A-8741-955F497133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76201"/>
            <a:ext cx="12188825" cy="777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3">
            <a:extLst>
              <a:ext uri="{FF2B5EF4-FFF2-40B4-BE49-F238E27FC236}">
                <a16:creationId xmlns:a16="http://schemas.microsoft.com/office/drawing/2014/main" id="{036B04F4-0AD4-476F-8541-7F618B03060F}"/>
              </a:ext>
            </a:extLst>
          </p:cNvPr>
          <p:cNvSpPr>
            <a:spLocks noGrp="1" noChangeArrowheads="1"/>
          </p:cNvSpPr>
          <p:nvPr>
            <p:ph type="body" idx="1"/>
          </p:nvPr>
        </p:nvSpPr>
        <p:spPr bwMode="auto">
          <a:xfrm>
            <a:off x="0" y="762001"/>
            <a:ext cx="12174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052" name="Rectangle 4">
            <a:extLst>
              <a:ext uri="{FF2B5EF4-FFF2-40B4-BE49-F238E27FC236}">
                <a16:creationId xmlns:a16="http://schemas.microsoft.com/office/drawing/2014/main" id="{CC127AFE-40BF-4530-8A63-F45C1DC9A01B}"/>
              </a:ext>
            </a:extLst>
          </p:cNvPr>
          <p:cNvSpPr>
            <a:spLocks noGrp="1" noChangeArrowheads="1"/>
          </p:cNvSpPr>
          <p:nvPr>
            <p:ph type="title"/>
          </p:nvPr>
        </p:nvSpPr>
        <p:spPr bwMode="auto">
          <a:xfrm>
            <a:off x="0" y="-133350"/>
            <a:ext cx="12174013"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8000" tIns="46800" rIns="90000" bIns="46800" numCol="1" anchor="ctr" anchorCtr="0" compatLnSpc="1">
            <a:prstTxWarp prst="textNoShape">
              <a:avLst/>
            </a:prstTxWarp>
          </a:bodyPr>
          <a:lstStyle/>
          <a:p>
            <a:pPr lvl="0"/>
            <a:r>
              <a:rPr lang="en-GB" altLang="en-US"/>
              <a:t>Click to edit the title text format</a:t>
            </a:r>
          </a:p>
        </p:txBody>
      </p:sp>
      <p:sp>
        <p:nvSpPr>
          <p:cNvPr id="2053" name="Rectangle 5">
            <a:extLst>
              <a:ext uri="{FF2B5EF4-FFF2-40B4-BE49-F238E27FC236}">
                <a16:creationId xmlns:a16="http://schemas.microsoft.com/office/drawing/2014/main" id="{B5A045BB-6C88-4AC5-ACDE-D2F07910CBB8}"/>
              </a:ext>
            </a:extLst>
          </p:cNvPr>
          <p:cNvSpPr>
            <a:spLocks noGrp="1" noChangeArrowheads="1"/>
          </p:cNvSpPr>
          <p:nvPr>
            <p:ph type="dt"/>
          </p:nvPr>
        </p:nvSpPr>
        <p:spPr bwMode="auto">
          <a:xfrm>
            <a:off x="101574" y="6640514"/>
            <a:ext cx="282924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spcBef>
                <a:spcPct val="0"/>
              </a:spcBef>
              <a:spcAft>
                <a:spcPct val="0"/>
              </a:spcAft>
              <a:buClrTx/>
              <a:buFontTx/>
              <a:buNone/>
              <a:tabLst>
                <a:tab pos="723900" algn="l"/>
                <a:tab pos="1447800" algn="l"/>
              </a:tabLst>
              <a:defRPr sz="1000">
                <a:solidFill>
                  <a:srgbClr val="434343"/>
                </a:solidFill>
                <a:latin typeface="Times New Roman" panose="02020603050405020304" pitchFamily="18" charset="0"/>
              </a:defRPr>
            </a:lvl1pPr>
          </a:lstStyle>
          <a:p>
            <a:r>
              <a:rPr lang="de-DE" altLang="en-US"/>
              <a:t>01.04.11</a:t>
            </a:r>
          </a:p>
        </p:txBody>
      </p:sp>
    </p:spTree>
    <p:extLst>
      <p:ext uri="{BB962C8B-B14F-4D97-AF65-F5344CB8AC3E}">
        <p14:creationId xmlns:p14="http://schemas.microsoft.com/office/powerpoint/2010/main" val="419647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2800" b="1" kern="1200">
          <a:solidFill>
            <a:srgbClr val="5279A4"/>
          </a:solidFill>
          <a:latin typeface="+mj-lt"/>
          <a:ea typeface="+mj-ea"/>
          <a:cs typeface="+mj-cs"/>
        </a:defRPr>
      </a:lvl1pPr>
      <a:lvl2pPr marL="742950" indent="-28575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2pPr>
      <a:lvl3pPr marL="1143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3pPr>
      <a:lvl4pPr marL="1600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4pPr>
      <a:lvl5pPr marL="20574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5279A4"/>
          </a:solidFill>
          <a:latin typeface="Myriad Pro" pitchFamily="32" charset="0"/>
          <a:cs typeface="DejaVu Sans" charset="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B406B"/>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434343"/>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434343"/>
          </a:solidFill>
          <a:latin typeface="+mn-lt"/>
          <a:ea typeface="+mn-ea"/>
          <a:cs typeface="+mn-cs"/>
        </a:defRPr>
      </a:lvl3pPr>
      <a:lvl4pPr marL="16002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kern="1200">
          <a:solidFill>
            <a:srgbClr val="434343"/>
          </a:solidFill>
          <a:latin typeface="+mn-lt"/>
          <a:ea typeface="+mn-ea"/>
          <a:cs typeface="+mn-cs"/>
        </a:defRPr>
      </a:lvl4pPr>
      <a:lvl5pPr marL="20574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kern="1200">
          <a:solidFill>
            <a:srgbClr val="4343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8276" y="476672"/>
            <a:ext cx="9748544" cy="2448272"/>
          </a:xfrm>
        </p:spPr>
        <p:txBody>
          <a:bodyPr rtlCol="0">
            <a:normAutofit fontScale="90000"/>
          </a:bodyPr>
          <a:lstStyle/>
          <a:p>
            <a:pPr algn="ctr"/>
            <a:r>
              <a:rPr lang="en-GB" dirty="0" err="1"/>
              <a:t>Physik</a:t>
            </a:r>
            <a:r>
              <a:rPr lang="en-GB" dirty="0"/>
              <a:t> der </a:t>
            </a:r>
            <a:br>
              <a:rPr lang="en-GB" dirty="0"/>
            </a:br>
            <a:r>
              <a:rPr lang="en-GB" dirty="0" err="1"/>
              <a:t>sozio-ökonomischen</a:t>
            </a:r>
            <a:r>
              <a:rPr lang="en-GB" dirty="0"/>
              <a:t> </a:t>
            </a:r>
            <a:r>
              <a:rPr lang="en-GB" dirty="0" err="1"/>
              <a:t>Systeme</a:t>
            </a:r>
            <a:r>
              <a:rPr lang="en-GB" dirty="0"/>
              <a:t> </a:t>
            </a:r>
            <a:br>
              <a:rPr lang="en-GB" dirty="0"/>
            </a:br>
            <a:r>
              <a:rPr lang="en-GB" i="1" dirty="0" err="1"/>
              <a:t>mit</a:t>
            </a:r>
            <a:r>
              <a:rPr lang="en-GB" i="1" dirty="0"/>
              <a:t> </a:t>
            </a:r>
            <a:r>
              <a:rPr lang="en-GB" i="1" dirty="0" err="1"/>
              <a:t>dem</a:t>
            </a:r>
            <a:r>
              <a:rPr lang="en-GB" i="1" dirty="0"/>
              <a:t> Computer</a:t>
            </a:r>
            <a:endParaRPr lang="en-US" i="1" dirty="0"/>
          </a:p>
        </p:txBody>
      </p:sp>
      <p:sp>
        <p:nvSpPr>
          <p:cNvPr id="4" name="Untertitel 3"/>
          <p:cNvSpPr>
            <a:spLocks noGrp="1"/>
          </p:cNvSpPr>
          <p:nvPr>
            <p:ph type="subTitle" idx="1"/>
          </p:nvPr>
        </p:nvSpPr>
        <p:spPr>
          <a:xfrm>
            <a:off x="1070741" y="3645024"/>
            <a:ext cx="8229600" cy="2736304"/>
          </a:xfrm>
        </p:spPr>
        <p:txBody>
          <a:bodyPr rtlCol="0">
            <a:normAutofit fontScale="85000" lnSpcReduction="20000"/>
          </a:bodyPr>
          <a:lstStyle/>
          <a:p>
            <a:r>
              <a:rPr lang="en-GB" i="1" dirty="0">
                <a:latin typeface="Thorndale" pitchFamily="18"/>
                <a:ea typeface="Andale Sans UI" pitchFamily="2"/>
                <a:cs typeface="Tahoma" pitchFamily="2"/>
              </a:rPr>
              <a:t>PC-Pool </a:t>
            </a:r>
            <a:r>
              <a:rPr lang="en-GB" i="1" dirty="0" err="1">
                <a:latin typeface="Thorndale" pitchFamily="18"/>
                <a:ea typeface="Andale Sans UI" pitchFamily="2"/>
                <a:cs typeface="Tahoma" pitchFamily="2"/>
              </a:rPr>
              <a:t>Raum</a:t>
            </a:r>
            <a:r>
              <a:rPr lang="en-GB" i="1" dirty="0">
                <a:latin typeface="Thorndale" pitchFamily="18"/>
                <a:ea typeface="Andale Sans UI" pitchFamily="2"/>
                <a:cs typeface="Tahoma" pitchFamily="2"/>
              </a:rPr>
              <a:t> 01.120    </a:t>
            </a:r>
          </a:p>
          <a:p>
            <a:r>
              <a:rPr lang="en-GB" i="1" dirty="0">
                <a:latin typeface="Thorndale" pitchFamily="18"/>
                <a:ea typeface="Andale Sans UI" pitchFamily="2"/>
                <a:cs typeface="Tahoma" pitchFamily="2"/>
              </a:rPr>
              <a:t>Johann Wolfgang Goethe Universität    </a:t>
            </a:r>
          </a:p>
          <a:p>
            <a:r>
              <a:rPr lang="en-GB" i="1">
                <a:latin typeface="Thorndale" pitchFamily="18"/>
                <a:ea typeface="Andale Sans UI" pitchFamily="2"/>
                <a:cs typeface="Tahoma" pitchFamily="2"/>
              </a:rPr>
              <a:t>18.01.2019</a:t>
            </a:r>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pPr algn="ctr" hangingPunct="0"/>
            <a:r>
              <a:rPr lang="en-GB" i="1" dirty="0">
                <a:latin typeface="Thorndale" pitchFamily="18"/>
                <a:ea typeface="Andale Sans UI" pitchFamily="2"/>
                <a:cs typeface="Tahoma" pitchFamily="2"/>
              </a:rPr>
              <a:t>Matthias Hanauske</a:t>
            </a:r>
          </a:p>
          <a:p>
            <a:pPr algn="ctr" hangingPunct="0">
              <a:spcAft>
                <a:spcPts val="257"/>
              </a:spcAft>
            </a:pPr>
            <a:endParaRPr lang="en-GB" i="1" dirty="0">
              <a:latin typeface="Thorndale" pitchFamily="18"/>
              <a:ea typeface="Andale Sans UI" pitchFamily="2"/>
              <a:cs typeface="Tahoma" pitchFamily="2"/>
            </a:endParaRPr>
          </a:p>
          <a:p>
            <a:pPr algn="ctr" hangingPunct="0">
              <a:spcAft>
                <a:spcPts val="257"/>
              </a:spcAft>
            </a:pPr>
            <a:r>
              <a:rPr lang="en-GB" i="1" dirty="0">
                <a:latin typeface="Thorndale" pitchFamily="18"/>
                <a:ea typeface="Andale Sans UI" pitchFamily="2"/>
                <a:cs typeface="Tahoma" pitchFamily="2"/>
              </a:rPr>
              <a:t>Frankfurt Institute for Advanced Studies</a:t>
            </a:r>
          </a:p>
          <a:p>
            <a:pPr algn="ctr" hangingPunct="0">
              <a:spcAft>
                <a:spcPts val="257"/>
              </a:spcAft>
            </a:pPr>
            <a:r>
              <a:rPr lang="en-GB" i="1" dirty="0">
                <a:latin typeface="Thorndale" pitchFamily="18"/>
                <a:ea typeface="Andale Sans UI" pitchFamily="2"/>
                <a:cs typeface="Tahoma" pitchFamily="2"/>
              </a:rPr>
              <a:t>Johann Wolfgang Goethe Universität</a:t>
            </a:r>
          </a:p>
          <a:p>
            <a:pPr algn="ctr" hangingPunct="0">
              <a:spcAft>
                <a:spcPts val="257"/>
              </a:spcAft>
            </a:pPr>
            <a:r>
              <a:rPr lang="en-GB" i="1" dirty="0" err="1">
                <a:latin typeface="Thorndale" pitchFamily="18"/>
                <a:ea typeface="Andale Sans UI" pitchFamily="2"/>
                <a:cs typeface="Tahoma" pitchFamily="2"/>
              </a:rPr>
              <a:t>Institut</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für</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Theoretische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Physik</a:t>
            </a:r>
            <a:endParaRPr lang="en-GB" i="1" dirty="0">
              <a:latin typeface="Thorndale" pitchFamily="18"/>
              <a:ea typeface="Andale Sans UI" pitchFamily="2"/>
              <a:cs typeface="Tahoma" pitchFamily="2"/>
            </a:endParaRPr>
          </a:p>
          <a:p>
            <a:pPr algn="ctr" hangingPunct="0">
              <a:spcAft>
                <a:spcPts val="257"/>
              </a:spcAft>
            </a:pPr>
            <a:r>
              <a:rPr lang="en-GB" i="1" dirty="0" err="1">
                <a:latin typeface="Thorndale" pitchFamily="18"/>
                <a:ea typeface="Andale Sans UI" pitchFamily="2"/>
                <a:cs typeface="Tahoma" pitchFamily="2"/>
              </a:rPr>
              <a:t>Arbeitsgruppe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Relativistische</a:t>
            </a:r>
            <a:r>
              <a:rPr lang="en-GB" i="1" dirty="0">
                <a:latin typeface="Thorndale" pitchFamily="18"/>
                <a:ea typeface="Andale Sans UI" pitchFamily="2"/>
                <a:cs typeface="Tahoma" pitchFamily="2"/>
              </a:rPr>
              <a:t> </a:t>
            </a:r>
            <a:r>
              <a:rPr lang="en-GB" i="1" dirty="0" err="1">
                <a:latin typeface="Thorndale" pitchFamily="18"/>
                <a:ea typeface="Andale Sans UI" pitchFamily="2"/>
                <a:cs typeface="Tahoma" pitchFamily="2"/>
              </a:rPr>
              <a:t>Astrophysik</a:t>
            </a:r>
            <a:endParaRPr lang="en-GB" i="1" dirty="0">
              <a:latin typeface="Thorndale" pitchFamily="18"/>
              <a:ea typeface="Andale Sans UI" pitchFamily="2"/>
              <a:cs typeface="Tahoma" pitchFamily="2"/>
            </a:endParaRPr>
          </a:p>
          <a:p>
            <a:pPr algn="ctr" hangingPunct="0">
              <a:spcAft>
                <a:spcPts val="257"/>
              </a:spcAft>
            </a:pPr>
            <a:r>
              <a:rPr lang="en-GB" i="1" dirty="0">
                <a:latin typeface="Thorndale" pitchFamily="18"/>
                <a:ea typeface="Andale Sans UI" pitchFamily="2"/>
                <a:cs typeface="Tahoma" pitchFamily="2"/>
              </a:rPr>
              <a:t>D-60438 Frankfurt am Main</a:t>
            </a:r>
          </a:p>
          <a:p>
            <a:pPr algn="ctr" hangingPunct="0">
              <a:spcAft>
                <a:spcPts val="257"/>
              </a:spcAft>
            </a:pPr>
            <a:r>
              <a:rPr lang="en-GB" i="1" dirty="0">
                <a:latin typeface="Thorndale" pitchFamily="18"/>
                <a:ea typeface="Andale Sans UI" pitchFamily="2"/>
                <a:cs typeface="Tahoma" pitchFamily="2"/>
              </a:rPr>
              <a:t>Germany</a:t>
            </a:r>
          </a:p>
          <a:p>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endParaRPr lang="en-GB" i="1" dirty="0">
              <a:latin typeface="Thorndale" pitchFamily="18"/>
              <a:ea typeface="Andale Sans UI" pitchFamily="2"/>
              <a:cs typeface="Tahoma" pitchFamily="2"/>
            </a:endParaRPr>
          </a:p>
          <a:p>
            <a:pPr rtl="0"/>
            <a:endParaRPr lang="it-IT" dirty="0"/>
          </a:p>
        </p:txBody>
      </p:sp>
      <p:sp>
        <p:nvSpPr>
          <p:cNvPr id="5" name="Titel 12"/>
          <p:cNvSpPr txBox="1">
            <a:spLocks/>
          </p:cNvSpPr>
          <p:nvPr/>
        </p:nvSpPr>
        <p:spPr>
          <a:xfrm>
            <a:off x="18276" y="6165304"/>
            <a:ext cx="3627864" cy="692696"/>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600" kern="1200" spc="100" baseline="0">
                <a:solidFill>
                  <a:schemeClr val="tx1"/>
                </a:solidFill>
                <a:latin typeface="+mj-lt"/>
                <a:ea typeface="+mj-ea"/>
                <a:cs typeface="+mj-cs"/>
              </a:defRPr>
            </a:lvl1pPr>
          </a:lstStyle>
          <a:p>
            <a:r>
              <a:rPr lang="de-DE" sz="4400" dirty="0"/>
              <a:t>11. Vorlesung</a:t>
            </a:r>
            <a:endParaRPr lang="en-US" sz="4400" dirty="0"/>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c=1.10</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7" name="spatialgame-10">
            <a:hlinkClick r:id="" action="ppaction://media"/>
            <a:extLst>
              <a:ext uri="{FF2B5EF4-FFF2-40B4-BE49-F238E27FC236}">
                <a16:creationId xmlns:a16="http://schemas.microsoft.com/office/drawing/2014/main" id="{B9514A37-DD72-4086-B6C7-562B9B1C34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0763" y="0"/>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266268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c=1.15</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3" name="spatialgame-15">
            <a:hlinkClick r:id="" action="ppaction://media"/>
            <a:extLst>
              <a:ext uri="{FF2B5EF4-FFF2-40B4-BE49-F238E27FC236}">
                <a16:creationId xmlns:a16="http://schemas.microsoft.com/office/drawing/2014/main" id="{7802E234-959A-4913-A4AF-413BD02F88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9387" y="0"/>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696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c=1.55</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3" name="spatialgame-55">
            <a:hlinkClick r:id="" action="ppaction://media"/>
            <a:extLst>
              <a:ext uri="{FF2B5EF4-FFF2-40B4-BE49-F238E27FC236}">
                <a16:creationId xmlns:a16="http://schemas.microsoft.com/office/drawing/2014/main" id="{DE8DECB8-6FA8-4836-BD71-E808F62CF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7665" y="0"/>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65653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c=1.65</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3" name="spatialgame-65">
            <a:hlinkClick r:id="" action="ppaction://media"/>
            <a:extLst>
              <a:ext uri="{FF2B5EF4-FFF2-40B4-BE49-F238E27FC236}">
                <a16:creationId xmlns:a16="http://schemas.microsoft.com/office/drawing/2014/main" id="{B8A3EF03-6BDC-40F8-9478-9804382630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6512" y="4911"/>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212224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c=1.70</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3" name="spatialgame-70">
            <a:hlinkClick r:id="" action="ppaction://media"/>
            <a:extLst>
              <a:ext uri="{FF2B5EF4-FFF2-40B4-BE49-F238E27FC236}">
                <a16:creationId xmlns:a16="http://schemas.microsoft.com/office/drawing/2014/main" id="{2F360FF0-0CE2-4B06-B691-831577BBAF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0763" y="0"/>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26905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97F375-6F3F-4B5B-BFD3-2FCBA8BF5D52}"/>
              </a:ext>
            </a:extLst>
          </p:cNvPr>
          <p:cNvSpPr/>
          <p:nvPr/>
        </p:nvSpPr>
        <p:spPr>
          <a:xfrm>
            <a:off x="10747090" y="5229200"/>
            <a:ext cx="2261811" cy="1477328"/>
          </a:xfrm>
          <a:prstGeom prst="rect">
            <a:avLst/>
          </a:prstGeom>
        </p:spPr>
        <p:txBody>
          <a:bodyPr wrap="square">
            <a:spAutoFit/>
          </a:bodyPr>
          <a:lstStyle/>
          <a:p>
            <a:r>
              <a:rPr lang="de-DE" dirty="0"/>
              <a:t>Siehe auch </a:t>
            </a:r>
          </a:p>
          <a:p>
            <a:r>
              <a:rPr lang="de-DE" dirty="0"/>
              <a:t>S:150-151 in </a:t>
            </a:r>
            <a:r>
              <a:rPr lang="de-DE" dirty="0" err="1"/>
              <a:t>M.A.Nowak</a:t>
            </a:r>
            <a:r>
              <a:rPr lang="de-DE" dirty="0"/>
              <a:t>, „</a:t>
            </a:r>
            <a:r>
              <a:rPr lang="de-DE" dirty="0" err="1"/>
              <a:t>Evolutionary</a:t>
            </a:r>
            <a:r>
              <a:rPr lang="de-DE" dirty="0"/>
              <a:t> Dynamics“ </a:t>
            </a:r>
          </a:p>
        </p:txBody>
      </p:sp>
      <p:sp>
        <p:nvSpPr>
          <p:cNvPr id="4" name="Rechteck 3">
            <a:extLst>
              <a:ext uri="{FF2B5EF4-FFF2-40B4-BE49-F238E27FC236}">
                <a16:creationId xmlns:a16="http://schemas.microsoft.com/office/drawing/2014/main" id="{DDEA7499-B8FF-47A7-87B4-BF6B4EAAC43B}"/>
              </a:ext>
            </a:extLst>
          </p:cNvPr>
          <p:cNvSpPr/>
          <p:nvPr/>
        </p:nvSpPr>
        <p:spPr>
          <a:xfrm>
            <a:off x="0" y="908720"/>
            <a:ext cx="4222204" cy="1200329"/>
          </a:xfrm>
          <a:prstGeom prst="rect">
            <a:avLst/>
          </a:prstGeom>
          <a:solidFill>
            <a:schemeClr val="tx1"/>
          </a:solidFill>
        </p:spPr>
        <p:txBody>
          <a:bodyPr wrap="square">
            <a:spAutoFit/>
          </a:bodyPr>
          <a:lstStyle/>
          <a:p>
            <a:r>
              <a:rPr lang="de-DE" dirty="0">
                <a:solidFill>
                  <a:schemeClr val="bg1"/>
                </a:solidFill>
              </a:rPr>
              <a:t>c=1.80</a:t>
            </a:r>
          </a:p>
          <a:p>
            <a:r>
              <a:rPr lang="de-DE" dirty="0">
                <a:solidFill>
                  <a:schemeClr val="bg1"/>
                </a:solidFill>
              </a:rPr>
              <a:t>Anfangsbedingungen:</a:t>
            </a:r>
          </a:p>
          <a:p>
            <a:r>
              <a:rPr lang="de-DE" dirty="0">
                <a:solidFill>
                  <a:schemeClr val="bg1"/>
                </a:solidFill>
              </a:rPr>
              <a:t>90 % </a:t>
            </a:r>
            <a:r>
              <a:rPr lang="de-DE" dirty="0" err="1">
                <a:solidFill>
                  <a:schemeClr val="bg1"/>
                </a:solidFill>
              </a:rPr>
              <a:t>Cooperators</a:t>
            </a:r>
            <a:r>
              <a:rPr lang="de-DE" dirty="0">
                <a:solidFill>
                  <a:schemeClr val="bg1"/>
                </a:solidFill>
              </a:rPr>
              <a:t> (blau)</a:t>
            </a:r>
          </a:p>
          <a:p>
            <a:r>
              <a:rPr lang="de-DE" dirty="0">
                <a:solidFill>
                  <a:schemeClr val="bg1"/>
                </a:solidFill>
              </a:rPr>
              <a:t>10 % </a:t>
            </a:r>
            <a:r>
              <a:rPr lang="de-DE" dirty="0" err="1">
                <a:solidFill>
                  <a:schemeClr val="bg1"/>
                </a:solidFill>
              </a:rPr>
              <a:t>Defectors</a:t>
            </a:r>
            <a:r>
              <a:rPr lang="de-DE" dirty="0">
                <a:solidFill>
                  <a:schemeClr val="bg1"/>
                </a:solidFill>
              </a:rPr>
              <a:t> (rot)</a:t>
            </a:r>
          </a:p>
        </p:txBody>
      </p:sp>
      <p:pic>
        <p:nvPicPr>
          <p:cNvPr id="6" name="spatialgame-80">
            <a:hlinkClick r:id="" action="ppaction://media"/>
            <a:extLst>
              <a:ext uri="{FF2B5EF4-FFF2-40B4-BE49-F238E27FC236}">
                <a16:creationId xmlns:a16="http://schemas.microsoft.com/office/drawing/2014/main" id="{25AE81AD-94DD-49B3-8694-3871AFC204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7665" y="0"/>
            <a:ext cx="8099425" cy="6858000"/>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0" y="0"/>
            <a:ext cx="6670476" cy="908720"/>
          </a:xfrm>
          <a:solidFill>
            <a:schemeClr val="tx1"/>
          </a:solidFill>
        </p:spPr>
        <p:txBody>
          <a:bodyPr>
            <a:normAutofit fontScale="90000"/>
          </a:bodyPr>
          <a:lstStyle/>
          <a:p>
            <a:r>
              <a:rPr lang="de-DE" dirty="0" err="1">
                <a:solidFill>
                  <a:schemeClr val="bg1"/>
                </a:solidFill>
              </a:rPr>
              <a:t>Spatial</a:t>
            </a:r>
            <a:r>
              <a:rPr lang="de-DE" dirty="0">
                <a:solidFill>
                  <a:schemeClr val="bg1"/>
                </a:solidFill>
              </a:rPr>
              <a:t> Games: </a:t>
            </a:r>
            <a:br>
              <a:rPr lang="de-DE" dirty="0">
                <a:solidFill>
                  <a:schemeClr val="bg1"/>
                </a:solidFill>
              </a:rPr>
            </a:br>
            <a:r>
              <a:rPr lang="de-DE" dirty="0">
                <a:solidFill>
                  <a:schemeClr val="bg1"/>
                </a:solidFill>
              </a:rPr>
              <a:t>Das Gefangenendilemma</a:t>
            </a:r>
            <a:endParaRPr lang="en-GB" dirty="0">
              <a:solidFill>
                <a:schemeClr val="bg1"/>
              </a:solidFill>
            </a:endParaRPr>
          </a:p>
        </p:txBody>
      </p:sp>
    </p:spTree>
    <p:extLst>
      <p:ext uri="{BB962C8B-B14F-4D97-AF65-F5344CB8AC3E}">
        <p14:creationId xmlns:p14="http://schemas.microsoft.com/office/powerpoint/2010/main" val="4869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F6E7DF90-AEB4-4FEA-9E98-9F26EB8A3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2470959"/>
            <a:ext cx="8821738" cy="355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0" name="Rectangle 2">
            <a:extLst>
              <a:ext uri="{FF2B5EF4-FFF2-40B4-BE49-F238E27FC236}">
                <a16:creationId xmlns:a16="http://schemas.microsoft.com/office/drawing/2014/main" id="{286989A7-AA5D-4288-8CC9-FB34A14D28B2}"/>
              </a:ext>
            </a:extLst>
          </p:cNvPr>
          <p:cNvSpPr>
            <a:spLocks noGrp="1" noChangeArrowheads="1"/>
          </p:cNvSpPr>
          <p:nvPr>
            <p:ph type="title" idx="4294967295"/>
          </p:nvPr>
        </p:nvSpPr>
        <p:spPr>
          <a:xfrm>
            <a:off x="1522413" y="-69850"/>
            <a:ext cx="9134475" cy="1220788"/>
          </a:xfrm>
          <a:ln/>
        </p:spPr>
        <p:txBody>
          <a:bodyPr/>
          <a:lstStyle/>
          <a:p>
            <a:pPr algn="ct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en-US" dirty="0"/>
              <a:t>Quantum Games</a:t>
            </a:r>
            <a:br>
              <a:rPr lang="de-DE" altLang="en-US" dirty="0"/>
            </a:br>
            <a:r>
              <a:rPr lang="de-DE" altLang="en-US" dirty="0"/>
              <a:t>  </a:t>
            </a:r>
            <a:r>
              <a:rPr lang="de-DE" altLang="en-US" sz="1800" dirty="0" err="1"/>
              <a:t>Introduction</a:t>
            </a:r>
            <a:br>
              <a:rPr lang="de-DE" altLang="en-US" dirty="0"/>
            </a:br>
            <a:r>
              <a:rPr lang="de-DE" altLang="en-US" sz="1800" dirty="0"/>
              <a:t> </a:t>
            </a:r>
          </a:p>
        </p:txBody>
      </p:sp>
      <p:sp>
        <p:nvSpPr>
          <p:cNvPr id="43011" name="AutoShape 3">
            <a:extLst>
              <a:ext uri="{FF2B5EF4-FFF2-40B4-BE49-F238E27FC236}">
                <a16:creationId xmlns:a16="http://schemas.microsoft.com/office/drawing/2014/main" id="{173D7C86-D5BA-49C6-9E5A-510D22497803}"/>
              </a:ext>
            </a:extLst>
          </p:cNvPr>
          <p:cNvSpPr>
            <a:spLocks noChangeArrowheads="1"/>
          </p:cNvSpPr>
          <p:nvPr/>
        </p:nvSpPr>
        <p:spPr bwMode="auto">
          <a:xfrm>
            <a:off x="5600700" y="3326620"/>
            <a:ext cx="977900" cy="484188"/>
          </a:xfrm>
          <a:prstGeom prst="notchedRightArrow">
            <a:avLst>
              <a:gd name="adj1" fmla="val 50000"/>
              <a:gd name="adj2" fmla="val 50492"/>
            </a:avLst>
          </a:prstGeom>
          <a:solidFill>
            <a:srgbClr val="0F6FC6"/>
          </a:solidFill>
          <a:ln w="25560">
            <a:solidFill>
              <a:srgbClr val="0B529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ts val="1200"/>
              </a:spcBef>
              <a:spcAft>
                <a:spcPts val="1000"/>
              </a:spcAft>
              <a:buClr>
                <a:srgbClr val="000000"/>
              </a:buClr>
              <a:buSzPct val="100000"/>
              <a:buFontTx/>
              <a:buNone/>
              <a:tabLst/>
              <a:defRPr/>
            </a:pPr>
            <a:endPar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43012" name="Text Box 4">
            <a:extLst>
              <a:ext uri="{FF2B5EF4-FFF2-40B4-BE49-F238E27FC236}">
                <a16:creationId xmlns:a16="http://schemas.microsoft.com/office/drawing/2014/main" id="{5EC3D4D6-0AEE-4231-8640-2431284F441F}"/>
              </a:ext>
            </a:extLst>
          </p:cNvPr>
          <p:cNvSpPr txBox="1">
            <a:spLocks noChangeArrowheads="1"/>
          </p:cNvSpPr>
          <p:nvPr/>
        </p:nvSpPr>
        <p:spPr bwMode="auto">
          <a:xfrm>
            <a:off x="5280025" y="4269272"/>
            <a:ext cx="1619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5pPr>
            <a:lvl6pPr marL="25146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6pPr>
            <a:lvl7pPr marL="29718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7pPr>
            <a:lvl8pPr marL="34290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8pPr>
            <a:lvl9pPr marL="38862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9pPr>
          </a:lstStyle>
          <a:p>
            <a:pPr marL="0" marR="0" lvl="0" indent="0" algn="ctr" defTabSz="449263" rtl="0" eaLnBrk="1" fontAlgn="base" latinLnBrk="0" hangingPunct="1">
              <a:lnSpc>
                <a:spcPct val="100000"/>
              </a:lnSpc>
              <a:spcBef>
                <a:spcPts val="40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800" b="0" i="0" u="none" strike="noStrike" kern="1200" cap="none" spc="0" normalizeH="0" baseline="0" noProof="0" dirty="0">
                <a:ln>
                  <a:noFill/>
                </a:ln>
                <a:solidFill>
                  <a:srgbClr val="000080"/>
                </a:solidFill>
                <a:effectLst/>
                <a:uLnTx/>
                <a:uFillTx/>
                <a:latin typeface="Constantia" panose="02030602050306030303" pitchFamily="18" charset="0"/>
                <a:ea typeface="+mn-ea"/>
              </a:rPr>
              <a:t>Time</a:t>
            </a:r>
          </a:p>
          <a:p>
            <a:pPr marL="0" marR="0" lvl="0" indent="0" algn="ctr" defTabSz="449263" rtl="0" eaLnBrk="1" fontAlgn="base" latinLnBrk="0" hangingPunct="1">
              <a:lnSpc>
                <a:spcPct val="100000"/>
              </a:lnSpc>
              <a:spcBef>
                <a:spcPts val="40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800" b="0" i="0" u="none" strike="noStrike" kern="1200" cap="none" spc="0" normalizeH="0" baseline="0" noProof="0" dirty="0" err="1">
                <a:ln>
                  <a:noFill/>
                </a:ln>
                <a:solidFill>
                  <a:srgbClr val="000080"/>
                </a:solidFill>
                <a:effectLst/>
                <a:uLnTx/>
                <a:uFillTx/>
                <a:latin typeface="Constantia" panose="02030602050306030303" pitchFamily="18" charset="0"/>
                <a:ea typeface="+mn-ea"/>
              </a:rPr>
              <a:t>evolution</a:t>
            </a:r>
            <a:endParaRPr kumimoji="0" lang="it-IT" altLang="en-US" sz="1800" b="0" i="0" u="none" strike="noStrike" kern="1200" cap="none" spc="0" normalizeH="0" baseline="0" noProof="0" dirty="0">
              <a:ln>
                <a:noFill/>
              </a:ln>
              <a:solidFill>
                <a:srgbClr val="000080"/>
              </a:solidFill>
              <a:effectLst/>
              <a:uLnTx/>
              <a:uFillTx/>
              <a:latin typeface="Constantia" panose="02030602050306030303" pitchFamily="18" charset="0"/>
              <a:ea typeface="+mn-ea"/>
            </a:endParaRPr>
          </a:p>
          <a:p>
            <a:pPr marL="0" marR="0" lvl="0" indent="0" algn="ctr" defTabSz="449263" rtl="0" eaLnBrk="1" fontAlgn="base" latinLnBrk="0" hangingPunct="1">
              <a:lnSpc>
                <a:spcPct val="100000"/>
              </a:lnSpc>
              <a:spcBef>
                <a:spcPts val="40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2600" b="0" i="0" u="none" strike="noStrike" kern="1200" cap="none" spc="0" normalizeH="0" baseline="0" noProof="0" dirty="0">
                <a:ln>
                  <a:noFill/>
                </a:ln>
                <a:solidFill>
                  <a:srgbClr val="000080"/>
                </a:solidFill>
                <a:effectLst/>
                <a:uLnTx/>
                <a:uFillTx/>
                <a:latin typeface="Constantia" panose="02030602050306030303" pitchFamily="18" charset="0"/>
                <a:ea typeface="+mn-ea"/>
              </a:rPr>
              <a:t>x(t)</a:t>
            </a:r>
          </a:p>
        </p:txBody>
      </p:sp>
      <p:sp>
        <p:nvSpPr>
          <p:cNvPr id="43013" name="Rectangle 5">
            <a:extLst>
              <a:ext uri="{FF2B5EF4-FFF2-40B4-BE49-F238E27FC236}">
                <a16:creationId xmlns:a16="http://schemas.microsoft.com/office/drawing/2014/main" id="{5BE856B5-8CF5-43A6-81C9-943A8E2E1AF3}"/>
              </a:ext>
            </a:extLst>
          </p:cNvPr>
          <p:cNvSpPr>
            <a:spLocks noChangeArrowheads="1"/>
          </p:cNvSpPr>
          <p:nvPr/>
        </p:nvSpPr>
        <p:spPr bwMode="auto">
          <a:xfrm>
            <a:off x="2997376" y="5410814"/>
            <a:ext cx="1132339" cy="367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5pPr>
            <a:lvl6pPr marL="25146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6pPr>
            <a:lvl7pPr marL="29718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7pPr>
            <a:lvl8pPr marL="34290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8pPr>
            <a:lvl9pPr marL="38862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rPr>
              <a:t>x(0)=0.50</a:t>
            </a:r>
          </a:p>
        </p:txBody>
      </p:sp>
      <p:sp>
        <p:nvSpPr>
          <p:cNvPr id="43014" name="Rectangle 6">
            <a:extLst>
              <a:ext uri="{FF2B5EF4-FFF2-40B4-BE49-F238E27FC236}">
                <a16:creationId xmlns:a16="http://schemas.microsoft.com/office/drawing/2014/main" id="{40432231-DCC7-4A9B-9E13-823203900ACC}"/>
              </a:ext>
            </a:extLst>
          </p:cNvPr>
          <p:cNvSpPr>
            <a:spLocks noChangeArrowheads="1"/>
          </p:cNvSpPr>
          <p:nvPr/>
        </p:nvSpPr>
        <p:spPr bwMode="auto">
          <a:xfrm>
            <a:off x="8653428" y="5405922"/>
            <a:ext cx="1032760" cy="367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5pPr>
            <a:lvl6pPr marL="25146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6pPr>
            <a:lvl7pPr marL="29718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7pPr>
            <a:lvl8pPr marL="34290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8pPr>
            <a:lvl9pPr marL="38862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rPr>
              <a:t>x(t)=0.15</a:t>
            </a:r>
          </a:p>
        </p:txBody>
      </p:sp>
      <p:sp>
        <p:nvSpPr>
          <p:cNvPr id="43016" name="Text Box 8">
            <a:extLst>
              <a:ext uri="{FF2B5EF4-FFF2-40B4-BE49-F238E27FC236}">
                <a16:creationId xmlns:a16="http://schemas.microsoft.com/office/drawing/2014/main" id="{75DC0CA0-D932-4899-ADA9-4D687A60B1D2}"/>
              </a:ext>
            </a:extLst>
          </p:cNvPr>
          <p:cNvSpPr txBox="1">
            <a:spLocks noChangeArrowheads="1"/>
          </p:cNvSpPr>
          <p:nvPr/>
        </p:nvSpPr>
        <p:spPr bwMode="auto">
          <a:xfrm>
            <a:off x="477788" y="5864685"/>
            <a:ext cx="11521280" cy="791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5pPr>
            <a:lvl6pPr marL="25146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6pPr>
            <a:lvl7pPr marL="29718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7pPr>
            <a:lvl8pPr marL="34290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8pPr>
            <a:lvl9pPr marL="3886200" indent="-228600" defTabSz="449263" fontAlgn="base">
              <a:spcBef>
                <a:spcPts val="1200"/>
              </a:spcBef>
              <a:spcAft>
                <a:spcPts val="100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DejaVu Sans" charset="0"/>
              </a:defRPr>
            </a:lvl9pPr>
          </a:lstStyle>
          <a:p>
            <a:pPr marL="0" marR="0" lvl="0" indent="0" algn="l" defTabSz="449263" rtl="0" eaLnBrk="1" fontAlgn="base" latinLnBrk="0" hangingPunct="1">
              <a:lnSpc>
                <a:spcPct val="100000"/>
              </a:lnSpc>
              <a:spcBef>
                <a:spcPts val="40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Strategies</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of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each</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node</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(of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each</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player): (</a:t>
            </a:r>
            <a:r>
              <a:rPr kumimoji="0" lang="it-IT" altLang="en-US" sz="1600" b="0" i="0" u="none" strike="noStrike" kern="1200" cap="none" spc="0" normalizeH="0" baseline="0" noProof="0" dirty="0">
                <a:ln>
                  <a:noFill/>
                </a:ln>
                <a:solidFill>
                  <a:srgbClr val="00FF00"/>
                </a:solidFill>
                <a:effectLst/>
                <a:uLnTx/>
                <a:uFillTx/>
                <a:latin typeface="Constantia" panose="02030602050306030303" pitchFamily="18" charset="0"/>
                <a:ea typeface="+mn-ea"/>
              </a:rPr>
              <a:t>green</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 </a:t>
            </a:r>
            <a:r>
              <a:rPr kumimoji="0" lang="it-IT" altLang="en-US" sz="1600" b="0" i="0" u="none" strike="noStrike" kern="1200" cap="none" spc="0" normalizeH="0" baseline="0" noProof="0" dirty="0" err="1">
                <a:ln>
                  <a:noFill/>
                </a:ln>
                <a:solidFill>
                  <a:srgbClr val="000000"/>
                </a:solidFill>
                <a:effectLst/>
                <a:uLnTx/>
                <a:uFillTx/>
                <a:latin typeface="Constantia" panose="02030602050306030303" pitchFamily="18" charset="0"/>
                <a:ea typeface="+mn-ea"/>
              </a:rPr>
              <a:t>black</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x(t) :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Fraction</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of player with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strategy</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a:t>
            </a:r>
            <a:r>
              <a:rPr kumimoji="0" lang="it-IT" altLang="en-US" sz="1600" b="0" i="0" u="none" strike="noStrike" kern="1200" cap="none" spc="0" normalizeH="0" baseline="0" noProof="0" dirty="0">
                <a:ln>
                  <a:noFill/>
                </a:ln>
                <a:solidFill>
                  <a:srgbClr val="00FF00"/>
                </a:solidFill>
                <a:effectLst/>
                <a:uLnTx/>
                <a:uFillTx/>
                <a:latin typeface="Constantia" panose="02030602050306030303" pitchFamily="18" charset="0"/>
                <a:ea typeface="+mn-ea"/>
              </a:rPr>
              <a:t>green</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as</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a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function</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of time t</a:t>
            </a:r>
          </a:p>
          <a:p>
            <a:pPr marL="0" marR="0" lvl="0" indent="0" algn="l" defTabSz="449263" rtl="0" eaLnBrk="1" fontAlgn="base" latinLnBrk="0" hangingPunct="1">
              <a:lnSpc>
                <a:spcPct val="100000"/>
              </a:lnSpc>
              <a:spcBef>
                <a:spcPts val="400"/>
              </a:spcBef>
              <a:spcAft>
                <a:spcPct val="0"/>
              </a:spcAft>
              <a:buClr>
                <a:srgbClr val="000000"/>
              </a:buClr>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600" b="0" i="0" u="none" strike="noStrike" kern="1200" cap="none" spc="0" normalizeH="0" baseline="0" noProof="0" dirty="0">
                <a:ln>
                  <a:noFill/>
                </a:ln>
                <a:solidFill>
                  <a:srgbClr val="999999"/>
                </a:solidFill>
                <a:effectLst/>
                <a:uLnTx/>
                <a:uFillTx/>
                <a:latin typeface="Constantia" panose="02030602050306030303" pitchFamily="18" charset="0"/>
                <a:ea typeface="+mn-ea"/>
              </a:rPr>
              <a:t>Grey </a:t>
            </a:r>
            <a:r>
              <a:rPr kumimoji="0" lang="it-IT" altLang="en-US" sz="1600" b="0" i="0" u="none" strike="noStrike" kern="1200" cap="none" spc="0" normalizeH="0" baseline="0" noProof="0" dirty="0" err="1">
                <a:ln>
                  <a:noFill/>
                </a:ln>
                <a:solidFill>
                  <a:srgbClr val="999999"/>
                </a:solidFill>
                <a:effectLst/>
                <a:uLnTx/>
                <a:uFillTx/>
                <a:latin typeface="Constantia" panose="02030602050306030303" pitchFamily="18" charset="0"/>
                <a:ea typeface="+mn-ea"/>
              </a:rPr>
              <a:t>region</a:t>
            </a:r>
            <a:r>
              <a:rPr kumimoji="0" lang="it-IT" altLang="en-US" sz="1600" b="0" i="0" u="none" strike="noStrike" kern="1200" cap="none" spc="0" normalizeH="0" baseline="0" noProof="0" dirty="0">
                <a:ln>
                  <a:noFill/>
                </a:ln>
                <a:solidFill>
                  <a:srgbClr val="999999"/>
                </a:solidFill>
                <a:effectLst/>
                <a:uLnTx/>
                <a:uFillTx/>
                <a:latin typeface="Constantia" panose="02030602050306030303" pitchFamily="18" charset="0"/>
                <a:ea typeface="+mn-ea"/>
              </a:rPr>
              <a:t>:</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Group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dependent</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a:t>
            </a:r>
            <a:r>
              <a:rPr kumimoji="0" lang="it-IT" altLang="en-US" sz="1600" b="0" i="0" u="none" strike="noStrike" kern="1200" cap="none" spc="0" normalizeH="0" baseline="0" noProof="0" dirty="0" err="1">
                <a:ln>
                  <a:noFill/>
                </a:ln>
                <a:solidFill>
                  <a:srgbClr val="000080"/>
                </a:solidFill>
                <a:effectLst/>
                <a:uLnTx/>
                <a:uFillTx/>
                <a:latin typeface="Constantia" panose="02030602050306030303" pitchFamily="18" charset="0"/>
                <a:ea typeface="+mn-ea"/>
              </a:rPr>
              <a:t>collective</a:t>
            </a:r>
            <a:r>
              <a:rPr kumimoji="0" lang="it-IT" altLang="en-US" sz="1600" b="0" i="0" u="none" strike="noStrike" kern="1200" cap="none" spc="0" normalizeH="0" baseline="0" noProof="0" dirty="0">
                <a:ln>
                  <a:noFill/>
                </a:ln>
                <a:solidFill>
                  <a:srgbClr val="000080"/>
                </a:solidFill>
                <a:effectLst/>
                <a:uLnTx/>
                <a:uFillTx/>
                <a:latin typeface="Constantia" panose="02030602050306030303" pitchFamily="18" charset="0"/>
                <a:ea typeface="+mn-ea"/>
              </a:rPr>
              <a:t> cultural or moral standard</a:t>
            </a:r>
          </a:p>
        </p:txBody>
      </p:sp>
      <p:sp>
        <p:nvSpPr>
          <p:cNvPr id="2" name="Rechteck 1">
            <a:extLst>
              <a:ext uri="{FF2B5EF4-FFF2-40B4-BE49-F238E27FC236}">
                <a16:creationId xmlns:a16="http://schemas.microsoft.com/office/drawing/2014/main" id="{92A38D48-75C7-445C-88B1-C36D2D11FC2F}"/>
              </a:ext>
            </a:extLst>
          </p:cNvPr>
          <p:cNvSpPr/>
          <p:nvPr/>
        </p:nvSpPr>
        <p:spPr>
          <a:xfrm rot="10800000" flipV="1">
            <a:off x="45739" y="826083"/>
            <a:ext cx="1202533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0080"/>
                </a:solidFill>
                <a:effectLst/>
                <a:uLnTx/>
                <a:uFillTx/>
                <a:latin typeface="Constantia" panose="02030602050306030303" pitchFamily="18" charset="0"/>
                <a:ea typeface="+mn-ea"/>
              </a:rPr>
              <a:t>Die Quanten-Spieltheorie stellt eine mathematische und konzeptuelle Erweiterung der klassischen Spieltheorie dar. Der Raum aller denkbaren Entscheidungswege der Akteure wird vom rein reellen, messbaren Raum in den Raum der komplexen Zahlen (reelle und imaginäre Zahlen) ausgedehnt. Durch das Konzept der möglichen quantentheoretischen Verschränkung der Entscheidungswege im imaginären Raum aller denkbaren Quantenstrategien können gemeinsame, durch kulturelle oder moralische Normen entstandene Denkrichtungen in die evolutionäre Dynamik mit einbezogen werden. </a:t>
            </a:r>
            <a:endParaRPr kumimoji="0" lang="en-GB" sz="2000" b="0" i="0" u="none" strike="noStrike" kern="1200" cap="none" spc="0" normalizeH="0" baseline="0" noProof="0" dirty="0">
              <a:ln>
                <a:noFill/>
              </a:ln>
              <a:solidFill>
                <a:srgbClr val="000080"/>
              </a:solidFill>
              <a:effectLst/>
              <a:uLnTx/>
              <a:uFillTx/>
              <a:latin typeface="Constantia" panose="02030602050306030303" pitchFamily="18" charset="0"/>
              <a:ea typeface="+mn-ea"/>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58FC505F-E455-44DD-AA0F-EEA5562F3B61}"/>
              </a:ext>
            </a:extLst>
          </p:cNvPr>
          <p:cNvSpPr>
            <a:spLocks noGrp="1" noChangeArrowheads="1"/>
          </p:cNvSpPr>
          <p:nvPr>
            <p:ph type="title" idx="4294967295"/>
          </p:nvPr>
        </p:nvSpPr>
        <p:spPr>
          <a:xfrm>
            <a:off x="1522413" y="0"/>
            <a:ext cx="9134475" cy="1079500"/>
          </a:xfrm>
          <a:ln/>
        </p:spPr>
        <p:txBody>
          <a:bodyPr/>
          <a:lstStyle/>
          <a:p>
            <a:pPr algn="ct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en-US"/>
              <a:t>Quantum Games</a:t>
            </a:r>
            <a:br>
              <a:rPr lang="de-DE" altLang="en-US"/>
            </a:br>
            <a:r>
              <a:rPr lang="de-DE" altLang="en-US" sz="1800"/>
              <a:t>Interpretation</a:t>
            </a:r>
            <a:br>
              <a:rPr lang="de-DE" altLang="en-US"/>
            </a:br>
            <a:r>
              <a:rPr lang="de-DE" altLang="en-US" sz="1800"/>
              <a:t> </a:t>
            </a:r>
          </a:p>
        </p:txBody>
      </p:sp>
      <p:pic>
        <p:nvPicPr>
          <p:cNvPr id="52226" name="Picture 2">
            <a:extLst>
              <a:ext uri="{FF2B5EF4-FFF2-40B4-BE49-F238E27FC236}">
                <a16:creationId xmlns:a16="http://schemas.microsoft.com/office/drawing/2014/main" id="{5265248F-CFA7-4DCA-95BE-6C49DA165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6" y="1079500"/>
            <a:ext cx="8963025" cy="5392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DE187FEC-1385-4C79-B3AE-5995EB5D7B0B}"/>
              </a:ext>
            </a:extLst>
          </p:cNvPr>
          <p:cNvSpPr>
            <a:spLocks noGrp="1" noChangeArrowheads="1"/>
          </p:cNvSpPr>
          <p:nvPr>
            <p:ph type="title" idx="4294967295"/>
          </p:nvPr>
        </p:nvSpPr>
        <p:spPr>
          <a:xfrm>
            <a:off x="1522413" y="0"/>
            <a:ext cx="9134475" cy="1079500"/>
          </a:xfrm>
          <a:ln/>
        </p:spPr>
        <p:txBody>
          <a:bodyPr/>
          <a:lstStyle/>
          <a:p>
            <a:pPr algn="ct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en-US"/>
              <a:t>Quantum Games</a:t>
            </a:r>
            <a:br>
              <a:rPr lang="de-DE" altLang="en-US"/>
            </a:br>
            <a:r>
              <a:rPr lang="de-DE" altLang="en-US" sz="1800"/>
              <a:t>The Quantum Game Tree</a:t>
            </a:r>
            <a:br>
              <a:rPr lang="de-DE" altLang="en-US"/>
            </a:br>
            <a:r>
              <a:rPr lang="de-DE" altLang="en-US" sz="1800"/>
              <a:t> </a:t>
            </a:r>
          </a:p>
        </p:txBody>
      </p:sp>
      <p:pic>
        <p:nvPicPr>
          <p:cNvPr id="48130" name="Picture 2">
            <a:extLst>
              <a:ext uri="{FF2B5EF4-FFF2-40B4-BE49-F238E27FC236}">
                <a16:creationId xmlns:a16="http://schemas.microsoft.com/office/drawing/2014/main" id="{E3CFD758-0D0B-4BD6-A6F2-5D05B4829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079501"/>
            <a:ext cx="8820150" cy="5040313"/>
          </a:xfrm>
          <a:prstGeom prst="rect">
            <a:avLst/>
          </a:prstGeom>
          <a:noFill/>
          <a:ln w="8892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DF0A775-5EFB-40ED-A5E2-74E15DF1778E}"/>
              </a:ext>
            </a:extLst>
          </p:cNvPr>
          <p:cNvPicPr>
            <a:picLocks noChangeAspect="1"/>
          </p:cNvPicPr>
          <p:nvPr/>
        </p:nvPicPr>
        <p:blipFill>
          <a:blip r:embed="rId2"/>
          <a:stretch>
            <a:fillRect/>
          </a:stretch>
        </p:blipFill>
        <p:spPr>
          <a:xfrm>
            <a:off x="693812" y="-5424"/>
            <a:ext cx="10792670" cy="6863423"/>
          </a:xfrm>
          <a:prstGeom prst="rect">
            <a:avLst/>
          </a:prstGeom>
        </p:spPr>
      </p:pic>
    </p:spTree>
    <p:extLst>
      <p:ext uri="{BB962C8B-B14F-4D97-AF65-F5344CB8AC3E}">
        <p14:creationId xmlns:p14="http://schemas.microsoft.com/office/powerpoint/2010/main" val="38994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629916" y="188640"/>
            <a:ext cx="9144001" cy="720080"/>
          </a:xfrm>
        </p:spPr>
        <p:txBody>
          <a:bodyPr rtlCol="0"/>
          <a:lstStyle/>
          <a:p>
            <a:r>
              <a:rPr lang="de-DE" dirty="0"/>
              <a:t>Allgemeines zur Vorlesung</a:t>
            </a:r>
            <a:endParaRPr lang="en-US" dirty="0"/>
          </a:p>
        </p:txBody>
      </p:sp>
      <p:sp>
        <p:nvSpPr>
          <p:cNvPr id="14" name="Inhaltsplatzhalter 13"/>
          <p:cNvSpPr>
            <a:spLocks noGrp="1"/>
          </p:cNvSpPr>
          <p:nvPr>
            <p:ph idx="1"/>
          </p:nvPr>
        </p:nvSpPr>
        <p:spPr>
          <a:xfrm>
            <a:off x="1522413" y="1268760"/>
            <a:ext cx="9134391" cy="5040559"/>
          </a:xfrm>
        </p:spPr>
        <p:txBody>
          <a:bodyPr rtlCol="0">
            <a:normAutofit/>
          </a:bodyPr>
          <a:lstStyle/>
          <a:p>
            <a:r>
              <a:rPr lang="de-DE" u="sng" dirty="0"/>
              <a:t>Ort und Zeit: </a:t>
            </a:r>
            <a:r>
              <a:rPr lang="de-DE" dirty="0"/>
              <a:t>			  				                      PC-Pool Raum 01.120, immer freitags von 15.00 bis 17.00 Uhr</a:t>
            </a:r>
            <a:endParaRPr lang="de" dirty="0"/>
          </a:p>
          <a:p>
            <a:r>
              <a:rPr lang="de-DE" u="sng" dirty="0"/>
              <a:t>Vorlesungs-Materialien: </a:t>
            </a:r>
            <a:r>
              <a:rPr lang="de-DE" dirty="0"/>
              <a:t>				          http://th.physik.uni-frankfurt.de/~hanauske/VPSOC/</a:t>
            </a:r>
            <a:endParaRPr lang="de" dirty="0"/>
          </a:p>
          <a:p>
            <a:r>
              <a:rPr lang="de-DE" u="sng" dirty="0"/>
              <a:t>Aufgaben auf der Online-</a:t>
            </a:r>
            <a:r>
              <a:rPr lang="de-DE" u="sng" dirty="0" err="1"/>
              <a:t>Lernplatform</a:t>
            </a:r>
            <a:r>
              <a:rPr lang="de-DE" u="sng" dirty="0"/>
              <a:t> Lon Capa: </a:t>
            </a:r>
            <a:r>
              <a:rPr lang="de-DE" dirty="0"/>
              <a:t>		                          http://lon-capa.server.uni-frankfurt.de/</a:t>
            </a:r>
            <a:endParaRPr lang="de" dirty="0"/>
          </a:p>
          <a:p>
            <a:r>
              <a:rPr lang="de-DE" u="sng" dirty="0"/>
              <a:t>Plan für die heutige Vorlesung</a:t>
            </a:r>
            <a:r>
              <a:rPr lang="de-DE" dirty="0"/>
              <a:t>                                                         Evolutionäre Dynamik auf komplexen Netzwerken, Simulation von räumlichen Gitter Spielen (</a:t>
            </a:r>
            <a:r>
              <a:rPr lang="de-DE" dirty="0" err="1"/>
              <a:t>Spatial</a:t>
            </a:r>
            <a:r>
              <a:rPr lang="de-DE" dirty="0"/>
              <a:t> Games), </a:t>
            </a:r>
            <a:r>
              <a:rPr lang="de-DE" dirty="0" err="1"/>
              <a:t>Spatial</a:t>
            </a:r>
            <a:r>
              <a:rPr lang="de-DE" dirty="0"/>
              <a:t> Quanten Games, Vergabe der Projektarbeiten  </a:t>
            </a:r>
            <a:endParaRPr lang="en-US" dirty="0"/>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76D036C-3EF8-47B5-BCE7-7B3416F18D4D}"/>
              </a:ext>
            </a:extLst>
          </p:cNvPr>
          <p:cNvPicPr>
            <a:picLocks noChangeAspect="1"/>
          </p:cNvPicPr>
          <p:nvPr/>
        </p:nvPicPr>
        <p:blipFill>
          <a:blip r:embed="rId2"/>
          <a:stretch>
            <a:fillRect/>
          </a:stretch>
        </p:blipFill>
        <p:spPr>
          <a:xfrm>
            <a:off x="1105168" y="0"/>
            <a:ext cx="9978487" cy="6858000"/>
          </a:xfrm>
          <a:prstGeom prst="rect">
            <a:avLst/>
          </a:prstGeom>
        </p:spPr>
      </p:pic>
    </p:spTree>
    <p:extLst>
      <p:ext uri="{BB962C8B-B14F-4D97-AF65-F5344CB8AC3E}">
        <p14:creationId xmlns:p14="http://schemas.microsoft.com/office/powerpoint/2010/main" val="14172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765820" y="0"/>
            <a:ext cx="10519810" cy="1152128"/>
          </a:xfrm>
        </p:spPr>
        <p:txBody>
          <a:bodyPr>
            <a:normAutofit/>
          </a:bodyPr>
          <a:lstStyle/>
          <a:p>
            <a:pPr algn="ctr"/>
            <a:r>
              <a:rPr lang="de-DE" dirty="0"/>
              <a:t>Projekte </a:t>
            </a:r>
            <a:endParaRPr lang="en-GB" dirty="0"/>
          </a:p>
        </p:txBody>
      </p:sp>
      <p:sp>
        <p:nvSpPr>
          <p:cNvPr id="3" name="Rechteck 2">
            <a:extLst>
              <a:ext uri="{FF2B5EF4-FFF2-40B4-BE49-F238E27FC236}">
                <a16:creationId xmlns:a16="http://schemas.microsoft.com/office/drawing/2014/main" id="{BB2A0875-6A10-4984-BC17-88F9E5939C50}"/>
              </a:ext>
            </a:extLst>
          </p:cNvPr>
          <p:cNvSpPr/>
          <p:nvPr/>
        </p:nvSpPr>
        <p:spPr>
          <a:xfrm>
            <a:off x="261764" y="1268761"/>
            <a:ext cx="11927061" cy="1754326"/>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orbel"/>
                <a:ea typeface="+mn-ea"/>
                <a:cs typeface="+mn-cs"/>
              </a:rPr>
              <a:t>Die Quantentheorie stellt eine gänzlich neue Formulierung der Physik dar. Bei der mathematischen Konstruktion dieser neuen Theorie stand man vor dem Dilemma, dass man einerseits daran gebunden ist, jedes physikalische Experiment in den Begriffen der klassischen Physik zu beschreiben, andererseits benötigte man neue, nicht klassische Elemente innerhalb der Theorie, um z.B. den Welle-Teilchen-Dualismus oder nichtlokale Eigenschaften von Teilchen äquivalent zu beschreiben. Am Ende dieser Entwicklung stand ein vollkommen neues Gerüst einer mathematischen Beschreibung, welches z.B. mittels der ''Kopenhagener Deutung der Quantentheorie'' interpretiert und verstanden wurde. </a:t>
            </a:r>
          </a:p>
        </p:txBody>
      </p:sp>
      <p:sp>
        <p:nvSpPr>
          <p:cNvPr id="4" name="Rechteck 3">
            <a:extLst>
              <a:ext uri="{FF2B5EF4-FFF2-40B4-BE49-F238E27FC236}">
                <a16:creationId xmlns:a16="http://schemas.microsoft.com/office/drawing/2014/main" id="{38C75842-717F-4C25-A37B-15DB327C6372}"/>
              </a:ext>
            </a:extLst>
          </p:cNvPr>
          <p:cNvSpPr/>
          <p:nvPr/>
        </p:nvSpPr>
        <p:spPr>
          <a:xfrm>
            <a:off x="333772" y="3645024"/>
            <a:ext cx="11927061" cy="369332"/>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orbel"/>
                <a:ea typeface="+mn-ea"/>
                <a:cs typeface="+mn-cs"/>
              </a:rPr>
              <a:t>Die Quantentheorie stellt</a:t>
            </a:r>
          </a:p>
        </p:txBody>
      </p:sp>
      <p:pic>
        <p:nvPicPr>
          <p:cNvPr id="5" name="Grafik 4">
            <a:extLst>
              <a:ext uri="{FF2B5EF4-FFF2-40B4-BE49-F238E27FC236}">
                <a16:creationId xmlns:a16="http://schemas.microsoft.com/office/drawing/2014/main" id="{7034C782-F501-4148-81FA-085B474C0F14}"/>
              </a:ext>
            </a:extLst>
          </p:cNvPr>
          <p:cNvPicPr>
            <a:picLocks noChangeAspect="1"/>
          </p:cNvPicPr>
          <p:nvPr/>
        </p:nvPicPr>
        <p:blipFill>
          <a:blip r:embed="rId2"/>
          <a:stretch>
            <a:fillRect/>
          </a:stretch>
        </p:blipFill>
        <p:spPr>
          <a:xfrm>
            <a:off x="0" y="0"/>
            <a:ext cx="12624609" cy="7101342"/>
          </a:xfrm>
          <a:prstGeom prst="rect">
            <a:avLst/>
          </a:prstGeom>
        </p:spPr>
      </p:pic>
      <p:sp>
        <p:nvSpPr>
          <p:cNvPr id="6" name="Rechteck 5">
            <a:extLst>
              <a:ext uri="{FF2B5EF4-FFF2-40B4-BE49-F238E27FC236}">
                <a16:creationId xmlns:a16="http://schemas.microsoft.com/office/drawing/2014/main" id="{451DDF01-0FED-47AD-9B3C-E5423E8A616F}"/>
              </a:ext>
            </a:extLst>
          </p:cNvPr>
          <p:cNvSpPr/>
          <p:nvPr/>
        </p:nvSpPr>
        <p:spPr>
          <a:xfrm>
            <a:off x="4955407" y="859740"/>
            <a:ext cx="6947543" cy="584775"/>
          </a:xfrm>
          <a:prstGeom prst="rect">
            <a:avLst/>
          </a:prstGeom>
        </p:spPr>
        <p:txBody>
          <a:bodyPr wrap="none">
            <a:spAutoFit/>
          </a:bodyPr>
          <a:lstStyle/>
          <a:p>
            <a:r>
              <a:rPr lang="de-DE" sz="3200" dirty="0" err="1">
                <a:solidFill>
                  <a:schemeClr val="bg1"/>
                </a:solidFill>
              </a:rPr>
              <a:t>Maple</a:t>
            </a:r>
            <a:r>
              <a:rPr lang="de-DE" sz="3200" dirty="0">
                <a:solidFill>
                  <a:schemeClr val="bg1"/>
                </a:solidFill>
              </a:rPr>
              <a:t> Worksheet: </a:t>
            </a:r>
            <a:r>
              <a:rPr lang="de-DE" sz="3200" dirty="0" err="1">
                <a:solidFill>
                  <a:schemeClr val="bg1"/>
                </a:solidFill>
              </a:rPr>
              <a:t>QuantumGame.mws</a:t>
            </a:r>
            <a:r>
              <a:rPr lang="de-DE" sz="3200" dirty="0"/>
              <a:t> </a:t>
            </a:r>
          </a:p>
        </p:txBody>
      </p:sp>
    </p:spTree>
    <p:extLst>
      <p:ext uri="{BB962C8B-B14F-4D97-AF65-F5344CB8AC3E}">
        <p14:creationId xmlns:p14="http://schemas.microsoft.com/office/powerpoint/2010/main" val="28613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40D8492-C94F-4C23-9CB6-03C52A17B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73" y="4941168"/>
            <a:ext cx="4348409" cy="1932627"/>
          </a:xfrm>
          <a:prstGeom prst="rect">
            <a:avLst/>
          </a:prstGeom>
        </p:spPr>
      </p:pic>
      <p:pic>
        <p:nvPicPr>
          <p:cNvPr id="7" name="Grafik 6">
            <a:extLst>
              <a:ext uri="{FF2B5EF4-FFF2-40B4-BE49-F238E27FC236}">
                <a16:creationId xmlns:a16="http://schemas.microsoft.com/office/drawing/2014/main" id="{E07EA84B-FFEF-4980-A78A-8DCB7196E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61" y="3645024"/>
            <a:ext cx="7923064" cy="3212976"/>
          </a:xfrm>
          <a:prstGeom prst="rect">
            <a:avLst/>
          </a:prstGeom>
        </p:spPr>
      </p:pic>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765820" y="0"/>
            <a:ext cx="10519810" cy="764704"/>
          </a:xfrm>
        </p:spPr>
        <p:txBody>
          <a:bodyPr>
            <a:normAutofit/>
          </a:bodyPr>
          <a:lstStyle/>
          <a:p>
            <a:pPr algn="ctr"/>
            <a:r>
              <a:rPr lang="de-DE" dirty="0"/>
              <a:t>Das Falke-Taube-Spiel </a:t>
            </a:r>
            <a:endParaRPr lang="en-GB" dirty="0"/>
          </a:p>
        </p:txBody>
      </p:sp>
      <p:graphicFrame>
        <p:nvGraphicFramePr>
          <p:cNvPr id="5" name="Tabelle 4">
            <a:extLst>
              <a:ext uri="{FF2B5EF4-FFF2-40B4-BE49-F238E27FC236}">
                <a16:creationId xmlns:a16="http://schemas.microsoft.com/office/drawing/2014/main" id="{85BF3292-55B5-40ED-94EE-4B988709F6DA}"/>
              </a:ext>
            </a:extLst>
          </p:cNvPr>
          <p:cNvGraphicFramePr>
            <a:graphicFrameLocks noGrp="1"/>
          </p:cNvGraphicFramePr>
          <p:nvPr>
            <p:extLst>
              <p:ext uri="{D42A27DB-BD31-4B8C-83A1-F6EECF244321}">
                <p14:modId xmlns:p14="http://schemas.microsoft.com/office/powerpoint/2010/main" val="3355607049"/>
              </p:ext>
            </p:extLst>
          </p:nvPr>
        </p:nvGraphicFramePr>
        <p:xfrm>
          <a:off x="3574132" y="908720"/>
          <a:ext cx="8532442" cy="4473827"/>
        </p:xfrm>
        <a:graphic>
          <a:graphicData uri="http://schemas.openxmlformats.org/drawingml/2006/table">
            <a:tbl>
              <a:tblPr/>
              <a:tblGrid>
                <a:gridCol w="2345521">
                  <a:extLst>
                    <a:ext uri="{9D8B030D-6E8A-4147-A177-3AD203B41FA5}">
                      <a16:colId xmlns:a16="http://schemas.microsoft.com/office/drawing/2014/main" val="1345910576"/>
                    </a:ext>
                  </a:extLst>
                </a:gridCol>
                <a:gridCol w="3092276">
                  <a:extLst>
                    <a:ext uri="{9D8B030D-6E8A-4147-A177-3AD203B41FA5}">
                      <a16:colId xmlns:a16="http://schemas.microsoft.com/office/drawing/2014/main" val="176432522"/>
                    </a:ext>
                  </a:extLst>
                </a:gridCol>
                <a:gridCol w="3094645">
                  <a:extLst>
                    <a:ext uri="{9D8B030D-6E8A-4147-A177-3AD203B41FA5}">
                      <a16:colId xmlns:a16="http://schemas.microsoft.com/office/drawing/2014/main" val="3747794444"/>
                    </a:ext>
                  </a:extLst>
                </a:gridCol>
              </a:tblGrid>
              <a:tr h="1579077">
                <a:tc>
                  <a:txBody>
                    <a:bodyPr/>
                    <a:lstStyle/>
                    <a:p>
                      <a:pPr marL="0" marR="0" indent="0" algn="l" rtl="0" hangingPunct="1">
                        <a:lnSpc>
                          <a:spcPct val="100000"/>
                        </a:lnSpc>
                        <a:spcBef>
                          <a:spcPts val="1199"/>
                        </a:spcBef>
                        <a:spcAft>
                          <a:spcPts val="998"/>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3600" b="0" i="0" u="none" strike="noStrike" kern="1200" baseline="0" dirty="0">
                          <a:ln>
                            <a:noFill/>
                          </a:ln>
                          <a:solidFill>
                            <a:srgbClr val="0F6FC6"/>
                          </a:solidFill>
                          <a:latin typeface="Constantia" pitchFamily="18"/>
                          <a:ea typeface="SimSun" pitchFamily="2"/>
                          <a:cs typeface="Mangal" pitchFamily="2"/>
                        </a:rPr>
                        <a:t>Spieler B</a:t>
                      </a:r>
                    </a:p>
                    <a:p>
                      <a:pPr marL="0" marR="0" indent="0" algn="l" rtl="0" hangingPunct="1">
                        <a:lnSpc>
                          <a:spcPct val="100000"/>
                        </a:lnSpc>
                        <a:spcBef>
                          <a:spcPts val="1199"/>
                        </a:spcBef>
                        <a:spcAft>
                          <a:spcPts val="998"/>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3600" b="0" i="0" u="none" strike="noStrike" kern="1200" baseline="0" dirty="0">
                          <a:ln>
                            <a:noFill/>
                          </a:ln>
                          <a:solidFill>
                            <a:srgbClr val="FF0000"/>
                          </a:solidFill>
                          <a:latin typeface="Constantia" pitchFamily="18"/>
                          <a:ea typeface="SimSun" pitchFamily="2"/>
                          <a:cs typeface="Mangal" pitchFamily="2"/>
                        </a:rPr>
                        <a:t>Spieler A</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800" b="0" i="0" u="none" strike="noStrike" kern="1200" baseline="0" dirty="0">
                          <a:ln>
                            <a:noFill/>
                          </a:ln>
                          <a:solidFill>
                            <a:srgbClr val="0F6FC6"/>
                          </a:solidFill>
                          <a:latin typeface="Constantia" pitchFamily="18"/>
                          <a:ea typeface="SimSun" pitchFamily="2"/>
                          <a:cs typeface="Mangal" pitchFamily="2"/>
                        </a:rPr>
                        <a:t>Strategie 1</a:t>
                      </a:r>
                    </a:p>
                    <a:p>
                      <a:pPr marL="0" marR="0" lvl="0" indent="0" algn="ctr"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3600" b="0" i="0" u="none" strike="noStrike" kern="1200" baseline="0" dirty="0">
                          <a:ln>
                            <a:noFill/>
                          </a:ln>
                          <a:solidFill>
                            <a:srgbClr val="0F6FC6"/>
                          </a:solidFill>
                          <a:latin typeface="Constantia" pitchFamily="18"/>
                          <a:ea typeface="SimSun" pitchFamily="2"/>
                          <a:cs typeface="Mangal" pitchFamily="2"/>
                        </a:rPr>
                        <a:t>Falke</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800" b="0" i="0" u="none" strike="noStrike" kern="1200" baseline="0" dirty="0">
                          <a:ln>
                            <a:noFill/>
                          </a:ln>
                          <a:solidFill>
                            <a:srgbClr val="0F6FC6"/>
                          </a:solidFill>
                          <a:latin typeface="Constantia" pitchFamily="18"/>
                          <a:ea typeface="SimSun" pitchFamily="2"/>
                          <a:cs typeface="Mangal" pitchFamily="2"/>
                        </a:rPr>
                        <a:t>Strategie 2</a:t>
                      </a:r>
                    </a:p>
                    <a:p>
                      <a:pPr marL="0" marR="0" lvl="0" indent="0" algn="ctr"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3600" b="0" i="0" u="none" strike="noStrike" kern="1200" baseline="0" dirty="0">
                          <a:ln>
                            <a:noFill/>
                          </a:ln>
                          <a:solidFill>
                            <a:srgbClr val="0F6FC6"/>
                          </a:solidFill>
                          <a:latin typeface="Constantia" pitchFamily="18"/>
                          <a:ea typeface="SimSun" pitchFamily="2"/>
                          <a:cs typeface="Mangal" pitchFamily="2"/>
                        </a:rPr>
                        <a:t>Taube</a:t>
                      </a:r>
                    </a:p>
                  </a:txBody>
                  <a:tcPr>
                    <a:solidFill>
                      <a:schemeClr val="tx1"/>
                    </a:solidFill>
                  </a:tcPr>
                </a:tc>
                <a:extLst>
                  <a:ext uri="{0D108BD9-81ED-4DB2-BD59-A6C34878D82A}">
                    <a16:rowId xmlns:a16="http://schemas.microsoft.com/office/drawing/2014/main" val="2547224787"/>
                  </a:ext>
                </a:extLst>
              </a:tr>
              <a:tr h="1524049">
                <a:tc>
                  <a:txBody>
                    <a:bodyPr/>
                    <a:lstStyle/>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800" b="0" i="0" u="none" strike="noStrike" kern="1200" baseline="0" dirty="0">
                          <a:ln>
                            <a:noFill/>
                          </a:ln>
                          <a:solidFill>
                            <a:srgbClr val="FF0000"/>
                          </a:solidFill>
                          <a:latin typeface="Constantia" pitchFamily="18"/>
                          <a:ea typeface="SimSun" pitchFamily="2"/>
                          <a:cs typeface="Mangal" pitchFamily="2"/>
                        </a:rPr>
                        <a:t>Strategie 1</a:t>
                      </a:r>
                    </a:p>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3600" b="0" i="0" u="none" strike="noStrike" kern="1200" baseline="0" dirty="0">
                          <a:ln>
                            <a:noFill/>
                          </a:ln>
                          <a:solidFill>
                            <a:srgbClr val="FF0000"/>
                          </a:solidFill>
                          <a:latin typeface="Constantia" pitchFamily="18"/>
                          <a:ea typeface="SimSun" pitchFamily="2"/>
                          <a:cs typeface="Mangal" pitchFamily="2"/>
                        </a:rPr>
                        <a:t>Falke</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4400" b="0" i="0" u="none" strike="noStrike" baseline="0" dirty="0">
                          <a:ln>
                            <a:noFill/>
                          </a:ln>
                          <a:solidFill>
                            <a:srgbClr val="000000"/>
                          </a:solidFill>
                          <a:latin typeface="Constantia" pitchFamily="18"/>
                          <a:ea typeface="SimSun" pitchFamily="2"/>
                          <a:cs typeface="Mangal" pitchFamily="2"/>
                        </a:rPr>
                        <a:t>(</a:t>
                      </a:r>
                      <a:r>
                        <a:rPr lang="de-DE" sz="4400" b="0" i="0" u="none" strike="noStrike" baseline="0" dirty="0">
                          <a:ln>
                            <a:noFill/>
                          </a:ln>
                          <a:solidFill>
                            <a:srgbClr val="FF0000"/>
                          </a:solidFill>
                          <a:latin typeface="Constantia" pitchFamily="18"/>
                          <a:ea typeface="SimSun" pitchFamily="2"/>
                          <a:cs typeface="Mangal" pitchFamily="2"/>
                        </a:rPr>
                        <a:t>(</a:t>
                      </a:r>
                      <a:r>
                        <a:rPr lang="de-DE" sz="4400" b="0" i="0" u="none" strike="noStrike" baseline="0" dirty="0" err="1">
                          <a:ln>
                            <a:noFill/>
                          </a:ln>
                          <a:solidFill>
                            <a:srgbClr val="FF0000"/>
                          </a:solidFill>
                          <a:latin typeface="Constantia" pitchFamily="18"/>
                          <a:ea typeface="SimSun" pitchFamily="2"/>
                          <a:cs typeface="Mangal" pitchFamily="2"/>
                        </a:rPr>
                        <a:t>p</a:t>
                      </a:r>
                      <a:r>
                        <a:rPr lang="de-DE" sz="2400" b="0" i="0" u="none" strike="noStrike" baseline="0" dirty="0" err="1">
                          <a:ln>
                            <a:noFill/>
                          </a:ln>
                          <a:solidFill>
                            <a:srgbClr val="FF0000"/>
                          </a:solidFill>
                          <a:latin typeface="Constantia" pitchFamily="18"/>
                          <a:ea typeface="SimSun" pitchFamily="2"/>
                          <a:cs typeface="Mangal" pitchFamily="2"/>
                        </a:rPr>
                        <a:t>h</a:t>
                      </a:r>
                      <a:r>
                        <a:rPr lang="de-DE" sz="4400" b="0" i="0" u="none" strike="noStrike" baseline="0" dirty="0">
                          <a:ln>
                            <a:noFill/>
                          </a:ln>
                          <a:solidFill>
                            <a:srgbClr val="FF0000"/>
                          </a:solidFill>
                          <a:latin typeface="Constantia" pitchFamily="18"/>
                          <a:ea typeface="SimSun" pitchFamily="2"/>
                          <a:cs typeface="Mangal" pitchFamily="2"/>
                        </a:rPr>
                        <a:t>-d)/2 </a:t>
                      </a:r>
                      <a:r>
                        <a:rPr lang="de-DE" sz="4400" b="0" i="0" u="none" strike="noStrike" baseline="0" dirty="0">
                          <a:ln>
                            <a:noFill/>
                          </a:ln>
                          <a:solidFill>
                            <a:srgbClr val="000000"/>
                          </a:solidFill>
                          <a:latin typeface="Constantia" pitchFamily="18"/>
                          <a:ea typeface="SimSun" pitchFamily="2"/>
                          <a:cs typeface="Mangal" pitchFamily="2"/>
                        </a:rPr>
                        <a:t>, </a:t>
                      </a:r>
                      <a:r>
                        <a:rPr lang="de-DE" sz="4400" b="0" i="0" u="none" strike="noStrike" baseline="0" dirty="0">
                          <a:ln>
                            <a:noFill/>
                          </a:ln>
                          <a:solidFill>
                            <a:srgbClr val="0F6FC6"/>
                          </a:solidFill>
                          <a:latin typeface="Constantia" pitchFamily="18"/>
                          <a:ea typeface="SimSun" pitchFamily="2"/>
                          <a:cs typeface="Mangal" pitchFamily="2"/>
                        </a:rPr>
                        <a:t>(</a:t>
                      </a:r>
                      <a:r>
                        <a:rPr lang="de-DE" sz="4400" b="0" i="0" u="none" strike="noStrike" baseline="0" dirty="0" err="1">
                          <a:ln>
                            <a:noFill/>
                          </a:ln>
                          <a:solidFill>
                            <a:srgbClr val="0F6FC6"/>
                          </a:solidFill>
                          <a:latin typeface="Constantia" pitchFamily="18"/>
                          <a:ea typeface="SimSun" pitchFamily="2"/>
                          <a:cs typeface="Mangal" pitchFamily="2"/>
                        </a:rPr>
                        <a:t>p</a:t>
                      </a:r>
                      <a:r>
                        <a:rPr lang="de-DE" sz="2400" b="0" i="0" u="none" strike="noStrike" baseline="0" dirty="0" err="1">
                          <a:ln>
                            <a:noFill/>
                          </a:ln>
                          <a:solidFill>
                            <a:srgbClr val="0F6FC6"/>
                          </a:solidFill>
                          <a:latin typeface="Constantia" pitchFamily="18"/>
                          <a:ea typeface="SimSun" pitchFamily="2"/>
                          <a:cs typeface="Mangal" pitchFamily="2"/>
                        </a:rPr>
                        <a:t>h</a:t>
                      </a:r>
                      <a:r>
                        <a:rPr lang="de-DE" sz="4400" b="0" i="0" u="none" strike="noStrike" baseline="0" dirty="0">
                          <a:ln>
                            <a:noFill/>
                          </a:ln>
                          <a:solidFill>
                            <a:srgbClr val="0F6FC6"/>
                          </a:solidFill>
                          <a:latin typeface="Constantia" pitchFamily="18"/>
                          <a:ea typeface="SimSun" pitchFamily="2"/>
                          <a:cs typeface="Mangal" pitchFamily="2"/>
                        </a:rPr>
                        <a:t>-d)/2</a:t>
                      </a:r>
                      <a:r>
                        <a:rPr lang="de-DE" sz="4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4400" b="0" i="0" u="none" strike="noStrike" baseline="0" dirty="0">
                          <a:ln>
                            <a:noFill/>
                          </a:ln>
                          <a:solidFill>
                            <a:srgbClr val="000000"/>
                          </a:solidFill>
                          <a:latin typeface="Constantia" pitchFamily="18"/>
                          <a:ea typeface="SimSun" pitchFamily="2"/>
                          <a:cs typeface="Mangal" pitchFamily="2"/>
                        </a:rPr>
                        <a:t>(</a:t>
                      </a:r>
                      <a:r>
                        <a:rPr lang="de-DE" sz="4400" b="0" i="0" u="none" strike="noStrike" baseline="0" dirty="0" err="1">
                          <a:ln>
                            <a:noFill/>
                          </a:ln>
                          <a:solidFill>
                            <a:srgbClr val="FF0000"/>
                          </a:solidFill>
                          <a:latin typeface="Constantia" pitchFamily="18"/>
                          <a:ea typeface="SimSun" pitchFamily="2"/>
                          <a:cs typeface="Mangal" pitchFamily="2"/>
                        </a:rPr>
                        <a:t>p</a:t>
                      </a:r>
                      <a:r>
                        <a:rPr lang="de-DE" sz="2400" b="0" i="0" u="none" strike="noStrike" baseline="0" dirty="0" err="1">
                          <a:ln>
                            <a:noFill/>
                          </a:ln>
                          <a:solidFill>
                            <a:srgbClr val="FF0000"/>
                          </a:solidFill>
                          <a:latin typeface="Constantia" pitchFamily="18"/>
                          <a:ea typeface="SimSun" pitchFamily="2"/>
                          <a:cs typeface="Mangal" pitchFamily="2"/>
                        </a:rPr>
                        <a:t>h</a:t>
                      </a:r>
                      <a:r>
                        <a:rPr lang="de-DE" sz="4400" b="0" i="0" u="none" strike="noStrike" baseline="0" dirty="0">
                          <a:ln>
                            <a:noFill/>
                          </a:ln>
                          <a:solidFill>
                            <a:srgbClr val="FF0000"/>
                          </a:solidFill>
                          <a:latin typeface="Constantia" pitchFamily="18"/>
                          <a:ea typeface="SimSun" pitchFamily="2"/>
                          <a:cs typeface="Mangal" pitchFamily="2"/>
                        </a:rPr>
                        <a:t> </a:t>
                      </a:r>
                      <a:r>
                        <a:rPr lang="de-DE" sz="4400" b="0" i="0" u="none" strike="noStrike" baseline="0" dirty="0">
                          <a:ln>
                            <a:noFill/>
                          </a:ln>
                          <a:solidFill>
                            <a:srgbClr val="000000"/>
                          </a:solidFill>
                          <a:latin typeface="Constantia" pitchFamily="18"/>
                          <a:ea typeface="SimSun" pitchFamily="2"/>
                          <a:cs typeface="Mangal" pitchFamily="2"/>
                        </a:rPr>
                        <a:t>, </a:t>
                      </a:r>
                      <a:r>
                        <a:rPr lang="de-DE" sz="4400" b="0" i="0" u="none" strike="noStrike" baseline="0" dirty="0">
                          <a:ln>
                            <a:noFill/>
                          </a:ln>
                          <a:solidFill>
                            <a:srgbClr val="0F6FC6"/>
                          </a:solidFill>
                          <a:latin typeface="Constantia" pitchFamily="18"/>
                          <a:ea typeface="SimSun" pitchFamily="2"/>
                          <a:cs typeface="Mangal" pitchFamily="2"/>
                        </a:rPr>
                        <a:t>0</a:t>
                      </a:r>
                      <a:r>
                        <a:rPr lang="de-DE" sz="4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extLst>
                  <a:ext uri="{0D108BD9-81ED-4DB2-BD59-A6C34878D82A}">
                    <a16:rowId xmlns:a16="http://schemas.microsoft.com/office/drawing/2014/main" val="240043525"/>
                  </a:ext>
                </a:extLst>
              </a:tr>
              <a:tr h="1370701">
                <a:tc>
                  <a:txBody>
                    <a:bodyPr/>
                    <a:lstStyle/>
                    <a:p>
                      <a:pPr marL="0" marR="0" lvl="0" indent="0" algn="l"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2800" b="0" i="0" u="none" strike="noStrike" kern="1200" baseline="0" dirty="0">
                          <a:ln>
                            <a:noFill/>
                          </a:ln>
                          <a:solidFill>
                            <a:srgbClr val="FF0000"/>
                          </a:solidFill>
                          <a:latin typeface="Constantia" pitchFamily="18"/>
                          <a:ea typeface="SimSun" pitchFamily="2"/>
                          <a:cs typeface="Mangal" pitchFamily="2"/>
                        </a:rPr>
                        <a:t>Strategie 2</a:t>
                      </a:r>
                    </a:p>
                    <a:p>
                      <a:pPr marL="0" marR="0" lvl="0" indent="0" algn="l" defTabSz="914400" rtl="0" eaLnBrk="1" fontAlgn="auto" latinLnBrk="0" hangingPunct="1">
                        <a:lnSpc>
                          <a:spcPct val="102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lang="de-DE" sz="3600" b="0" i="0" u="none" strike="noStrike" kern="1200" baseline="0" dirty="0">
                          <a:ln>
                            <a:noFill/>
                          </a:ln>
                          <a:solidFill>
                            <a:srgbClr val="FF0000"/>
                          </a:solidFill>
                          <a:latin typeface="Constantia" pitchFamily="18"/>
                          <a:ea typeface="SimSun" pitchFamily="2"/>
                          <a:cs typeface="Mangal" pitchFamily="2"/>
                        </a:rPr>
                        <a:t>Taube</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4400" b="0" i="0" u="none" strike="noStrike" baseline="0" dirty="0">
                          <a:ln>
                            <a:noFill/>
                          </a:ln>
                          <a:solidFill>
                            <a:srgbClr val="000000"/>
                          </a:solidFill>
                          <a:latin typeface="Constantia" pitchFamily="18"/>
                          <a:ea typeface="SimSun" pitchFamily="2"/>
                          <a:cs typeface="Mangal" pitchFamily="2"/>
                        </a:rPr>
                        <a:t>(</a:t>
                      </a:r>
                      <a:r>
                        <a:rPr lang="de-DE" sz="4400" b="0" i="0" u="none" strike="noStrike" baseline="0" dirty="0">
                          <a:ln>
                            <a:noFill/>
                          </a:ln>
                          <a:solidFill>
                            <a:srgbClr val="FF0000"/>
                          </a:solidFill>
                          <a:latin typeface="Constantia" pitchFamily="18"/>
                          <a:ea typeface="SimSun" pitchFamily="2"/>
                          <a:cs typeface="Mangal" pitchFamily="2"/>
                        </a:rPr>
                        <a:t>0 </a:t>
                      </a:r>
                      <a:r>
                        <a:rPr lang="de-DE" sz="4400" b="0" i="0" u="none" strike="noStrike" baseline="0" dirty="0">
                          <a:ln>
                            <a:noFill/>
                          </a:ln>
                          <a:solidFill>
                            <a:srgbClr val="000000"/>
                          </a:solidFill>
                          <a:latin typeface="Constantia" pitchFamily="18"/>
                          <a:ea typeface="SimSun" pitchFamily="2"/>
                          <a:cs typeface="Mangal" pitchFamily="2"/>
                        </a:rPr>
                        <a:t>, </a:t>
                      </a:r>
                      <a:r>
                        <a:rPr lang="de-DE" sz="4400" b="0" i="0" u="none" strike="noStrike" baseline="0" dirty="0" err="1">
                          <a:ln>
                            <a:noFill/>
                          </a:ln>
                          <a:solidFill>
                            <a:srgbClr val="0F6FC6"/>
                          </a:solidFill>
                          <a:latin typeface="Constantia" pitchFamily="18"/>
                          <a:ea typeface="SimSun" pitchFamily="2"/>
                          <a:cs typeface="Mangal" pitchFamily="2"/>
                        </a:rPr>
                        <a:t>p</a:t>
                      </a:r>
                      <a:r>
                        <a:rPr lang="de-DE" sz="2400" b="0" i="0" u="none" strike="noStrike" baseline="0" dirty="0" err="1">
                          <a:ln>
                            <a:noFill/>
                          </a:ln>
                          <a:solidFill>
                            <a:srgbClr val="0F6FC6"/>
                          </a:solidFill>
                          <a:latin typeface="Constantia" pitchFamily="18"/>
                          <a:ea typeface="SimSun" pitchFamily="2"/>
                          <a:cs typeface="Mangal" pitchFamily="2"/>
                        </a:rPr>
                        <a:t>h</a:t>
                      </a:r>
                      <a:r>
                        <a:rPr lang="de-DE" sz="4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tc>
                  <a:txBody>
                    <a:bodyPr/>
                    <a:lstStyle/>
                    <a:p>
                      <a:pPr marL="0" marR="0" lvl="0" indent="0" algn="ctr" rtl="0" hangingPunct="1">
                        <a:lnSpc>
                          <a:spcPct val="102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4400" b="0" i="0" u="none" strike="noStrike" baseline="0" dirty="0">
                          <a:ln>
                            <a:noFill/>
                          </a:ln>
                          <a:solidFill>
                            <a:srgbClr val="000000"/>
                          </a:solidFill>
                          <a:latin typeface="Constantia" pitchFamily="18"/>
                          <a:ea typeface="SimSun" pitchFamily="2"/>
                          <a:cs typeface="Mangal" pitchFamily="2"/>
                        </a:rPr>
                        <a:t>(</a:t>
                      </a:r>
                      <a:r>
                        <a:rPr lang="de-DE" sz="4400" b="0" i="0" u="none" strike="noStrike" baseline="0" dirty="0" err="1">
                          <a:ln>
                            <a:noFill/>
                          </a:ln>
                          <a:solidFill>
                            <a:srgbClr val="FF0000"/>
                          </a:solidFill>
                          <a:latin typeface="Constantia" pitchFamily="18"/>
                          <a:ea typeface="SimSun" pitchFamily="2"/>
                          <a:cs typeface="Mangal" pitchFamily="2"/>
                        </a:rPr>
                        <a:t>p</a:t>
                      </a:r>
                      <a:r>
                        <a:rPr lang="de-DE" sz="2400" b="0" i="0" u="none" strike="noStrike" baseline="0" dirty="0" err="1">
                          <a:ln>
                            <a:noFill/>
                          </a:ln>
                          <a:solidFill>
                            <a:srgbClr val="FF0000"/>
                          </a:solidFill>
                          <a:latin typeface="Constantia" pitchFamily="18"/>
                          <a:ea typeface="SimSun" pitchFamily="2"/>
                          <a:cs typeface="Mangal" pitchFamily="2"/>
                        </a:rPr>
                        <a:t>m</a:t>
                      </a:r>
                      <a:r>
                        <a:rPr lang="de-DE" sz="4400" b="0" i="0" u="none" strike="noStrike" baseline="0" dirty="0">
                          <a:ln>
                            <a:noFill/>
                          </a:ln>
                          <a:solidFill>
                            <a:srgbClr val="FF0000"/>
                          </a:solidFill>
                          <a:latin typeface="Constantia" pitchFamily="18"/>
                          <a:ea typeface="SimSun" pitchFamily="2"/>
                          <a:cs typeface="Mangal" pitchFamily="2"/>
                        </a:rPr>
                        <a:t>/2</a:t>
                      </a:r>
                      <a:r>
                        <a:rPr lang="de-DE" sz="4400" b="0" i="0" u="none" strike="noStrike" baseline="0" dirty="0">
                          <a:ln>
                            <a:noFill/>
                          </a:ln>
                          <a:solidFill>
                            <a:srgbClr val="000000"/>
                          </a:solidFill>
                          <a:latin typeface="Constantia" pitchFamily="18"/>
                          <a:ea typeface="SimSun" pitchFamily="2"/>
                          <a:cs typeface="Mangal" pitchFamily="2"/>
                        </a:rPr>
                        <a:t>, </a:t>
                      </a:r>
                      <a:r>
                        <a:rPr lang="de-DE" sz="4400" b="0" i="0" u="none" strike="noStrike" baseline="0" dirty="0" err="1">
                          <a:ln>
                            <a:noFill/>
                          </a:ln>
                          <a:solidFill>
                            <a:srgbClr val="0F6FC6"/>
                          </a:solidFill>
                          <a:latin typeface="Constantia" pitchFamily="18"/>
                          <a:ea typeface="SimSun" pitchFamily="2"/>
                          <a:cs typeface="Mangal" pitchFamily="2"/>
                        </a:rPr>
                        <a:t>p</a:t>
                      </a:r>
                      <a:r>
                        <a:rPr lang="de-DE" sz="2400" b="0" i="0" u="none" strike="noStrike" baseline="0" dirty="0" err="1">
                          <a:ln>
                            <a:noFill/>
                          </a:ln>
                          <a:solidFill>
                            <a:srgbClr val="0F6FC6"/>
                          </a:solidFill>
                          <a:latin typeface="Constantia" pitchFamily="18"/>
                          <a:ea typeface="SimSun" pitchFamily="2"/>
                          <a:cs typeface="Mangal" pitchFamily="2"/>
                        </a:rPr>
                        <a:t>m</a:t>
                      </a:r>
                      <a:r>
                        <a:rPr lang="de-DE" sz="4400" b="0" i="0" u="none" strike="noStrike" baseline="0" dirty="0">
                          <a:ln>
                            <a:noFill/>
                          </a:ln>
                          <a:solidFill>
                            <a:srgbClr val="0F6FC6"/>
                          </a:solidFill>
                          <a:latin typeface="Constantia" pitchFamily="18"/>
                          <a:ea typeface="SimSun" pitchFamily="2"/>
                          <a:cs typeface="Mangal" pitchFamily="2"/>
                        </a:rPr>
                        <a:t>/2</a:t>
                      </a:r>
                      <a:r>
                        <a:rPr lang="de-DE" sz="4400" b="0" i="0" u="none" strike="noStrike" baseline="0" dirty="0">
                          <a:ln>
                            <a:noFill/>
                          </a:ln>
                          <a:solidFill>
                            <a:srgbClr val="000000"/>
                          </a:solidFill>
                          <a:latin typeface="Constantia" pitchFamily="18"/>
                          <a:ea typeface="SimSun" pitchFamily="2"/>
                          <a:cs typeface="Mangal" pitchFamily="2"/>
                        </a:rPr>
                        <a:t>)</a:t>
                      </a:r>
                    </a:p>
                  </a:txBody>
                  <a:tcPr>
                    <a:solidFill>
                      <a:schemeClr val="tx1"/>
                    </a:solidFill>
                  </a:tcPr>
                </a:tc>
                <a:extLst>
                  <a:ext uri="{0D108BD9-81ED-4DB2-BD59-A6C34878D82A}">
                    <a16:rowId xmlns:a16="http://schemas.microsoft.com/office/drawing/2014/main" val="3383661397"/>
                  </a:ext>
                </a:extLst>
              </a:tr>
            </a:tbl>
          </a:graphicData>
        </a:graphic>
      </p:graphicFrame>
      <p:sp>
        <p:nvSpPr>
          <p:cNvPr id="8" name="Rechteck 7">
            <a:extLst>
              <a:ext uri="{FF2B5EF4-FFF2-40B4-BE49-F238E27FC236}">
                <a16:creationId xmlns:a16="http://schemas.microsoft.com/office/drawing/2014/main" id="{D34AAF78-45B8-4418-ACCE-DF048B3649F1}"/>
              </a:ext>
            </a:extLst>
          </p:cNvPr>
          <p:cNvSpPr/>
          <p:nvPr/>
        </p:nvSpPr>
        <p:spPr>
          <a:xfrm>
            <a:off x="93084" y="721334"/>
            <a:ext cx="3491881" cy="4247317"/>
          </a:xfrm>
          <a:prstGeom prst="rect">
            <a:avLst/>
          </a:prstGeom>
        </p:spPr>
        <p:txBody>
          <a:bodyPr wrap="square">
            <a:spAutoFit/>
          </a:bodyPr>
          <a:lstStyle/>
          <a:p>
            <a:r>
              <a:rPr lang="de-DE" dirty="0"/>
              <a:t>Das Falke-Taube-Spiel modelliert ursprünglich den Wettkampf um eine Ressource (z.B. Nistplatz). Das Spiel wird jedoch oft auch auf andere Systeme angewendet, wobei die Taube-Strategie eine friedliche Verhaltensweise symbolisiert und die Falke-Strategie ein aggressives Verhalten. </a:t>
            </a:r>
          </a:p>
          <a:p>
            <a:r>
              <a:rPr lang="de-DE" dirty="0"/>
              <a:t>Im folgenden Artikel wird das Falke-Taube-Spiel auf den Immobilien-Investmentmarkt angewendet (Spieler-Population: Investmentbanker).</a:t>
            </a:r>
          </a:p>
        </p:txBody>
      </p:sp>
    </p:spTree>
    <p:extLst>
      <p:ext uri="{BB962C8B-B14F-4D97-AF65-F5344CB8AC3E}">
        <p14:creationId xmlns:p14="http://schemas.microsoft.com/office/powerpoint/2010/main" val="34254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2926060" y="188640"/>
            <a:ext cx="6192688" cy="1008112"/>
          </a:xfrm>
        </p:spPr>
        <p:txBody>
          <a:bodyPr rtlCol="0">
            <a:normAutofit fontScale="90000"/>
          </a:bodyPr>
          <a:lstStyle/>
          <a:p>
            <a:r>
              <a:rPr lang="de-DE" dirty="0"/>
              <a:t>Zusammenfassung von Teil II </a:t>
            </a:r>
            <a:br>
              <a:rPr lang="de-DE" dirty="0"/>
            </a:br>
            <a:endParaRPr lang="en-US" dirty="0"/>
          </a:p>
        </p:txBody>
      </p:sp>
      <p:pic>
        <p:nvPicPr>
          <p:cNvPr id="3" name="Grafik 2">
            <a:extLst>
              <a:ext uri="{FF2B5EF4-FFF2-40B4-BE49-F238E27FC236}">
                <a16:creationId xmlns:a16="http://schemas.microsoft.com/office/drawing/2014/main" id="{53C5418E-A28B-4C37-B847-201BAB7D5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923" y="-10401"/>
            <a:ext cx="8771693" cy="6868401"/>
          </a:xfrm>
          <a:prstGeom prst="rect">
            <a:avLst/>
          </a:prstGeom>
        </p:spPr>
      </p:pic>
    </p:spTree>
    <p:extLst>
      <p:ext uri="{BB962C8B-B14F-4D97-AF65-F5344CB8AC3E}">
        <p14:creationId xmlns:p14="http://schemas.microsoft.com/office/powerpoint/2010/main" val="21509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44AAD12-96B9-4DAE-86B3-0F519D2025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8" y="1034375"/>
            <a:ext cx="5992154" cy="5823625"/>
          </a:xfrm>
          <a:prstGeom prst="rect">
            <a:avLst/>
          </a:prstGeom>
        </p:spPr>
      </p:pic>
      <p:pic>
        <p:nvPicPr>
          <p:cNvPr id="5" name="Grafik 4">
            <a:extLst>
              <a:ext uri="{FF2B5EF4-FFF2-40B4-BE49-F238E27FC236}">
                <a16:creationId xmlns:a16="http://schemas.microsoft.com/office/drawing/2014/main" id="{E0B704A8-A697-4A7B-A06C-21C0FCD19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510" y="1005708"/>
            <a:ext cx="5734050" cy="5857875"/>
          </a:xfrm>
          <a:prstGeom prst="rect">
            <a:avLst/>
          </a:prstGeom>
        </p:spPr>
      </p:pic>
      <p:sp>
        <p:nvSpPr>
          <p:cNvPr id="7" name="Rechteck 6">
            <a:extLst>
              <a:ext uri="{FF2B5EF4-FFF2-40B4-BE49-F238E27FC236}">
                <a16:creationId xmlns:a16="http://schemas.microsoft.com/office/drawing/2014/main" id="{F4FE64E9-5793-4536-BD17-227302A07756}"/>
              </a:ext>
            </a:extLst>
          </p:cNvPr>
          <p:cNvSpPr/>
          <p:nvPr/>
        </p:nvSpPr>
        <p:spPr>
          <a:xfrm>
            <a:off x="206359" y="66675"/>
            <a:ext cx="11882251" cy="974626"/>
          </a:xfrm>
          <a:prstGeom prst="rect">
            <a:avLst/>
          </a:prstGeom>
        </p:spPr>
        <p:txBody>
          <a:bodyPr wrap="square">
            <a:spAutoFit/>
          </a:bodyPr>
          <a:lstStyle/>
          <a:p>
            <a:pPr marL="0" marR="0" lvl="0" indent="0" algn="ctr" defTabSz="449263" rtl="0" eaLnBrk="1" fontAlgn="base" latinLnBrk="0" hangingPunct="1">
              <a:lnSpc>
                <a:spcPct val="100000"/>
              </a:lnSpc>
              <a:spcBef>
                <a:spcPts val="400"/>
              </a:spcBef>
              <a:spcAft>
                <a:spcPct val="0"/>
              </a:spcAft>
              <a:buClr>
                <a:srgbClr val="000000"/>
              </a:buClr>
              <a:buSzPct val="100000"/>
              <a:buFontTx/>
              <a:buNone/>
              <a:tabLst/>
              <a:defRPr/>
            </a:pP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Quantum Game Theory and Financial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Crises</a:t>
            </a:r>
            <a:endParaRPr kumimoji="0" lang="it-IT" altLang="en-US" sz="180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l" defTabSz="449263" rtl="0" eaLnBrk="1" fontAlgn="base" latinLnBrk="0" hangingPunct="1">
              <a:lnSpc>
                <a:spcPct val="100000"/>
              </a:lnSpc>
              <a:spcBef>
                <a:spcPts val="400"/>
              </a:spcBef>
              <a:spcAft>
                <a:spcPct val="0"/>
              </a:spcAft>
              <a:buClr>
                <a:srgbClr val="000000"/>
              </a:buClr>
              <a:buSzPct val="100000"/>
              <a:buFontTx/>
              <a:buNone/>
              <a:tabLst/>
              <a:defRPr/>
            </a:pP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M. Hanauske, J.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Kunz</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S.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Bernius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und W.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König</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Doves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and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hawks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in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economics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revisited</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An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evolutionary</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quantum game theory-</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based</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analysis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of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financial</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crises</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(in </a:t>
            </a:r>
            <a:r>
              <a:rPr kumimoji="0" lang="it-IT" altLang="en-US" sz="1800" b="0" i="0" u="none" strike="noStrike" kern="1200" cap="none" spc="0" normalizeH="0" baseline="0" noProof="0" dirty="0" err="1">
                <a:ln>
                  <a:noFill/>
                </a:ln>
                <a:solidFill>
                  <a:prstClr val="white"/>
                </a:solidFill>
                <a:effectLst/>
                <a:uLnTx/>
                <a:uFillTx/>
                <a:latin typeface="Corbel"/>
                <a:ea typeface="+mn-ea"/>
                <a:cs typeface="+mn-cs"/>
              </a:rPr>
              <a:t>Physica</a:t>
            </a:r>
            <a:r>
              <a:rPr kumimoji="0" lang="it-IT" altLang="en-US" sz="1800" b="0" i="0" u="none" strike="noStrike" kern="1200" cap="none" spc="0" normalizeH="0" baseline="0" noProof="0" dirty="0">
                <a:ln>
                  <a:noFill/>
                </a:ln>
                <a:solidFill>
                  <a:prstClr val="white"/>
                </a:solidFill>
                <a:effectLst/>
                <a:uLnTx/>
                <a:uFillTx/>
                <a:latin typeface="Corbel"/>
                <a:ea typeface="+mn-ea"/>
                <a:cs typeface="+mn-cs"/>
              </a:rPr>
              <a:t> A 389 (2010) 5084 – 5102)</a:t>
            </a:r>
          </a:p>
        </p:txBody>
      </p:sp>
    </p:spTree>
    <p:extLst>
      <p:ext uri="{BB962C8B-B14F-4D97-AF65-F5344CB8AC3E}">
        <p14:creationId xmlns:p14="http://schemas.microsoft.com/office/powerpoint/2010/main" val="116857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6D173B-3234-49BC-A792-89F627806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 y="307050"/>
            <a:ext cx="12188825" cy="6550950"/>
          </a:xfrm>
          <a:prstGeom prst="rect">
            <a:avLst/>
          </a:prstGeom>
        </p:spPr>
      </p:pic>
      <p:pic>
        <p:nvPicPr>
          <p:cNvPr id="4" name="Grafik 3">
            <a:extLst>
              <a:ext uri="{FF2B5EF4-FFF2-40B4-BE49-F238E27FC236}">
                <a16:creationId xmlns:a16="http://schemas.microsoft.com/office/drawing/2014/main" id="{6967B841-82D8-454A-9A5F-0F23E8E1A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 y="4568"/>
            <a:ext cx="2914554" cy="1912264"/>
          </a:xfrm>
          <a:prstGeom prst="rect">
            <a:avLst/>
          </a:prstGeom>
        </p:spPr>
      </p:pic>
      <p:pic>
        <p:nvPicPr>
          <p:cNvPr id="6" name="Grafik 5">
            <a:extLst>
              <a:ext uri="{FF2B5EF4-FFF2-40B4-BE49-F238E27FC236}">
                <a16:creationId xmlns:a16="http://schemas.microsoft.com/office/drawing/2014/main" id="{F717428B-ECD7-4A63-9B57-C31713FA1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780" y="383597"/>
            <a:ext cx="2448272" cy="1542411"/>
          </a:xfrm>
          <a:prstGeom prst="rect">
            <a:avLst/>
          </a:prstGeom>
        </p:spPr>
      </p:pic>
    </p:spTree>
    <p:extLst>
      <p:ext uri="{BB962C8B-B14F-4D97-AF65-F5344CB8AC3E}">
        <p14:creationId xmlns:p14="http://schemas.microsoft.com/office/powerpoint/2010/main" val="182076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C5019D-6C97-464F-A9FA-3A9699FEA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583622"/>
            <a:ext cx="12188825" cy="4274378"/>
          </a:xfrm>
          <a:prstGeom prst="rect">
            <a:avLst/>
          </a:prstGeom>
        </p:spPr>
      </p:pic>
      <p:pic>
        <p:nvPicPr>
          <p:cNvPr id="2" name="Walker1">
            <a:hlinkClick r:id="" action="ppaction://media"/>
            <a:extLst>
              <a:ext uri="{FF2B5EF4-FFF2-40B4-BE49-F238E27FC236}">
                <a16:creationId xmlns:a16="http://schemas.microsoft.com/office/drawing/2014/main" id="{01626113-4271-4EDC-8BD8-94B18CA4E1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9796" y="0"/>
            <a:ext cx="3646140" cy="2762119"/>
          </a:xfrm>
          <a:prstGeom prst="rect">
            <a:avLst/>
          </a:prstGeom>
        </p:spPr>
      </p:pic>
      <p:pic>
        <p:nvPicPr>
          <p:cNvPr id="5" name="Grafik 4">
            <a:extLst>
              <a:ext uri="{FF2B5EF4-FFF2-40B4-BE49-F238E27FC236}">
                <a16:creationId xmlns:a16="http://schemas.microsoft.com/office/drawing/2014/main" id="{54FC573B-9CA1-452B-AF35-8A3984074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8308" y="0"/>
            <a:ext cx="5472608" cy="2610478"/>
          </a:xfrm>
          <a:prstGeom prst="rect">
            <a:avLst/>
          </a:prstGeom>
        </p:spPr>
      </p:pic>
    </p:spTree>
    <p:extLst>
      <p:ext uri="{BB962C8B-B14F-4D97-AF65-F5344CB8AC3E}">
        <p14:creationId xmlns:p14="http://schemas.microsoft.com/office/powerpoint/2010/main" val="596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765820" y="0"/>
            <a:ext cx="10519810" cy="1152128"/>
          </a:xfrm>
        </p:spPr>
        <p:txBody>
          <a:bodyPr>
            <a:normAutofit/>
          </a:bodyPr>
          <a:lstStyle/>
          <a:p>
            <a:pPr algn="ctr"/>
            <a:r>
              <a:rPr lang="de-DE" dirty="0"/>
              <a:t>Weitere Projekte</a:t>
            </a:r>
            <a:endParaRPr lang="en-GB" dirty="0"/>
          </a:p>
        </p:txBody>
      </p:sp>
      <p:sp>
        <p:nvSpPr>
          <p:cNvPr id="3" name="Rechteck 2">
            <a:extLst>
              <a:ext uri="{FF2B5EF4-FFF2-40B4-BE49-F238E27FC236}">
                <a16:creationId xmlns:a16="http://schemas.microsoft.com/office/drawing/2014/main" id="{7E942E61-241E-4E5C-9CC4-FDBEF730A765}"/>
              </a:ext>
            </a:extLst>
          </p:cNvPr>
          <p:cNvSpPr/>
          <p:nvPr/>
        </p:nvSpPr>
        <p:spPr>
          <a:xfrm>
            <a:off x="2818048" y="1916832"/>
            <a:ext cx="6552727" cy="3139321"/>
          </a:xfrm>
          <a:prstGeom prst="rect">
            <a:avLst/>
          </a:prstGeom>
        </p:spPr>
        <p:txBody>
          <a:bodyPr wrap="square">
            <a:spAutoFit/>
          </a:bodyPr>
          <a:lstStyle/>
          <a:p>
            <a:r>
              <a:rPr lang="de-DE" dirty="0" err="1"/>
              <a:t>Spatial</a:t>
            </a:r>
            <a:r>
              <a:rPr lang="de-DE" dirty="0"/>
              <a:t> Quanten Games: </a:t>
            </a:r>
          </a:p>
          <a:p>
            <a:r>
              <a:rPr lang="de-DE" dirty="0"/>
              <a:t>Simulieren Sie ein </a:t>
            </a:r>
            <a:r>
              <a:rPr lang="de-DE" dirty="0" err="1"/>
              <a:t>Spatial</a:t>
            </a:r>
            <a:r>
              <a:rPr lang="de-DE" dirty="0"/>
              <a:t> Quantum Game mit einer </a:t>
            </a:r>
            <a:r>
              <a:rPr lang="de-DE" dirty="0" err="1"/>
              <a:t>Moorsche</a:t>
            </a:r>
            <a:r>
              <a:rPr lang="de-DE" dirty="0"/>
              <a:t> Nachbarkeitsumgebung, zusätzlichem Parameter (</a:t>
            </a:r>
            <a:r>
              <a:rPr lang="de-DE" dirty="0" err="1"/>
              <a:t>Entanglement</a:t>
            </a:r>
            <a:r>
              <a:rPr lang="de-DE" dirty="0"/>
              <a:t>) und implementieren Sie eine dritte Quanten Strategie.  </a:t>
            </a:r>
          </a:p>
          <a:p>
            <a:endParaRPr lang="de-DE" dirty="0"/>
          </a:p>
          <a:p>
            <a:r>
              <a:rPr lang="de-DE" dirty="0"/>
              <a:t>Sie können auch gerne ein selbst konzipiertes bearbeiten.</a:t>
            </a:r>
          </a:p>
          <a:p>
            <a:endParaRPr lang="de-DE" dirty="0"/>
          </a:p>
          <a:p>
            <a:endParaRPr lang="de-DE" dirty="0"/>
          </a:p>
          <a:p>
            <a:r>
              <a:rPr lang="de-DE" dirty="0"/>
              <a:t>Die Projekte sollen in den beiden folgenden Vorlesungen bearbeitet werden und dann in der darauf folgenden Vorlesung präsentiert werden (kurze Präsentation, ca. 10 Minuten).</a:t>
            </a:r>
          </a:p>
        </p:txBody>
      </p:sp>
    </p:spTree>
    <p:extLst>
      <p:ext uri="{BB962C8B-B14F-4D97-AF65-F5344CB8AC3E}">
        <p14:creationId xmlns:p14="http://schemas.microsoft.com/office/powerpoint/2010/main" val="236041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E634A7-0465-49F1-8EF0-96EECB9D2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844" y="0"/>
            <a:ext cx="4384027" cy="6858000"/>
          </a:xfrm>
          <a:prstGeom prst="rect">
            <a:avLst/>
          </a:prstGeom>
        </p:spPr>
      </p:pic>
      <p:sp>
        <p:nvSpPr>
          <p:cNvPr id="5" name="Rechteck 4">
            <a:extLst>
              <a:ext uri="{FF2B5EF4-FFF2-40B4-BE49-F238E27FC236}">
                <a16:creationId xmlns:a16="http://schemas.microsoft.com/office/drawing/2014/main" id="{F5FE6F67-F586-4BEF-964F-AF378A980A2C}"/>
              </a:ext>
            </a:extLst>
          </p:cNvPr>
          <p:cNvSpPr/>
          <p:nvPr/>
        </p:nvSpPr>
        <p:spPr>
          <a:xfrm>
            <a:off x="5796974" y="2274838"/>
            <a:ext cx="5410007" cy="2308324"/>
          </a:xfrm>
          <a:prstGeom prst="rect">
            <a:avLst/>
          </a:prstGeom>
        </p:spPr>
        <p:txBody>
          <a:bodyPr wrap="none">
            <a:spAutoFit/>
          </a:bodyPr>
          <a:lstStyle/>
          <a:p>
            <a:pPr algn="ctr"/>
            <a:r>
              <a:rPr lang="de-DE" sz="3600" dirty="0"/>
              <a:t>Einführung in Teil III</a:t>
            </a:r>
          </a:p>
          <a:p>
            <a:pPr algn="ctr"/>
            <a:endParaRPr lang="de-DE" sz="3600" dirty="0"/>
          </a:p>
          <a:p>
            <a:pPr algn="ctr"/>
            <a:r>
              <a:rPr lang="de-DE" sz="3600" dirty="0"/>
              <a:t>Evolutionäre Spieltheorie </a:t>
            </a:r>
          </a:p>
          <a:p>
            <a:pPr algn="ctr"/>
            <a:r>
              <a:rPr lang="de-DE" sz="3600" dirty="0"/>
              <a:t>auf komplexen Netzwerken</a:t>
            </a:r>
          </a:p>
        </p:txBody>
      </p:sp>
    </p:spTree>
    <p:extLst>
      <p:ext uri="{BB962C8B-B14F-4D97-AF65-F5344CB8AC3E}">
        <p14:creationId xmlns:p14="http://schemas.microsoft.com/office/powerpoint/2010/main" val="308012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 y="0"/>
            <a:ext cx="5662363" cy="620688"/>
          </a:xfrm>
        </p:spPr>
        <p:txBody>
          <a:bodyPr rtlCol="0">
            <a:normAutofit/>
          </a:bodyPr>
          <a:lstStyle/>
          <a:p>
            <a:pPr algn="ctr"/>
            <a:r>
              <a:rPr lang="de-DE" dirty="0" err="1"/>
              <a:t>Spatial</a:t>
            </a:r>
            <a:r>
              <a:rPr lang="de-DE" dirty="0"/>
              <a:t> Games</a:t>
            </a:r>
            <a:endParaRPr lang="en-US" dirty="0"/>
          </a:p>
        </p:txBody>
      </p:sp>
      <p:pic>
        <p:nvPicPr>
          <p:cNvPr id="3" name="Grafik 2">
            <a:extLst>
              <a:ext uri="{FF2B5EF4-FFF2-40B4-BE49-F238E27FC236}">
                <a16:creationId xmlns:a16="http://schemas.microsoft.com/office/drawing/2014/main" id="{D77C9DBD-384C-4F4A-84B3-170FC3127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050" y="860144"/>
            <a:ext cx="9094858" cy="5233152"/>
          </a:xfrm>
          <a:prstGeom prst="rect">
            <a:avLst/>
          </a:prstGeom>
        </p:spPr>
      </p:pic>
      <p:sp>
        <p:nvSpPr>
          <p:cNvPr id="4" name="Rechteck 3">
            <a:extLst>
              <a:ext uri="{FF2B5EF4-FFF2-40B4-BE49-F238E27FC236}">
                <a16:creationId xmlns:a16="http://schemas.microsoft.com/office/drawing/2014/main" id="{46CB0F6F-8A1E-4805-826E-540564F7F7D7}"/>
              </a:ext>
            </a:extLst>
          </p:cNvPr>
          <p:cNvSpPr/>
          <p:nvPr/>
        </p:nvSpPr>
        <p:spPr>
          <a:xfrm>
            <a:off x="1341884" y="6332752"/>
            <a:ext cx="9332491" cy="369332"/>
          </a:xfrm>
          <a:prstGeom prst="rect">
            <a:avLst/>
          </a:prstGeom>
        </p:spPr>
        <p:txBody>
          <a:bodyPr wrap="none">
            <a:spAutoFit/>
          </a:bodyPr>
          <a:lstStyle/>
          <a:p>
            <a:r>
              <a:rPr lang="de-DE" dirty="0"/>
              <a:t>Die folgenden Abbildungen sind dem Buch </a:t>
            </a:r>
            <a:r>
              <a:rPr lang="de-DE" dirty="0" err="1"/>
              <a:t>M.A.</a:t>
            </a:r>
            <a:r>
              <a:rPr lang="de-DE" b="1" dirty="0" err="1"/>
              <a:t>Nowak</a:t>
            </a:r>
            <a:r>
              <a:rPr lang="de-DE" b="1" dirty="0"/>
              <a:t> „</a:t>
            </a:r>
            <a:r>
              <a:rPr lang="de-DE" b="1" dirty="0" err="1"/>
              <a:t>Evolutionary</a:t>
            </a:r>
            <a:r>
              <a:rPr lang="de-DE" b="1" dirty="0"/>
              <a:t> Dynamics“</a:t>
            </a:r>
            <a:r>
              <a:rPr lang="de-DE" dirty="0"/>
              <a:t> entnommen. </a:t>
            </a:r>
            <a:endParaRPr lang="en-GB" dirty="0"/>
          </a:p>
        </p:txBody>
      </p:sp>
      <p:sp>
        <p:nvSpPr>
          <p:cNvPr id="2" name="Rechteck 1">
            <a:extLst>
              <a:ext uri="{FF2B5EF4-FFF2-40B4-BE49-F238E27FC236}">
                <a16:creationId xmlns:a16="http://schemas.microsoft.com/office/drawing/2014/main" id="{BAF000C3-14CD-4FC3-896B-E1E8103CAF4B}"/>
              </a:ext>
            </a:extLst>
          </p:cNvPr>
          <p:cNvSpPr/>
          <p:nvPr/>
        </p:nvSpPr>
        <p:spPr>
          <a:xfrm>
            <a:off x="5662364" y="118373"/>
            <a:ext cx="6092825" cy="646331"/>
          </a:xfrm>
          <a:prstGeom prst="rect">
            <a:avLst/>
          </a:prstGeom>
        </p:spPr>
        <p:txBody>
          <a:bodyPr>
            <a:spAutoFit/>
          </a:bodyPr>
          <a:lstStyle/>
          <a:p>
            <a:r>
              <a:rPr lang="de-DE" dirty="0"/>
              <a:t>Das Kapitel 9 in dem Buch </a:t>
            </a:r>
            <a:r>
              <a:rPr lang="de-DE" dirty="0" err="1"/>
              <a:t>M.A.</a:t>
            </a:r>
            <a:r>
              <a:rPr lang="de-DE" b="1" dirty="0" err="1"/>
              <a:t>Nowak</a:t>
            </a:r>
            <a:r>
              <a:rPr lang="de-DE" b="1" dirty="0"/>
              <a:t> „</a:t>
            </a:r>
            <a:r>
              <a:rPr lang="de-DE" b="1" dirty="0" err="1"/>
              <a:t>Evolutionary</a:t>
            </a:r>
            <a:r>
              <a:rPr lang="de-DE" b="1" dirty="0"/>
              <a:t> Dynamics“</a:t>
            </a:r>
            <a:r>
              <a:rPr lang="de-DE" dirty="0"/>
              <a:t> handelt über </a:t>
            </a:r>
            <a:r>
              <a:rPr lang="de-DE" dirty="0" err="1"/>
              <a:t>Spatial</a:t>
            </a:r>
            <a:r>
              <a:rPr lang="de-DE" dirty="0"/>
              <a:t> Games</a:t>
            </a:r>
            <a:endParaRPr lang="en-GB" dirty="0"/>
          </a:p>
        </p:txBody>
      </p:sp>
    </p:spTree>
    <p:extLst>
      <p:ext uri="{BB962C8B-B14F-4D97-AF65-F5344CB8AC3E}">
        <p14:creationId xmlns:p14="http://schemas.microsoft.com/office/powerpoint/2010/main" val="103641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89AF69-FDD8-4FB3-9A70-0242C681B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452" y="81040"/>
            <a:ext cx="4990245" cy="5016304"/>
          </a:xfrm>
          <a:prstGeom prst="rect">
            <a:avLst/>
          </a:prstGeom>
        </p:spPr>
      </p:pic>
      <p:sp>
        <p:nvSpPr>
          <p:cNvPr id="7" name="Rechteck 6">
            <a:extLst>
              <a:ext uri="{FF2B5EF4-FFF2-40B4-BE49-F238E27FC236}">
                <a16:creationId xmlns:a16="http://schemas.microsoft.com/office/drawing/2014/main" id="{8329825A-64D1-4E82-91FB-2E22B2510999}"/>
              </a:ext>
            </a:extLst>
          </p:cNvPr>
          <p:cNvSpPr/>
          <p:nvPr/>
        </p:nvSpPr>
        <p:spPr>
          <a:xfrm>
            <a:off x="131329" y="1693058"/>
            <a:ext cx="5902467" cy="2585323"/>
          </a:xfrm>
          <a:prstGeom prst="rect">
            <a:avLst/>
          </a:prstGeom>
          <a:solidFill>
            <a:schemeClr val="bg2"/>
          </a:solidFill>
        </p:spPr>
        <p:txBody>
          <a:bodyPr wrap="square">
            <a:spAutoFit/>
          </a:bodyPr>
          <a:lstStyle/>
          <a:p>
            <a:pPr lvl="0">
              <a:defRPr/>
            </a:pPr>
            <a:r>
              <a:rPr lang="de-DE" dirty="0">
                <a:solidFill>
                  <a:prstClr val="white"/>
                </a:solidFill>
                <a:latin typeface="Corbel"/>
              </a:rPr>
              <a:t>In diesem Python Programm wird die Menge der Spieler (hier N=24) auf einem 2D-Gitter mit </a:t>
            </a:r>
            <a:r>
              <a:rPr lang="de-DE" dirty="0" err="1">
                <a:solidFill>
                  <a:prstClr val="white"/>
                </a:solidFill>
                <a:latin typeface="Corbel"/>
              </a:rPr>
              <a:t>Moorschen</a:t>
            </a:r>
            <a:r>
              <a:rPr lang="de-DE" dirty="0">
                <a:solidFill>
                  <a:prstClr val="white"/>
                </a:solidFill>
                <a:latin typeface="Corbel"/>
              </a:rPr>
              <a:t> Nachbarschaftsbedingungen angeordnet (siehe S:147 in </a:t>
            </a:r>
            <a:r>
              <a:rPr lang="de-DE" dirty="0" err="1">
                <a:solidFill>
                  <a:prstClr val="white"/>
                </a:solidFill>
                <a:latin typeface="Corbel"/>
              </a:rPr>
              <a:t>M.A.Nowak</a:t>
            </a:r>
            <a:r>
              <a:rPr lang="de-DE" dirty="0">
                <a:solidFill>
                  <a:prstClr val="white"/>
                </a:solidFill>
                <a:latin typeface="Corbel"/>
              </a:rPr>
              <a:t>, „</a:t>
            </a:r>
            <a:r>
              <a:rPr lang="de-DE" dirty="0" err="1">
                <a:solidFill>
                  <a:prstClr val="white"/>
                </a:solidFill>
                <a:latin typeface="Corbel"/>
              </a:rPr>
              <a:t>Evolutionary</a:t>
            </a:r>
            <a:r>
              <a:rPr lang="de-DE" dirty="0">
                <a:solidFill>
                  <a:prstClr val="white"/>
                </a:solidFill>
                <a:latin typeface="Corbel"/>
              </a:rPr>
              <a:t> Dynamics“).  In jeder Iterations-periode spielt jeder Spieler mit seinen nächsten Nachbarn ein symmetrisches (2x2)-Spiel. Am Ende einer Periode vergleicht jeder Spieler seinen Gesamtgewinn mit seinen Nachbarn und bestimmt in einem „Update Rule“ seine Strategie in der nächsten Spielperiode.  </a:t>
            </a:r>
          </a:p>
        </p:txBody>
      </p:sp>
      <p:sp>
        <p:nvSpPr>
          <p:cNvPr id="12" name="Rechteck 11">
            <a:extLst>
              <a:ext uri="{FF2B5EF4-FFF2-40B4-BE49-F238E27FC236}">
                <a16:creationId xmlns:a16="http://schemas.microsoft.com/office/drawing/2014/main" id="{8580AF75-2A19-49C0-9974-E7CD0003CA3D}"/>
              </a:ext>
            </a:extLst>
          </p:cNvPr>
          <p:cNvSpPr/>
          <p:nvPr/>
        </p:nvSpPr>
        <p:spPr>
          <a:xfrm>
            <a:off x="4006180" y="4226628"/>
            <a:ext cx="2148846" cy="2677656"/>
          </a:xfrm>
          <a:prstGeom prst="rect">
            <a:avLst/>
          </a:prstGeom>
          <a:solidFill>
            <a:schemeClr val="bg2"/>
          </a:solidFill>
        </p:spPr>
        <p:txBody>
          <a:bodyPr wrap="square">
            <a:spAutoFit/>
          </a:bodyPr>
          <a:lstStyle/>
          <a:p>
            <a:pPr lvl="0">
              <a:defRPr/>
            </a:pPr>
            <a:endParaRPr lang="de-DE" sz="1400" dirty="0">
              <a:solidFill>
                <a:prstClr val="white"/>
              </a:solidFill>
              <a:latin typeface="Corbel"/>
            </a:endParaRPr>
          </a:p>
          <a:p>
            <a:pPr lvl="0">
              <a:defRPr/>
            </a:pPr>
            <a:r>
              <a:rPr lang="de-DE" sz="1400" dirty="0">
                <a:solidFill>
                  <a:prstClr val="white"/>
                </a:solidFill>
                <a:latin typeface="Corbel"/>
              </a:rPr>
              <a:t> Die rechte Simulation benutzte die folgenden Werte der Auszahlungs-matrix (siehe linke Abb.): </a:t>
            </a:r>
          </a:p>
          <a:p>
            <a:pPr lvl="0">
              <a:defRPr/>
            </a:pPr>
            <a:r>
              <a:rPr lang="de-DE" sz="1400" dirty="0">
                <a:solidFill>
                  <a:prstClr val="white"/>
                </a:solidFill>
                <a:latin typeface="Corbel"/>
              </a:rPr>
              <a:t>a=1, b=0, c=1.1 und d=0.01</a:t>
            </a:r>
          </a:p>
          <a:p>
            <a:pPr lvl="0">
              <a:defRPr/>
            </a:pPr>
            <a:endParaRPr lang="de-DE" sz="1400" dirty="0">
              <a:solidFill>
                <a:prstClr val="white"/>
              </a:solidFill>
              <a:latin typeface="Corbel"/>
            </a:endParaRPr>
          </a:p>
          <a:p>
            <a:pPr lvl="0">
              <a:defRPr/>
            </a:pPr>
            <a:r>
              <a:rPr lang="de-DE" sz="1400" dirty="0">
                <a:solidFill>
                  <a:prstClr val="white"/>
                </a:solidFill>
                <a:latin typeface="Corbel"/>
              </a:rPr>
              <a:t>Beachte!: Definition von b und c ist in</a:t>
            </a:r>
            <a:r>
              <a:rPr lang="de-DE" sz="1400" dirty="0">
                <a:solidFill>
                  <a:prstClr val="white"/>
                </a:solidFill>
              </a:rPr>
              <a:t> </a:t>
            </a:r>
            <a:r>
              <a:rPr lang="de-DE" sz="1400" dirty="0" err="1">
                <a:solidFill>
                  <a:prstClr val="white"/>
                </a:solidFill>
              </a:rPr>
              <a:t>M.A.Nowak</a:t>
            </a:r>
            <a:r>
              <a:rPr lang="de-DE" sz="1400" dirty="0">
                <a:solidFill>
                  <a:prstClr val="white"/>
                </a:solidFill>
              </a:rPr>
              <a:t>, „</a:t>
            </a:r>
            <a:r>
              <a:rPr lang="de-DE" sz="1400" dirty="0" err="1">
                <a:solidFill>
                  <a:prstClr val="white"/>
                </a:solidFill>
              </a:rPr>
              <a:t>Evolutionary</a:t>
            </a:r>
            <a:r>
              <a:rPr lang="de-DE" sz="1400" dirty="0">
                <a:solidFill>
                  <a:prstClr val="white"/>
                </a:solidFill>
              </a:rPr>
              <a:t> Dynamics“ vertauscht.</a:t>
            </a:r>
            <a:r>
              <a:rPr lang="de-DE" sz="1400" dirty="0">
                <a:solidFill>
                  <a:prstClr val="white"/>
                </a:solidFill>
                <a:latin typeface="Corbel"/>
              </a:rPr>
              <a:t> </a:t>
            </a:r>
          </a:p>
          <a:p>
            <a:pPr lvl="0">
              <a:defRPr/>
            </a:pPr>
            <a:endParaRPr lang="de-DE" sz="1400" dirty="0">
              <a:solidFill>
                <a:prstClr val="white"/>
              </a:solidFill>
              <a:latin typeface="Corbel"/>
            </a:endParaRPr>
          </a:p>
        </p:txBody>
      </p:sp>
      <p:pic>
        <p:nvPicPr>
          <p:cNvPr id="14" name="Grafik 13">
            <a:extLst>
              <a:ext uri="{FF2B5EF4-FFF2-40B4-BE49-F238E27FC236}">
                <a16:creationId xmlns:a16="http://schemas.microsoft.com/office/drawing/2014/main" id="{BB3C4F18-1843-4D5C-AE85-ED142FC4C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78" y="4681893"/>
            <a:ext cx="3881602" cy="2093151"/>
          </a:xfrm>
          <a:prstGeom prst="rect">
            <a:avLst/>
          </a:prstGeom>
        </p:spPr>
      </p:pic>
      <p:sp>
        <p:nvSpPr>
          <p:cNvPr id="4" name="Titel 12">
            <a:extLst>
              <a:ext uri="{FF2B5EF4-FFF2-40B4-BE49-F238E27FC236}">
                <a16:creationId xmlns:a16="http://schemas.microsoft.com/office/drawing/2014/main" id="{6533CF2E-F5CC-4753-A812-E76969F64766}"/>
              </a:ext>
            </a:extLst>
          </p:cNvPr>
          <p:cNvSpPr txBox="1">
            <a:spLocks/>
          </p:cNvSpPr>
          <p:nvPr/>
        </p:nvSpPr>
        <p:spPr>
          <a:xfrm>
            <a:off x="2049975" y="25400"/>
            <a:ext cx="3240360" cy="1512168"/>
          </a:xfrm>
          <a:prstGeom prst="rect">
            <a:avLst/>
          </a:prstGeom>
          <a:solidFill>
            <a:schemeClr val="bg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de-DE" sz="4800" dirty="0"/>
              <a:t>Python </a:t>
            </a:r>
          </a:p>
          <a:p>
            <a:pPr algn="ctr"/>
            <a:r>
              <a:rPr lang="de-DE" sz="4800" dirty="0"/>
              <a:t>Programm</a:t>
            </a:r>
          </a:p>
          <a:p>
            <a:pPr algn="ctr"/>
            <a:endParaRPr lang="de-DE" sz="4000" i="1" dirty="0"/>
          </a:p>
          <a:p>
            <a:pPr algn="ctr"/>
            <a:r>
              <a:rPr lang="de-DE" sz="4000" i="1" dirty="0" err="1"/>
              <a:t>Spatial</a:t>
            </a:r>
            <a:r>
              <a:rPr lang="de-DE" sz="4000" i="1" dirty="0"/>
              <a:t> Games</a:t>
            </a:r>
            <a:endParaRPr lang="en-US" sz="4000" i="1" dirty="0"/>
          </a:p>
        </p:txBody>
      </p:sp>
      <p:sp>
        <p:nvSpPr>
          <p:cNvPr id="15" name="Rechteck 14">
            <a:extLst>
              <a:ext uri="{FF2B5EF4-FFF2-40B4-BE49-F238E27FC236}">
                <a16:creationId xmlns:a16="http://schemas.microsoft.com/office/drawing/2014/main" id="{534B7262-5410-47A5-ADDE-AD2C469081C9}"/>
              </a:ext>
            </a:extLst>
          </p:cNvPr>
          <p:cNvSpPr/>
          <p:nvPr/>
        </p:nvSpPr>
        <p:spPr>
          <a:xfrm>
            <a:off x="6128095" y="5122012"/>
            <a:ext cx="5963083" cy="1569660"/>
          </a:xfrm>
          <a:prstGeom prst="rect">
            <a:avLst/>
          </a:prstGeom>
          <a:solidFill>
            <a:schemeClr val="bg2"/>
          </a:solidFill>
        </p:spPr>
        <p:txBody>
          <a:bodyPr wrap="square">
            <a:spAutoFit/>
          </a:bodyPr>
          <a:lstStyle/>
          <a:p>
            <a:pPr lvl="0">
              <a:defRPr/>
            </a:pPr>
            <a:r>
              <a:rPr lang="de-DE" sz="1600" b="1" dirty="0">
                <a:solidFill>
                  <a:prstClr val="white"/>
                </a:solidFill>
                <a:latin typeface="Corbel"/>
              </a:rPr>
              <a:t>Update Rules und der Entscheidungsprozess</a:t>
            </a:r>
          </a:p>
          <a:p>
            <a:pPr lvl="0">
              <a:defRPr/>
            </a:pPr>
            <a:r>
              <a:rPr lang="de-DE" sz="1600" dirty="0">
                <a:solidFill>
                  <a:prstClr val="white"/>
                </a:solidFill>
                <a:latin typeface="Corbel"/>
              </a:rPr>
              <a:t>Spieler mit Knotennummer 8 hatte in der aktuellen Periode Strategie „blau“ gespielt und eine gesamte Auszahlung von $=7 erhalten. Er wird in der nächsten Periode „rot“ spielen (siehe kleines rotes Kästchen), da einer seiner nächsten Nachbarn (Knoten 12) eine höhere Auszahlung als er hatte und dieser die Strategie „rot“ spielte.</a:t>
            </a:r>
          </a:p>
        </p:txBody>
      </p:sp>
      <p:sp>
        <p:nvSpPr>
          <p:cNvPr id="16" name="Gerader Verbinder 15">
            <a:extLst>
              <a:ext uri="{FF2B5EF4-FFF2-40B4-BE49-F238E27FC236}">
                <a16:creationId xmlns:a16="http://schemas.microsoft.com/office/drawing/2014/main" id="{3DB52B01-8B09-4133-A4D7-C2E4D4F2E593}"/>
              </a:ext>
            </a:extLst>
          </p:cNvPr>
          <p:cNvSpPr/>
          <p:nvPr/>
        </p:nvSpPr>
        <p:spPr>
          <a:xfrm flipH="1" flipV="1">
            <a:off x="6155026" y="1221421"/>
            <a:ext cx="0" cy="4007778"/>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
        <p:nvSpPr>
          <p:cNvPr id="17" name="Gerader Verbinder 16">
            <a:extLst>
              <a:ext uri="{FF2B5EF4-FFF2-40B4-BE49-F238E27FC236}">
                <a16:creationId xmlns:a16="http://schemas.microsoft.com/office/drawing/2014/main" id="{AC29FAF0-991E-4ADA-BCE6-1F34C3EF122A}"/>
              </a:ext>
            </a:extLst>
          </p:cNvPr>
          <p:cNvSpPr/>
          <p:nvPr/>
        </p:nvSpPr>
        <p:spPr>
          <a:xfrm flipV="1">
            <a:off x="6155026" y="1196752"/>
            <a:ext cx="1732752" cy="0"/>
          </a:xfrm>
          <a:prstGeom prst="line">
            <a:avLst/>
          </a:prstGeom>
          <a:noFill/>
          <a:ln w="38100">
            <a:solidFill>
              <a:srgbClr val="00B0F0"/>
            </a:solidFill>
            <a:prstDash val="solid"/>
            <a:tailEnd type="arrow"/>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a:ln>
                <a:noFill/>
              </a:ln>
              <a:latin typeface="Albany" pitchFamily="18"/>
              <a:ea typeface="Andale Sans UI" pitchFamily="2"/>
              <a:cs typeface="Tahoma" pitchFamily="2"/>
            </a:endParaRPr>
          </a:p>
        </p:txBody>
      </p:sp>
    </p:spTree>
    <p:extLst>
      <p:ext uri="{BB962C8B-B14F-4D97-AF65-F5344CB8AC3E}">
        <p14:creationId xmlns:p14="http://schemas.microsoft.com/office/powerpoint/2010/main" val="62649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 y="0"/>
            <a:ext cx="12188824" cy="620688"/>
          </a:xfrm>
        </p:spPr>
        <p:txBody>
          <a:bodyPr rtlCol="0">
            <a:normAutofit/>
          </a:bodyPr>
          <a:lstStyle/>
          <a:p>
            <a:pPr algn="ctr"/>
            <a:r>
              <a:rPr lang="de-DE" dirty="0" err="1"/>
              <a:t>Spatial</a:t>
            </a:r>
            <a:r>
              <a:rPr lang="de-DE" dirty="0"/>
              <a:t> Games</a:t>
            </a:r>
            <a:endParaRPr lang="en-US" dirty="0"/>
          </a:p>
        </p:txBody>
      </p:sp>
      <p:pic>
        <p:nvPicPr>
          <p:cNvPr id="3" name="Grafik 2">
            <a:extLst>
              <a:ext uri="{FF2B5EF4-FFF2-40B4-BE49-F238E27FC236}">
                <a16:creationId xmlns:a16="http://schemas.microsoft.com/office/drawing/2014/main" id="{8636EBC1-9AEC-4DD9-8654-408D50094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055" y="0"/>
            <a:ext cx="8796714" cy="6858000"/>
          </a:xfrm>
          <a:prstGeom prst="rect">
            <a:avLst/>
          </a:prstGeom>
        </p:spPr>
      </p:pic>
      <p:sp>
        <p:nvSpPr>
          <p:cNvPr id="4" name="Titel 12">
            <a:extLst>
              <a:ext uri="{FF2B5EF4-FFF2-40B4-BE49-F238E27FC236}">
                <a16:creationId xmlns:a16="http://schemas.microsoft.com/office/drawing/2014/main" id="{6533CF2E-F5CC-4753-A812-E76969F64766}"/>
              </a:ext>
            </a:extLst>
          </p:cNvPr>
          <p:cNvSpPr txBox="1">
            <a:spLocks/>
          </p:cNvSpPr>
          <p:nvPr/>
        </p:nvSpPr>
        <p:spPr>
          <a:xfrm>
            <a:off x="7093207" y="1362683"/>
            <a:ext cx="1872208" cy="792088"/>
          </a:xfrm>
          <a:prstGeom prst="rect">
            <a:avLst/>
          </a:prstGeom>
          <a:solidFill>
            <a:schemeClr val="bg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ctr"/>
            <a:r>
              <a:rPr lang="de-DE" sz="2400" dirty="0"/>
              <a:t>Python </a:t>
            </a:r>
          </a:p>
          <a:p>
            <a:pPr algn="ctr"/>
            <a:r>
              <a:rPr lang="de-DE" sz="2400" dirty="0"/>
              <a:t>Programm</a:t>
            </a:r>
            <a:endParaRPr lang="en-US" sz="2400" dirty="0"/>
          </a:p>
        </p:txBody>
      </p:sp>
      <p:sp>
        <p:nvSpPr>
          <p:cNvPr id="2" name="Rechteck 1">
            <a:extLst>
              <a:ext uri="{FF2B5EF4-FFF2-40B4-BE49-F238E27FC236}">
                <a16:creationId xmlns:a16="http://schemas.microsoft.com/office/drawing/2014/main" id="{710420C1-CAB5-45F6-B7D2-045D37E157B2}"/>
              </a:ext>
            </a:extLst>
          </p:cNvPr>
          <p:cNvSpPr/>
          <p:nvPr/>
        </p:nvSpPr>
        <p:spPr>
          <a:xfrm>
            <a:off x="2061964" y="200436"/>
            <a:ext cx="3672407" cy="2031325"/>
          </a:xfrm>
          <a:prstGeom prst="rect">
            <a:avLst/>
          </a:prstGeom>
          <a:ln>
            <a:solidFill>
              <a:schemeClr val="accent1"/>
            </a:solidFill>
          </a:ln>
        </p:spPr>
        <p:txBody>
          <a:bodyPr wrap="square">
            <a:spAutoFit/>
          </a:bodyPr>
          <a:lstStyle/>
          <a:p>
            <a:r>
              <a:rPr lang="de-DE" dirty="0">
                <a:solidFill>
                  <a:schemeClr val="bg1"/>
                </a:solidFill>
              </a:rPr>
              <a:t>Bei größeren Spielermengen ist es vorteilhaft die Angaben des Knotengrades und die erzielte Auszahlung bei der Visualisierung nicht anzugeben. Die zukünftige Entscheidung ist hier nicht durch kleine Kästchen markiert. </a:t>
            </a:r>
          </a:p>
        </p:txBody>
      </p:sp>
    </p:spTree>
    <p:extLst>
      <p:ext uri="{BB962C8B-B14F-4D97-AF65-F5344CB8AC3E}">
        <p14:creationId xmlns:p14="http://schemas.microsoft.com/office/powerpoint/2010/main" val="29139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333772" y="0"/>
            <a:ext cx="11449272" cy="671691"/>
          </a:xfrm>
        </p:spPr>
        <p:txBody>
          <a:bodyPr>
            <a:normAutofit/>
          </a:bodyPr>
          <a:lstStyle/>
          <a:p>
            <a:pPr algn="ctr"/>
            <a:r>
              <a:rPr lang="de-DE" dirty="0"/>
              <a:t>Evolutionäre Spieltheorie auf komplexen Netzwerken</a:t>
            </a:r>
            <a:endParaRPr lang="en-GB" dirty="0"/>
          </a:p>
        </p:txBody>
      </p:sp>
      <p:sp>
        <p:nvSpPr>
          <p:cNvPr id="5" name="Rechteck 4">
            <a:extLst>
              <a:ext uri="{FF2B5EF4-FFF2-40B4-BE49-F238E27FC236}">
                <a16:creationId xmlns:a16="http://schemas.microsoft.com/office/drawing/2014/main" id="{9797F375-6F3F-4B5B-BFD3-2FCBA8BF5D52}"/>
              </a:ext>
            </a:extLst>
          </p:cNvPr>
          <p:cNvSpPr/>
          <p:nvPr/>
        </p:nvSpPr>
        <p:spPr>
          <a:xfrm>
            <a:off x="7978944" y="671691"/>
            <a:ext cx="4223268" cy="6186309"/>
          </a:xfrm>
          <a:prstGeom prst="rect">
            <a:avLst/>
          </a:prstGeom>
        </p:spPr>
        <p:txBody>
          <a:bodyPr wrap="square">
            <a:spAutoFit/>
          </a:bodyPr>
          <a:lstStyle/>
          <a:p>
            <a:r>
              <a:rPr lang="de-DE" dirty="0">
                <a:solidFill>
                  <a:prstClr val="white"/>
                </a:solidFill>
              </a:rPr>
              <a:t>Das Python Programm visualisiert in vier unterschiedlichen „Panels“ die Evolution des „</a:t>
            </a:r>
            <a:r>
              <a:rPr lang="de-DE" dirty="0" err="1">
                <a:solidFill>
                  <a:prstClr val="white"/>
                </a:solidFill>
              </a:rPr>
              <a:t>Spatial</a:t>
            </a:r>
            <a:r>
              <a:rPr lang="de-DE" dirty="0">
                <a:solidFill>
                  <a:prstClr val="white"/>
                </a:solidFill>
              </a:rPr>
              <a:t> Games“. In Panel 1 wird die zeitliche Entwicklung des Populationsvektors x(t)  veranschaulicht. Panel 2 zeigt die Verteilungsfunktion der Knotengrade P(k) des zugrundeliegenden </a:t>
            </a:r>
            <a:r>
              <a:rPr lang="de-DE" dirty="0" err="1">
                <a:solidFill>
                  <a:prstClr val="white"/>
                </a:solidFill>
              </a:rPr>
              <a:t>Moorschen</a:t>
            </a:r>
            <a:r>
              <a:rPr lang="de-DE" dirty="0">
                <a:solidFill>
                  <a:prstClr val="white"/>
                </a:solidFill>
              </a:rPr>
              <a:t> Netzwerks. Panel 3 zeigt die Entwicklung der Strategieentscheidung der einzelnen Spielerknoten in  der benutzten räumlichen Anordnung. Panel 4 veranschaulicht dagegen die Menge der Spieler in einem Kreis, geordnet nach ihrer Knotenzahl.</a:t>
            </a:r>
          </a:p>
          <a:p>
            <a:endParaRPr lang="de-DE" dirty="0">
              <a:solidFill>
                <a:prstClr val="white"/>
              </a:solidFill>
            </a:endParaRPr>
          </a:p>
          <a:p>
            <a:r>
              <a:rPr lang="de-DE" dirty="0"/>
              <a:t>Neben der Auszahlungsmatrix, den implementierten Update Rules und der zugrundeliegenden Netzwerkstruktur hängt die zeitliche Entwicklung auch von den gewählten Anfangsbedingungen ab (hier wurde ein roter Spieler in einem Umfeld von blauen Spieler angeordnet).</a:t>
            </a:r>
          </a:p>
        </p:txBody>
      </p:sp>
      <p:pic>
        <p:nvPicPr>
          <p:cNvPr id="6" name="Invade1">
            <a:hlinkClick r:id="" action="ppaction://media"/>
            <a:extLst>
              <a:ext uri="{FF2B5EF4-FFF2-40B4-BE49-F238E27FC236}">
                <a16:creationId xmlns:a16="http://schemas.microsoft.com/office/drawing/2014/main" id="{F550643A-5F06-4583-A3D4-0A87F998BD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277" y="855298"/>
            <a:ext cx="7680667" cy="5819095"/>
          </a:xfrm>
          <a:prstGeom prst="rect">
            <a:avLst/>
          </a:prstGeom>
        </p:spPr>
      </p:pic>
      <p:sp>
        <p:nvSpPr>
          <p:cNvPr id="4" name="Rechteck 3">
            <a:extLst>
              <a:ext uri="{FF2B5EF4-FFF2-40B4-BE49-F238E27FC236}">
                <a16:creationId xmlns:a16="http://schemas.microsoft.com/office/drawing/2014/main" id="{38C75842-717F-4C25-A37B-15DB327C6372}"/>
              </a:ext>
            </a:extLst>
          </p:cNvPr>
          <p:cNvSpPr/>
          <p:nvPr/>
        </p:nvSpPr>
        <p:spPr>
          <a:xfrm>
            <a:off x="5662363" y="4797152"/>
            <a:ext cx="936104" cy="369332"/>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white"/>
                </a:solidFill>
                <a:latin typeface="Corbel"/>
              </a:rPr>
              <a:t>Panel 4</a:t>
            </a:r>
            <a:endParaRPr kumimoji="0" lang="de-DE"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7" name="Rechteck 6">
            <a:extLst>
              <a:ext uri="{FF2B5EF4-FFF2-40B4-BE49-F238E27FC236}">
                <a16:creationId xmlns:a16="http://schemas.microsoft.com/office/drawing/2014/main" id="{05BDEB95-5982-406C-929C-408B8A6FA857}"/>
              </a:ext>
            </a:extLst>
          </p:cNvPr>
          <p:cNvSpPr/>
          <p:nvPr/>
        </p:nvSpPr>
        <p:spPr>
          <a:xfrm>
            <a:off x="2782044" y="1340768"/>
            <a:ext cx="864096" cy="369332"/>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white"/>
                </a:solidFill>
                <a:latin typeface="Corbel"/>
              </a:rPr>
              <a:t>Panel 1</a:t>
            </a:r>
            <a:endParaRPr kumimoji="0" lang="de-DE"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8" name="Rechteck 7">
            <a:extLst>
              <a:ext uri="{FF2B5EF4-FFF2-40B4-BE49-F238E27FC236}">
                <a16:creationId xmlns:a16="http://schemas.microsoft.com/office/drawing/2014/main" id="{5B6370D7-F69E-43CC-A503-74753F57D3A9}"/>
              </a:ext>
            </a:extLst>
          </p:cNvPr>
          <p:cNvSpPr/>
          <p:nvPr/>
        </p:nvSpPr>
        <p:spPr>
          <a:xfrm>
            <a:off x="4798268" y="2334942"/>
            <a:ext cx="936104" cy="369332"/>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white"/>
                </a:solidFill>
                <a:latin typeface="Corbel"/>
              </a:rPr>
              <a:t>Panel 2</a:t>
            </a:r>
            <a:endParaRPr kumimoji="0" lang="de-DE"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9" name="Rechteck 8">
            <a:extLst>
              <a:ext uri="{FF2B5EF4-FFF2-40B4-BE49-F238E27FC236}">
                <a16:creationId xmlns:a16="http://schemas.microsoft.com/office/drawing/2014/main" id="{0C737AEC-A200-4A12-B93D-DC3F2199EA14}"/>
              </a:ext>
            </a:extLst>
          </p:cNvPr>
          <p:cNvSpPr/>
          <p:nvPr/>
        </p:nvSpPr>
        <p:spPr>
          <a:xfrm>
            <a:off x="3404914" y="6015533"/>
            <a:ext cx="864096" cy="369332"/>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white"/>
                </a:solidFill>
                <a:latin typeface="Corbel"/>
              </a:rPr>
              <a:t>Panel 3</a:t>
            </a:r>
            <a:endParaRPr kumimoji="0" lang="de-DE"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18893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50C79-687F-41FC-A6FE-FADF50B5F6FE}"/>
              </a:ext>
            </a:extLst>
          </p:cNvPr>
          <p:cNvSpPr>
            <a:spLocks noGrp="1"/>
          </p:cNvSpPr>
          <p:nvPr>
            <p:ph type="title"/>
          </p:nvPr>
        </p:nvSpPr>
        <p:spPr>
          <a:xfrm>
            <a:off x="333772" y="0"/>
            <a:ext cx="11449272" cy="671691"/>
          </a:xfrm>
        </p:spPr>
        <p:txBody>
          <a:bodyPr>
            <a:normAutofit/>
          </a:bodyPr>
          <a:lstStyle/>
          <a:p>
            <a:pPr algn="ctr"/>
            <a:r>
              <a:rPr lang="de-DE" dirty="0"/>
              <a:t>Anfangsbedingung „</a:t>
            </a:r>
            <a:r>
              <a:rPr lang="de-DE" dirty="0" err="1"/>
              <a:t>Collission</a:t>
            </a:r>
            <a:r>
              <a:rPr lang="de-DE" dirty="0"/>
              <a:t> </a:t>
            </a:r>
            <a:r>
              <a:rPr lang="de-DE" dirty="0" err="1"/>
              <a:t>of</a:t>
            </a:r>
            <a:r>
              <a:rPr lang="de-DE" dirty="0"/>
              <a:t> </a:t>
            </a:r>
            <a:r>
              <a:rPr lang="de-DE" dirty="0" err="1"/>
              <a:t>two</a:t>
            </a:r>
            <a:r>
              <a:rPr lang="de-DE" dirty="0"/>
              <a:t> Walkers“ </a:t>
            </a:r>
            <a:endParaRPr lang="en-GB" dirty="0"/>
          </a:p>
        </p:txBody>
      </p:sp>
      <p:pic>
        <p:nvPicPr>
          <p:cNvPr id="3" name="Walker1">
            <a:hlinkClick r:id="" action="ppaction://media"/>
            <a:extLst>
              <a:ext uri="{FF2B5EF4-FFF2-40B4-BE49-F238E27FC236}">
                <a16:creationId xmlns:a16="http://schemas.microsoft.com/office/drawing/2014/main" id="{1DDC5D36-4353-4C6F-BC02-2D8EE1DFD6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1964" y="655320"/>
            <a:ext cx="8136904" cy="6164754"/>
          </a:xfrm>
          <a:prstGeom prst="rect">
            <a:avLst/>
          </a:prstGeom>
        </p:spPr>
      </p:pic>
      <p:sp>
        <p:nvSpPr>
          <p:cNvPr id="5" name="Rechteck 4">
            <a:extLst>
              <a:ext uri="{FF2B5EF4-FFF2-40B4-BE49-F238E27FC236}">
                <a16:creationId xmlns:a16="http://schemas.microsoft.com/office/drawing/2014/main" id="{9797F375-6F3F-4B5B-BFD3-2FCBA8BF5D52}"/>
              </a:ext>
            </a:extLst>
          </p:cNvPr>
          <p:cNvSpPr/>
          <p:nvPr/>
        </p:nvSpPr>
        <p:spPr>
          <a:xfrm>
            <a:off x="10414892" y="5179080"/>
            <a:ext cx="2261811" cy="1477328"/>
          </a:xfrm>
          <a:prstGeom prst="rect">
            <a:avLst/>
          </a:prstGeom>
        </p:spPr>
        <p:txBody>
          <a:bodyPr wrap="square">
            <a:spAutoFit/>
          </a:bodyPr>
          <a:lstStyle/>
          <a:p>
            <a:r>
              <a:rPr lang="de-DE" dirty="0"/>
              <a:t>Siehe auch </a:t>
            </a:r>
          </a:p>
          <a:p>
            <a:r>
              <a:rPr lang="de-DE" dirty="0"/>
              <a:t>S:159-160 in </a:t>
            </a:r>
            <a:r>
              <a:rPr lang="de-DE" dirty="0" err="1"/>
              <a:t>M.A.Nowak</a:t>
            </a:r>
            <a:r>
              <a:rPr lang="de-DE" dirty="0"/>
              <a:t>, „</a:t>
            </a:r>
            <a:r>
              <a:rPr lang="de-DE" dirty="0" err="1"/>
              <a:t>Evolutionary</a:t>
            </a:r>
            <a:r>
              <a:rPr lang="de-DE" dirty="0"/>
              <a:t> Dynamics“ </a:t>
            </a:r>
          </a:p>
        </p:txBody>
      </p:sp>
    </p:spTree>
    <p:extLst>
      <p:ext uri="{BB962C8B-B14F-4D97-AF65-F5344CB8AC3E}">
        <p14:creationId xmlns:p14="http://schemas.microsoft.com/office/powerpoint/2010/main" val="90747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 y="0"/>
            <a:ext cx="12188824" cy="620688"/>
          </a:xfrm>
        </p:spPr>
        <p:txBody>
          <a:bodyPr rtlCol="0">
            <a:normAutofit fontScale="90000"/>
          </a:bodyPr>
          <a:lstStyle/>
          <a:p>
            <a:pPr algn="ctr"/>
            <a:r>
              <a:rPr lang="de-DE" dirty="0" err="1"/>
              <a:t>Spatial</a:t>
            </a:r>
            <a:r>
              <a:rPr lang="de-DE" dirty="0"/>
              <a:t> Games,</a:t>
            </a:r>
            <a:r>
              <a:rPr lang="de-DE" dirty="0">
                <a:solidFill>
                  <a:prstClr val="white"/>
                </a:solidFill>
              </a:rPr>
              <a:t> siehe S:150, </a:t>
            </a:r>
            <a:r>
              <a:rPr lang="de-DE" dirty="0" err="1">
                <a:solidFill>
                  <a:prstClr val="white"/>
                </a:solidFill>
              </a:rPr>
              <a:t>M.A.Nowak</a:t>
            </a:r>
            <a:r>
              <a:rPr lang="de-DE" dirty="0">
                <a:solidFill>
                  <a:prstClr val="white"/>
                </a:solidFill>
              </a:rPr>
              <a:t>, </a:t>
            </a:r>
            <a:r>
              <a:rPr lang="de-DE" dirty="0" err="1">
                <a:solidFill>
                  <a:prstClr val="white"/>
                </a:solidFill>
              </a:rPr>
              <a:t>Evolutionary</a:t>
            </a:r>
            <a:r>
              <a:rPr lang="de-DE" dirty="0">
                <a:solidFill>
                  <a:prstClr val="white"/>
                </a:solidFill>
              </a:rPr>
              <a:t> Dynamics</a:t>
            </a:r>
            <a:r>
              <a:rPr lang="de-DE" dirty="0"/>
              <a:t> </a:t>
            </a:r>
            <a:endParaRPr lang="en-US" dirty="0"/>
          </a:p>
        </p:txBody>
      </p:sp>
      <p:pic>
        <p:nvPicPr>
          <p:cNvPr id="5" name="Grafik 4">
            <a:extLst>
              <a:ext uri="{FF2B5EF4-FFF2-40B4-BE49-F238E27FC236}">
                <a16:creationId xmlns:a16="http://schemas.microsoft.com/office/drawing/2014/main" id="{D469F128-04A5-4A93-9D5C-0E7E950F0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48" y="620688"/>
            <a:ext cx="5655470" cy="6148834"/>
          </a:xfrm>
          <a:prstGeom prst="rect">
            <a:avLst/>
          </a:prstGeom>
        </p:spPr>
      </p:pic>
      <p:pic>
        <p:nvPicPr>
          <p:cNvPr id="7" name="Grafik 6">
            <a:extLst>
              <a:ext uri="{FF2B5EF4-FFF2-40B4-BE49-F238E27FC236}">
                <a16:creationId xmlns:a16="http://schemas.microsoft.com/office/drawing/2014/main" id="{45017AD1-15ED-4FD0-B02C-79F2B3454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493" y="610081"/>
            <a:ext cx="5694974" cy="6148834"/>
          </a:xfrm>
          <a:prstGeom prst="rect">
            <a:avLst/>
          </a:prstGeom>
        </p:spPr>
      </p:pic>
      <p:pic>
        <p:nvPicPr>
          <p:cNvPr id="3" name="Grafik 2">
            <a:extLst>
              <a:ext uri="{FF2B5EF4-FFF2-40B4-BE49-F238E27FC236}">
                <a16:creationId xmlns:a16="http://schemas.microsoft.com/office/drawing/2014/main" id="{4CD8FD9E-6472-4684-A7D0-C94CAEF9A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716" y="4087679"/>
            <a:ext cx="2656034" cy="2160240"/>
          </a:xfrm>
          <a:prstGeom prst="rect">
            <a:avLst/>
          </a:prstGeom>
        </p:spPr>
      </p:pic>
      <p:sp>
        <p:nvSpPr>
          <p:cNvPr id="2" name="Rechteck 1">
            <a:extLst>
              <a:ext uri="{FF2B5EF4-FFF2-40B4-BE49-F238E27FC236}">
                <a16:creationId xmlns:a16="http://schemas.microsoft.com/office/drawing/2014/main" id="{37F7D894-76BF-460A-A3C0-253743439D21}"/>
              </a:ext>
            </a:extLst>
          </p:cNvPr>
          <p:cNvSpPr/>
          <p:nvPr/>
        </p:nvSpPr>
        <p:spPr>
          <a:xfrm>
            <a:off x="8830716" y="6109302"/>
            <a:ext cx="2656035" cy="646331"/>
          </a:xfrm>
          <a:prstGeom prst="rect">
            <a:avLst/>
          </a:prstGeom>
        </p:spPr>
        <p:txBody>
          <a:bodyPr wrap="square">
            <a:spAutoFit/>
          </a:bodyPr>
          <a:lstStyle/>
          <a:p>
            <a:r>
              <a:rPr lang="de-DE" dirty="0">
                <a:solidFill>
                  <a:schemeClr val="bg1"/>
                </a:solidFill>
              </a:rPr>
              <a:t>Blau: </a:t>
            </a:r>
            <a:r>
              <a:rPr lang="de-DE" dirty="0" err="1">
                <a:solidFill>
                  <a:schemeClr val="bg1"/>
                </a:solidFill>
              </a:rPr>
              <a:t>cooperator</a:t>
            </a:r>
            <a:endParaRPr lang="de-DE" dirty="0">
              <a:solidFill>
                <a:schemeClr val="bg1"/>
              </a:solidFill>
            </a:endParaRPr>
          </a:p>
          <a:p>
            <a:r>
              <a:rPr lang="de-DE" dirty="0">
                <a:solidFill>
                  <a:schemeClr val="bg1"/>
                </a:solidFill>
              </a:rPr>
              <a:t>Rot  : </a:t>
            </a:r>
            <a:r>
              <a:rPr lang="de-DE" dirty="0" err="1">
                <a:solidFill>
                  <a:schemeClr val="bg1"/>
                </a:solidFill>
              </a:rPr>
              <a:t>defector</a:t>
            </a:r>
            <a:endParaRPr lang="de-DE" dirty="0">
              <a:solidFill>
                <a:schemeClr val="bg1"/>
              </a:solidFill>
            </a:endParaRPr>
          </a:p>
        </p:txBody>
      </p:sp>
      <p:sp>
        <p:nvSpPr>
          <p:cNvPr id="4" name="Rechteck 3">
            <a:extLst>
              <a:ext uri="{FF2B5EF4-FFF2-40B4-BE49-F238E27FC236}">
                <a16:creationId xmlns:a16="http://schemas.microsoft.com/office/drawing/2014/main" id="{027CF8C8-C3F1-4C09-9F1D-5CCADCDD9577}"/>
              </a:ext>
            </a:extLst>
          </p:cNvPr>
          <p:cNvSpPr/>
          <p:nvPr/>
        </p:nvSpPr>
        <p:spPr>
          <a:xfrm>
            <a:off x="7576242" y="3562923"/>
            <a:ext cx="3910508" cy="646331"/>
          </a:xfrm>
          <a:prstGeom prst="rect">
            <a:avLst/>
          </a:prstGeom>
        </p:spPr>
        <p:txBody>
          <a:bodyPr wrap="square">
            <a:spAutoFit/>
          </a:bodyPr>
          <a:lstStyle/>
          <a:p>
            <a:r>
              <a:rPr lang="de-DE" dirty="0">
                <a:solidFill>
                  <a:schemeClr val="bg1"/>
                </a:solidFill>
              </a:rPr>
              <a:t>Green: </a:t>
            </a:r>
            <a:r>
              <a:rPr lang="de-DE" dirty="0" err="1">
                <a:solidFill>
                  <a:schemeClr val="bg1"/>
                </a:solidFill>
              </a:rPr>
              <a:t>cooperator</a:t>
            </a:r>
            <a:r>
              <a:rPr lang="de-DE" dirty="0">
                <a:solidFill>
                  <a:schemeClr val="bg1"/>
                </a:solidFill>
              </a:rPr>
              <a:t> </a:t>
            </a:r>
            <a:r>
              <a:rPr lang="de-DE" dirty="0" err="1">
                <a:solidFill>
                  <a:schemeClr val="bg1"/>
                </a:solidFill>
              </a:rPr>
              <a:t>that</a:t>
            </a:r>
            <a:r>
              <a:rPr lang="de-DE" dirty="0">
                <a:solidFill>
                  <a:schemeClr val="bg1"/>
                </a:solidFill>
              </a:rPr>
              <a:t> was a </a:t>
            </a:r>
            <a:r>
              <a:rPr lang="de-DE" dirty="0" err="1">
                <a:solidFill>
                  <a:schemeClr val="bg1"/>
                </a:solidFill>
              </a:rPr>
              <a:t>defector</a:t>
            </a:r>
            <a:endParaRPr lang="de-DE" dirty="0">
              <a:solidFill>
                <a:schemeClr val="bg1"/>
              </a:solidFill>
            </a:endParaRPr>
          </a:p>
          <a:p>
            <a:r>
              <a:rPr lang="de-DE" dirty="0">
                <a:solidFill>
                  <a:schemeClr val="bg1"/>
                </a:solidFill>
              </a:rPr>
              <a:t>Yellow: </a:t>
            </a:r>
            <a:r>
              <a:rPr lang="de-DE" dirty="0" err="1">
                <a:solidFill>
                  <a:schemeClr val="bg1"/>
                </a:solidFill>
              </a:rPr>
              <a:t>defector</a:t>
            </a:r>
            <a:r>
              <a:rPr lang="de-DE" dirty="0">
                <a:solidFill>
                  <a:schemeClr val="bg1"/>
                </a:solidFill>
              </a:rPr>
              <a:t> </a:t>
            </a:r>
            <a:r>
              <a:rPr lang="de-DE" dirty="0" err="1">
                <a:solidFill>
                  <a:schemeClr val="bg1"/>
                </a:solidFill>
              </a:rPr>
              <a:t>that</a:t>
            </a:r>
            <a:r>
              <a:rPr lang="de-DE" dirty="0">
                <a:solidFill>
                  <a:schemeClr val="bg1"/>
                </a:solidFill>
              </a:rPr>
              <a:t> was a </a:t>
            </a:r>
            <a:r>
              <a:rPr lang="de-DE" dirty="0" err="1">
                <a:solidFill>
                  <a:schemeClr val="bg1"/>
                </a:solidFill>
              </a:rPr>
              <a:t>cooperator</a:t>
            </a:r>
            <a:endParaRPr lang="de-DE" dirty="0"/>
          </a:p>
        </p:txBody>
      </p:sp>
    </p:spTree>
    <p:extLst>
      <p:ext uri="{BB962C8B-B14F-4D97-AF65-F5344CB8AC3E}">
        <p14:creationId xmlns:p14="http://schemas.microsoft.com/office/powerpoint/2010/main" val="391760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er blauer Tunnel 16 x 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411906_TF02895261_TF02895261.potx" id="{2AB7ECFD-3DD1-437A-800A-4010CF699F01}" vid="{7CC23B45-6F2F-47A4-B56E-506F3FC28B8A}"/>
    </a:ext>
  </a:extLst>
</a:theme>
</file>

<file path=ppt/theme/theme2.xml><?xml version="1.0" encoding="utf-8"?>
<a:theme xmlns:a="http://schemas.openxmlformats.org/drawingml/2006/main" name="Office">
  <a:themeElements>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Myriad Pro"/>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1200"/>
          </a:spcBef>
          <a:spcAft>
            <a:spcPts val="1000"/>
          </a:spcAft>
          <a:buClr>
            <a:srgbClr val="000000"/>
          </a:buClr>
          <a:buSzPct val="100000"/>
          <a:buFont typeface="Times New Roman" panose="02020603050405020304" pitchFamily="18" charset="0"/>
          <a:buNone/>
          <a:tabLst/>
          <a:defRPr kumimoji="0" lang="en-GB" altLang="en-US" sz="2000" b="0" i="0" u="none" strike="noStrike" cap="none" normalizeH="0" baseline="0" smtClean="0">
            <a:ln>
              <a:noFill/>
            </a:ln>
            <a:solidFill>
              <a:schemeClr val="bg1"/>
            </a:solidFill>
            <a:effectLst/>
            <a:latin typeface="Arial" panose="020B0604020202020204" pitchFamily="34"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1200"/>
          </a:spcBef>
          <a:spcAft>
            <a:spcPts val="1000"/>
          </a:spcAft>
          <a:buClr>
            <a:srgbClr val="000000"/>
          </a:buClr>
          <a:buSzPct val="100000"/>
          <a:buFont typeface="Times New Roman" panose="02020603050405020304" pitchFamily="18" charset="0"/>
          <a:buNone/>
          <a:tabLst/>
          <a:defRPr kumimoji="0" lang="en-GB" altLang="en-US" sz="2000" b="0" i="0" u="none" strike="noStrike" cap="none" normalizeH="0" baseline="0" smtClean="0">
            <a:ln>
              <a:noFill/>
            </a:ln>
            <a:solidFill>
              <a:schemeClr val="bg1"/>
            </a:solidFill>
            <a:effectLst/>
            <a:latin typeface="Arial" panose="020B0604020202020204" pitchFamily="34" charset="0"/>
            <a:cs typeface="DejaVu Sans"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Design">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E41224-0370-4595-877C-23316CD80004}">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Digitale Businesspräsentation Blauer Tunnel (Breitbild)</Template>
  <TotalTime>0</TotalTime>
  <Words>1214</Words>
  <Application>Microsoft Office PowerPoint</Application>
  <PresentationFormat>Benutzerdefiniert</PresentationFormat>
  <Paragraphs>148</Paragraphs>
  <Slides>27</Slides>
  <Notes>3</Notes>
  <HiddenSlides>0</HiddenSlides>
  <MMClips>9</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27</vt:i4>
      </vt:variant>
    </vt:vector>
  </HeadingPairs>
  <TitlesOfParts>
    <vt:vector size="41" baseType="lpstr">
      <vt:lpstr>SimSun</vt:lpstr>
      <vt:lpstr>Albany</vt:lpstr>
      <vt:lpstr>Andale Sans UI</vt:lpstr>
      <vt:lpstr>Arial</vt:lpstr>
      <vt:lpstr>Constantia</vt:lpstr>
      <vt:lpstr>Corbel</vt:lpstr>
      <vt:lpstr>DejaVu Sans</vt:lpstr>
      <vt:lpstr>Mangal</vt:lpstr>
      <vt:lpstr>Myriad Pro</vt:lpstr>
      <vt:lpstr>Tahoma</vt:lpstr>
      <vt:lpstr>Thorndale</vt:lpstr>
      <vt:lpstr>Times New Roman</vt:lpstr>
      <vt:lpstr>Digitaler blauer Tunnel 16 x 9</vt:lpstr>
      <vt:lpstr>Office</vt:lpstr>
      <vt:lpstr>Physik der  sozio-ökonomischen Systeme  mit dem Computer</vt:lpstr>
      <vt:lpstr>Allgemeines zur Vorlesung</vt:lpstr>
      <vt:lpstr>PowerPoint-Präsentation</vt:lpstr>
      <vt:lpstr>Spatial Games</vt:lpstr>
      <vt:lpstr>PowerPoint-Präsentation</vt:lpstr>
      <vt:lpstr>Spatial Games</vt:lpstr>
      <vt:lpstr>Evolutionäre Spieltheorie auf komplexen Netzwerken</vt:lpstr>
      <vt:lpstr>Anfangsbedingung „Collission of two Walkers“ </vt:lpstr>
      <vt:lpstr>Spatial Games, siehe S:150, M.A.Nowak, Evolutionary Dynamics </vt:lpstr>
      <vt:lpstr>Spatial Games:  Das Gefangenendilemma</vt:lpstr>
      <vt:lpstr>Spatial Games:  Das Gefangenendilemma</vt:lpstr>
      <vt:lpstr>Spatial Games:  Das Gefangenendilemma</vt:lpstr>
      <vt:lpstr>Spatial Games:  Das Gefangenendilemma</vt:lpstr>
      <vt:lpstr>Spatial Games:  Das Gefangenendilemma</vt:lpstr>
      <vt:lpstr>Spatial Games:  Das Gefangenendilemma</vt:lpstr>
      <vt:lpstr>Quantum Games   Introduction  </vt:lpstr>
      <vt:lpstr>Quantum Games Interpretation  </vt:lpstr>
      <vt:lpstr>Quantum Games The Quantum Game Tree  </vt:lpstr>
      <vt:lpstr>PowerPoint-Präsentation</vt:lpstr>
      <vt:lpstr>PowerPoint-Präsentation</vt:lpstr>
      <vt:lpstr>Projekte </vt:lpstr>
      <vt:lpstr>Das Falke-Taube-Spiel </vt:lpstr>
      <vt:lpstr>Zusammenfassung von Teil II  </vt:lpstr>
      <vt:lpstr>PowerPoint-Präsentation</vt:lpstr>
      <vt:lpstr>PowerPoint-Präsentation</vt:lpstr>
      <vt:lpstr>PowerPoint-Präsentation</vt:lpstr>
      <vt:lpstr>Weitere Projekte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2017-04-02T06:50:36Z</dcterms:created>
  <dcterms:modified xsi:type="dcterms:W3CDTF">2019-01-20T07:30:43Z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