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0" r:id="rId5"/>
  </p:sldMasterIdLst>
  <p:notesMasterIdLst>
    <p:notesMasterId r:id="rId56"/>
  </p:notesMasterIdLst>
  <p:handoutMasterIdLst>
    <p:handoutMasterId r:id="rId57"/>
  </p:handoutMasterIdLst>
  <p:sldIdLst>
    <p:sldId id="265" r:id="rId6"/>
    <p:sldId id="310" r:id="rId7"/>
    <p:sldId id="344" r:id="rId8"/>
    <p:sldId id="389" r:id="rId9"/>
    <p:sldId id="335" r:id="rId10"/>
    <p:sldId id="315" r:id="rId11"/>
    <p:sldId id="316" r:id="rId12"/>
    <p:sldId id="343" r:id="rId13"/>
    <p:sldId id="347" r:id="rId14"/>
    <p:sldId id="433" r:id="rId15"/>
    <p:sldId id="333" r:id="rId16"/>
    <p:sldId id="334" r:id="rId17"/>
    <p:sldId id="355" r:id="rId18"/>
    <p:sldId id="393" r:id="rId19"/>
    <p:sldId id="354" r:id="rId20"/>
    <p:sldId id="357" r:id="rId21"/>
    <p:sldId id="392" r:id="rId22"/>
    <p:sldId id="434" r:id="rId23"/>
    <p:sldId id="394" r:id="rId24"/>
    <p:sldId id="358" r:id="rId25"/>
    <p:sldId id="366" r:id="rId26"/>
    <p:sldId id="342" r:id="rId27"/>
    <p:sldId id="359" r:id="rId28"/>
    <p:sldId id="367" r:id="rId29"/>
    <p:sldId id="368" r:id="rId30"/>
    <p:sldId id="369" r:id="rId31"/>
    <p:sldId id="370" r:id="rId32"/>
    <p:sldId id="371" r:id="rId33"/>
    <p:sldId id="372" r:id="rId34"/>
    <p:sldId id="373" r:id="rId35"/>
    <p:sldId id="395" r:id="rId36"/>
    <p:sldId id="396" r:id="rId37"/>
    <p:sldId id="410" r:id="rId38"/>
    <p:sldId id="411" r:id="rId39"/>
    <p:sldId id="413" r:id="rId40"/>
    <p:sldId id="414" r:id="rId41"/>
    <p:sldId id="415" r:id="rId42"/>
    <p:sldId id="397" r:id="rId43"/>
    <p:sldId id="398" r:id="rId44"/>
    <p:sldId id="399" r:id="rId45"/>
    <p:sldId id="400" r:id="rId46"/>
    <p:sldId id="402" r:id="rId47"/>
    <p:sldId id="403" r:id="rId48"/>
    <p:sldId id="404" r:id="rId49"/>
    <p:sldId id="405" r:id="rId50"/>
    <p:sldId id="406" r:id="rId51"/>
    <p:sldId id="407" r:id="rId52"/>
    <p:sldId id="408" r:id="rId53"/>
    <p:sldId id="409" r:id="rId54"/>
    <p:sldId id="346" r:id="rId55"/>
  </p:sldIdLst>
  <p:sldSz cx="12188825" cy="6858000"/>
  <p:notesSz cx="6858000" cy="9144000"/>
  <p:custDataLst>
    <p:tags r:id="rId58"/>
  </p:custData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29" autoAdjust="0"/>
  </p:normalViewPr>
  <p:slideViewPr>
    <p:cSldViewPr showGuides="1">
      <p:cViewPr varScale="1">
        <p:scale>
          <a:sx n="78" d="100"/>
          <a:sy n="78" d="100"/>
        </p:scale>
        <p:origin x="192" y="40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9" d="100"/>
          <a:sy n="89" d="100"/>
        </p:scale>
        <p:origin x="375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5" Type="http://schemas.openxmlformats.org/officeDocument/2006/relationships/image" Target="../media/image82.wmf"/><Relationship Id="rId4"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11" Type="http://schemas.openxmlformats.org/officeDocument/2006/relationships/image" Target="../media/image72.wmf"/><Relationship Id="rId5" Type="http://schemas.openxmlformats.org/officeDocument/2006/relationships/image" Target="../media/image66.wmf"/><Relationship Id="rId10" Type="http://schemas.openxmlformats.org/officeDocument/2006/relationships/image" Target="../media/image71.wmf"/><Relationship Id="rId4" Type="http://schemas.openxmlformats.org/officeDocument/2006/relationships/image" Target="../media/image65.wmf"/><Relationship Id="rId9" Type="http://schemas.openxmlformats.org/officeDocument/2006/relationships/image" Target="../media/image7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4"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115D25CC-CE2B-44FC-97DA-587FCC13922E}" type="datetime1">
              <a:rPr lang="de-DE" smtClean="0"/>
              <a:pPr algn="r" rtl="0"/>
              <a:t>01.11.2018</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D9F912AB-2776-42F2-A957-313FC7EFEDB9}" type="slidenum">
              <a:rPr lang="de-DE" smtClean="0"/>
              <a:pPr algn="r" rtl="0"/>
              <a:t>‹Nr.›</a:t>
            </a:fld>
            <a:endParaRPr lang="de-DE"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de-DE" noProof="0"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E832C949-ED9C-45D4-8A60-90C89D3B8584}" type="datetime1">
              <a:rPr lang="de-DE" smtClean="0"/>
              <a:pPr/>
              <a:t>01.11.2018</a:t>
            </a:fld>
            <a:endParaRPr lang="de-DE" dirty="0"/>
          </a:p>
        </p:txBody>
      </p:sp>
      <p:sp>
        <p:nvSpPr>
          <p:cNvPr id="4" name="Folienbildplatzhalt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de-DE" noProof="0" dirty="0"/>
              <a:t>Textmasterformat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F93199CD-3E1B-4AE6-990F-76F925F5EA9F}" type="slidenum">
              <a:rPr lang="de-DE" smtClean="0"/>
              <a:pPr/>
              <a:t>‹Nr.›</a:t>
            </a:fld>
            <a:endParaRPr lang="de-DE"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14">
            <a:extLst>
              <a:ext uri="{FF2B5EF4-FFF2-40B4-BE49-F238E27FC236}">
                <a16:creationId xmlns:a16="http://schemas.microsoft.com/office/drawing/2014/main" id="{A44A7038-220C-4FB8-BDCF-43FB6AF9AE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C738013-E512-48F4-8839-12BC55564A2A}" type="slidenum">
              <a:t>5</a:t>
            </a:fld>
            <a:endParaRPr lang="ru-RU"/>
          </a:p>
        </p:txBody>
      </p:sp>
      <p:sp>
        <p:nvSpPr>
          <p:cNvPr id="2" name="Folienbildplatzhalter 1">
            <a:extLst>
              <a:ext uri="{FF2B5EF4-FFF2-40B4-BE49-F238E27FC236}">
                <a16:creationId xmlns:a16="http://schemas.microsoft.com/office/drawing/2014/main" id="{53249B26-E862-4C4B-A9D7-947136E169B7}"/>
              </a:ext>
            </a:extLst>
          </p:cNvPr>
          <p:cNvSpPr>
            <a:spLocks noGrp="1" noRot="1" noChangeAspect="1" noResize="1"/>
          </p:cNvSpPr>
          <p:nvPr>
            <p:ph type="sldImg"/>
          </p:nvPr>
        </p:nvSpPr>
        <p:spPr>
          <a:xfrm>
            <a:off x="385763" y="685800"/>
            <a:ext cx="6076950" cy="3419475"/>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31C778BC-328D-4FAE-B0CA-5D626D5F7DA2}"/>
              </a:ext>
            </a:extLst>
          </p:cNvPr>
          <p:cNvSpPr txBox="1">
            <a:spLocks noGrp="1"/>
          </p:cNvSpPr>
          <p:nvPr>
            <p:ph type="body" sz="quarter" idx="1"/>
          </p:nvPr>
        </p:nvSpPr>
        <p:spPr>
          <a:xfrm>
            <a:off x="685440" y="4343040"/>
            <a:ext cx="5475240" cy="4104360"/>
          </a:xfrm>
        </p:spPr>
        <p:txBody>
          <a:bodyPr>
            <a:spAutoFit/>
          </a:bodyPr>
          <a:lstStyle/>
          <a:p>
            <a:endParaRPr lang="de-DE" kern="1200"/>
          </a:p>
        </p:txBody>
      </p:sp>
    </p:spTree>
    <p:extLst>
      <p:ext uri="{BB962C8B-B14F-4D97-AF65-F5344CB8AC3E}">
        <p14:creationId xmlns:p14="http://schemas.microsoft.com/office/powerpoint/2010/main" val="2340197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0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45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347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13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828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0174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4881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75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82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90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61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28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5975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0568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1673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201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909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458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67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99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4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692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36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50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89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65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2FC94-EAAE-4536-BC1C-C16DD11465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480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65214" y="1828800"/>
            <a:ext cx="8229600" cy="2895600"/>
          </a:xfrm>
        </p:spPr>
        <p:txBody>
          <a:bodyPr rtlCol="0" anchor="b">
            <a:normAutofit/>
          </a:bodyPr>
          <a:lstStyle>
            <a:lvl1pPr algn="l" rtl="0">
              <a:lnSpc>
                <a:spcPct val="80000"/>
              </a:lnSpc>
              <a:defRPr sz="6600">
                <a:solidFill>
                  <a:schemeClr val="tx1"/>
                </a:solidFill>
              </a:defRPr>
            </a:lvl1pPr>
          </a:lstStyle>
          <a:p>
            <a:pPr rtl="0"/>
            <a:r>
              <a:rPr lang="de-DE" noProof="0"/>
              <a:t>Titelmasterformat durch Klicken bearbeiten</a:t>
            </a:r>
            <a:endParaRPr lang="de-DE" noProof="0" dirty="0"/>
          </a:p>
        </p:txBody>
      </p:sp>
      <p:sp>
        <p:nvSpPr>
          <p:cNvPr id="3" name="Untertitel 2"/>
          <p:cNvSpPr>
            <a:spLocks noGrp="1"/>
          </p:cNvSpPr>
          <p:nvPr>
            <p:ph type="subTitle" idx="1"/>
          </p:nvPr>
        </p:nvSpPr>
        <p:spPr>
          <a:xfrm>
            <a:off x="1065213" y="4800600"/>
            <a:ext cx="8229600"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de-DE" noProof="0"/>
              <a:t>Formatvorlage des Untertitelmasters durch Klicken bearbeiten</a:t>
            </a:r>
            <a:endParaRPr lang="de-DE"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Vertikaler Textplatzhalter 2"/>
          <p:cNvSpPr>
            <a:spLocks noGrp="1"/>
          </p:cNvSpPr>
          <p:nvPr>
            <p:ph type="body" orient="vert" idx="1" hasCustomPrompt="1"/>
          </p:nvPr>
        </p:nvSpPr>
        <p:spPr/>
        <p:txBody>
          <a:bodyPr vert="eaVert" rtlCol="0"/>
          <a:lstStyle>
            <a:lvl1pPr>
              <a:defRPr/>
            </a:lvl1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lvl1pPr>
              <a:defRPr/>
            </a:lvl1pPr>
          </a:lstStyle>
          <a:p>
            <a:fld id="{A189E67C-9D02-45EC-B214-7132036CA0E2}" type="datetime1">
              <a:rPr lang="de-DE" noProof="0" smtClean="0"/>
              <a:pPr/>
              <a:t>01.11.2018</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142412" y="381001"/>
            <a:ext cx="1524001" cy="5638800"/>
          </a:xfrm>
        </p:spPr>
        <p:txBody>
          <a:bodyPr vert="eaVert" rtlCol="0"/>
          <a:lstStyle/>
          <a:p>
            <a:pPr rtl="0"/>
            <a:r>
              <a:rPr lang="de-DE" noProof="0"/>
              <a:t>Titelmasterformat durch Klicken bearbeiten</a:t>
            </a:r>
            <a:endParaRPr lang="de-DE" noProof="0" dirty="0"/>
          </a:p>
        </p:txBody>
      </p:sp>
      <p:sp>
        <p:nvSpPr>
          <p:cNvPr id="3" name="Vertikaler Textplatzhalter 2"/>
          <p:cNvSpPr>
            <a:spLocks noGrp="1"/>
          </p:cNvSpPr>
          <p:nvPr>
            <p:ph type="body" orient="vert" idx="1" hasCustomPrompt="1"/>
          </p:nvPr>
        </p:nvSpPr>
        <p:spPr>
          <a:xfrm>
            <a:off x="1522412" y="381001"/>
            <a:ext cx="7391399" cy="5638800"/>
          </a:xfrm>
        </p:spPr>
        <p:txBody>
          <a:bodyPr vert="eaVert" rtlCol="0"/>
          <a:lstStyle>
            <a:lvl1pPr>
              <a:defRPr/>
            </a:lvl1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lvl1pPr>
              <a:defRPr/>
            </a:lvl1pPr>
          </a:lstStyle>
          <a:p>
            <a:fld id="{270FAB6A-C057-4550-9260-DE7EF7F686AF}" type="datetime1">
              <a:rPr lang="de-DE" noProof="0" smtClean="0"/>
              <a:pPr/>
              <a:t>01.11.2018</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Ref idx="1002">
        <a:schemeClr val="bg2"/>
      </p:bgRef>
    </p:bg>
    <p:spTree>
      <p:nvGrpSpPr>
        <p:cNvPr id="1" name=""/>
        <p:cNvGrpSpPr/>
        <p:nvPr/>
      </p:nvGrpSpPr>
      <p:grpSpPr>
        <a:xfrm>
          <a:off x="0" y="0"/>
          <a:ext cx="0" cy="0"/>
          <a:chOff x="0" y="0"/>
          <a:chExt cx="0" cy="0"/>
        </a:xfrm>
      </p:grpSpPr>
      <p:sp>
        <p:nvSpPr>
          <p:cNvPr id="9" name="Titel 8"/>
          <p:cNvSpPr>
            <a:spLocks noGrp="1"/>
          </p:cNvSpPr>
          <p:nvPr>
            <p:ph type="ctrTitle"/>
          </p:nvPr>
        </p:nvSpPr>
        <p:spPr>
          <a:xfrm>
            <a:off x="711015" y="1371600"/>
            <a:ext cx="1046613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17" name="Untertitel 16"/>
          <p:cNvSpPr>
            <a:spLocks noGrp="1"/>
          </p:cNvSpPr>
          <p:nvPr>
            <p:ph type="subTitle" idx="1"/>
          </p:nvPr>
        </p:nvSpPr>
        <p:spPr>
          <a:xfrm>
            <a:off x="711015" y="3228536"/>
            <a:ext cx="10470201"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30" name="Datumsplatzhalter 29"/>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19" name="Fußzeilenplatzhalter 18"/>
          <p:cNvSpPr>
            <a:spLocks noGrp="1"/>
          </p:cNvSpPr>
          <p:nvPr>
            <p:ph type="ftr" sz="quarter" idx="11"/>
          </p:nvPr>
        </p:nvSpPr>
        <p:spPr/>
        <p:txBody>
          <a:bodyPr/>
          <a:lstStyle/>
          <a:p>
            <a:endParaRPr lang="en-US"/>
          </a:p>
        </p:txBody>
      </p:sp>
      <p:sp>
        <p:nvSpPr>
          <p:cNvPr id="27" name="Foliennummernplatzhalter 26"/>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428713138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347954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706952" y="1316736"/>
            <a:ext cx="10360501"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706952" y="2704664"/>
            <a:ext cx="10360501"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Textmasterformate durch Klicken bearbeiten</a:t>
            </a:r>
          </a:p>
        </p:txBody>
      </p:sp>
      <p:sp>
        <p:nvSpPr>
          <p:cNvPr id="4" name="Datumsplatzhalter 3"/>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26384778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441" y="704088"/>
            <a:ext cx="10969943" cy="1143000"/>
          </a:xfrm>
        </p:spPr>
        <p:txBody>
          <a:bodyPr/>
          <a:lstStyle/>
          <a:p>
            <a:r>
              <a:rPr kumimoji="0" lang="de-DE"/>
              <a:t>Titelmasterformat durch Klicken bearbeiten</a:t>
            </a:r>
            <a:endParaRPr kumimoji="0" lang="en-US"/>
          </a:p>
        </p:txBody>
      </p:sp>
      <p:sp>
        <p:nvSpPr>
          <p:cNvPr id="3" name="Inhaltsplatzhalter 2"/>
          <p:cNvSpPr>
            <a:spLocks noGrp="1"/>
          </p:cNvSpPr>
          <p:nvPr>
            <p:ph sz="half" idx="1"/>
          </p:nvPr>
        </p:nvSpPr>
        <p:spPr>
          <a:xfrm>
            <a:off x="609441" y="1920085"/>
            <a:ext cx="5383398"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6195986" y="1920085"/>
            <a:ext cx="5383398"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27832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441" y="704088"/>
            <a:ext cx="10969943" cy="1143000"/>
          </a:xfrm>
        </p:spPr>
        <p:txBody>
          <a:bodyPr tIns="45720" anchor="b"/>
          <a:lstStyle>
            <a:lvl1pPr>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609441" y="1855248"/>
            <a:ext cx="5385514"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6191754" y="1859758"/>
            <a:ext cx="538763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609441" y="2514600"/>
            <a:ext cx="5385514"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6191754" y="2514600"/>
            <a:ext cx="5387630"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123867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441" y="704088"/>
            <a:ext cx="11071516"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18153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3341408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14162" y="514352"/>
            <a:ext cx="3656648"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914162" y="1676400"/>
            <a:ext cx="3656648"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4765492" y="1676400"/>
            <a:ext cx="6813892"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213716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Inhaltsplatzhalter 2"/>
          <p:cNvSpPr>
            <a:spLocks noGrp="1"/>
          </p:cNvSpPr>
          <p:nvPr>
            <p:ph idx="1" hasCustomPrompt="1"/>
          </p:nvPr>
        </p:nvSpPr>
        <p:spPr/>
        <p:txBody>
          <a:bodyPr rtlCol="0"/>
          <a:lstStyle>
            <a:lvl5pPr algn="l" rtl="0">
              <a:defRPr/>
            </a:lvl5pPr>
            <a:lvl6pPr algn="l" rtl="0">
              <a:defRPr/>
            </a:lvl6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lvl1pPr>
              <a:defRPr/>
            </a:lvl1pPr>
          </a:lstStyle>
          <a:p>
            <a:fld id="{0C3BEA5D-0888-4F93-8E94-34D310102D57}" type="datetime1">
              <a:rPr lang="de-DE" smtClean="0"/>
              <a:pPr/>
              <a:t>01.11.2018</a:t>
            </a:fld>
            <a:endParaRPr lang="de-DE"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Eine Ecke des Rechtecks schneiden und abrunden 8"/>
          <p:cNvSpPr/>
          <p:nvPr/>
        </p:nvSpPr>
        <p:spPr>
          <a:xfrm rot="420000" flipV="1">
            <a:off x="4219905" y="1108077"/>
            <a:ext cx="7008574"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htwinkliges Dreieck 11"/>
          <p:cNvSpPr/>
          <p:nvPr/>
        </p:nvSpPr>
        <p:spPr>
          <a:xfrm rot="420000" flipV="1">
            <a:off x="10669399" y="5359769"/>
            <a:ext cx="207210"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el 1"/>
          <p:cNvSpPr>
            <a:spLocks noGrp="1"/>
          </p:cNvSpPr>
          <p:nvPr>
            <p:ph type="title"/>
          </p:nvPr>
        </p:nvSpPr>
        <p:spPr>
          <a:xfrm>
            <a:off x="812588" y="1176997"/>
            <a:ext cx="2949696" cy="1582621"/>
          </a:xfrm>
        </p:spPr>
        <p:txBody>
          <a:bodyPr vert="horz" lIns="45720" tIns="45720" rIns="45720" bIns="45720" anchor="b"/>
          <a:lstStyle>
            <a:lvl1pPr algn="l">
              <a:buNone/>
              <a:defRPr sz="2000" b="1">
                <a:solidFill>
                  <a:schemeClr val="tx2"/>
                </a:solidFill>
              </a:defRPr>
            </a:lvl1pPr>
          </a:lstStyle>
          <a:p>
            <a:r>
              <a:rPr kumimoji="0" lang="de-DE"/>
              <a:t>Titelmasterformat durch Klicken bearbeiten</a:t>
            </a:r>
            <a:endParaRPr kumimoji="0" lang="en-US"/>
          </a:p>
        </p:txBody>
      </p:sp>
      <p:sp>
        <p:nvSpPr>
          <p:cNvPr id="4" name="Textplatzhalter 3"/>
          <p:cNvSpPr>
            <a:spLocks noGrp="1"/>
          </p:cNvSpPr>
          <p:nvPr>
            <p:ph type="body" sz="half" idx="2"/>
          </p:nvPr>
        </p:nvSpPr>
        <p:spPr>
          <a:xfrm>
            <a:off x="812588" y="2828785"/>
            <a:ext cx="2945633"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a:t>Textmasterformate durch Klicken bearbeiten</a:t>
            </a:r>
          </a:p>
        </p:txBody>
      </p:sp>
      <p:sp>
        <p:nvSpPr>
          <p:cNvPr id="5" name="Datumsplatzhalter 4"/>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a:xfrm>
            <a:off x="10766796" y="6356351"/>
            <a:ext cx="812588" cy="365125"/>
          </a:xfrm>
        </p:spPr>
        <p:txBody>
          <a:bodyPr/>
          <a:lstStyle/>
          <a:p>
            <a:fld id="{F3C748EB-2670-4E7C-88FE-740096AEB214}" type="slidenum">
              <a:rPr lang="en-US" smtClean="0"/>
              <a:pPr/>
              <a:t>‹Nr.›</a:t>
            </a:fld>
            <a:endParaRPr lang="en-US"/>
          </a:p>
        </p:txBody>
      </p:sp>
      <p:sp>
        <p:nvSpPr>
          <p:cNvPr id="3" name="Bildplatzhalter 2"/>
          <p:cNvSpPr>
            <a:spLocks noGrp="1"/>
          </p:cNvSpPr>
          <p:nvPr>
            <p:ph type="pic" idx="1"/>
          </p:nvPr>
        </p:nvSpPr>
        <p:spPr>
          <a:xfrm rot="420000">
            <a:off x="4646513" y="1199517"/>
            <a:ext cx="6155357"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a:t>Bild durch Klicken auf Symbol hinzufügen</a:t>
            </a:r>
            <a:endParaRPr kumimoji="0" lang="en-US" dirty="0"/>
          </a:p>
        </p:txBody>
      </p:sp>
      <p:sp>
        <p:nvSpPr>
          <p:cNvPr id="10" name="Freihandform 9"/>
          <p:cNvSpPr>
            <a:spLocks/>
          </p:cNvSpPr>
          <p:nvPr/>
        </p:nvSpPr>
        <p:spPr bwMode="auto">
          <a:xfrm flipV="1">
            <a:off x="-12697" y="5816600"/>
            <a:ext cx="1221421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ihandform 10"/>
          <p:cNvSpPr>
            <a:spLocks/>
          </p:cNvSpPr>
          <p:nvPr/>
        </p:nvSpPr>
        <p:spPr bwMode="auto">
          <a:xfrm flipV="1">
            <a:off x="5840479" y="6219826"/>
            <a:ext cx="6348346"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404136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2252183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6898" y="914402"/>
            <a:ext cx="2742486" cy="5211763"/>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609441" y="914402"/>
            <a:ext cx="8024310" cy="5211763"/>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01.11.2018</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extLst>
      <p:ext uri="{BB962C8B-B14F-4D97-AF65-F5344CB8AC3E}">
        <p14:creationId xmlns:p14="http://schemas.microsoft.com/office/powerpoint/2010/main" val="79919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9614" y="2514600"/>
            <a:ext cx="8692399" cy="2819400"/>
          </a:xfrm>
        </p:spPr>
        <p:txBody>
          <a:bodyPr rtlCol="0" anchor="b">
            <a:normAutofit/>
          </a:bodyPr>
          <a:lstStyle>
            <a:lvl1pPr algn="l" rtl="0">
              <a:lnSpc>
                <a:spcPct val="80000"/>
              </a:lnSpc>
              <a:defRPr sz="4800" b="0" cap="none" baseline="0"/>
            </a:lvl1pPr>
          </a:lstStyle>
          <a:p>
            <a:pPr rtl="0"/>
            <a:r>
              <a:rPr lang="de-DE" noProof="0"/>
              <a:t>Titelmasterformat durch Klicken bearbeiten</a:t>
            </a:r>
            <a:endParaRPr lang="de-DE" noProof="0" dirty="0"/>
          </a:p>
        </p:txBody>
      </p:sp>
      <p:sp>
        <p:nvSpPr>
          <p:cNvPr id="3" name="Textplatzhalter 2"/>
          <p:cNvSpPr>
            <a:spLocks noGrp="1"/>
          </p:cNvSpPr>
          <p:nvPr>
            <p:ph type="body" idx="1" hasCustomPrompt="1"/>
          </p:nvPr>
        </p:nvSpPr>
        <p:spPr>
          <a:xfrm>
            <a:off x="1065213" y="5410200"/>
            <a:ext cx="8687333"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de-DE" noProof="0" dirty="0"/>
              <a:t>Textmasterformate bearbeiten</a:t>
            </a:r>
          </a:p>
        </p:txBody>
      </p:sp>
      <p:sp>
        <p:nvSpPr>
          <p:cNvPr id="4" name="Datumsplatzhalter 3"/>
          <p:cNvSpPr>
            <a:spLocks noGrp="1"/>
          </p:cNvSpPr>
          <p:nvPr>
            <p:ph type="dt" sz="half" idx="10"/>
          </p:nvPr>
        </p:nvSpPr>
        <p:spPr/>
        <p:txBody>
          <a:bodyPr rtlCol="0"/>
          <a:lstStyle>
            <a:lvl1pPr>
              <a:defRPr/>
            </a:lvl1pPr>
          </a:lstStyle>
          <a:p>
            <a:fld id="{BAC737EE-66BB-4D7F-898E-CF1D06F8E110}" type="datetime1">
              <a:rPr lang="de-DE" smtClean="0"/>
              <a:pPr/>
              <a:t>01.11.2018</a:t>
            </a:fld>
            <a:endParaRPr lang="de-DE"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Inhaltsplatzhalter 2"/>
          <p:cNvSpPr>
            <a:spLocks noGrp="1"/>
          </p:cNvSpPr>
          <p:nvPr>
            <p:ph sz="half" idx="1" hasCustomPrompt="1"/>
          </p:nvPr>
        </p:nvSpPr>
        <p:spPr>
          <a:xfrm>
            <a:off x="1504781" y="1905001"/>
            <a:ext cx="4419599"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Inhaltsplatzhalter 3"/>
          <p:cNvSpPr>
            <a:spLocks noGrp="1"/>
          </p:cNvSpPr>
          <p:nvPr>
            <p:ph sz="half" idx="2" hasCustomPrompt="1"/>
          </p:nvPr>
        </p:nvSpPr>
        <p:spPr>
          <a:xfrm>
            <a:off x="6229183" y="1905001"/>
            <a:ext cx="441960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Datumsplatzhalter 4"/>
          <p:cNvSpPr>
            <a:spLocks noGrp="1"/>
          </p:cNvSpPr>
          <p:nvPr>
            <p:ph type="dt" sz="half" idx="10"/>
          </p:nvPr>
        </p:nvSpPr>
        <p:spPr/>
        <p:txBody>
          <a:bodyPr rtlCol="0"/>
          <a:lstStyle/>
          <a:p>
            <a:r>
              <a:rPr lang="de-DE" dirty="0"/>
              <a:t>​</a:t>
            </a:r>
            <a:fld id="{8B789056-64C5-46DE-95B1-DA257F473F68}" type="datetime1">
              <a:rPr lang="de-DE" smtClean="0"/>
              <a:pPr/>
              <a:t>01.11.2018</a:t>
            </a:fld>
            <a:r>
              <a:rPr lang="de-DE" dirty="0"/>
              <a:t>​</a:t>
            </a:r>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algn="l" rtl="0">
              <a:defRPr/>
            </a:lvl1pPr>
          </a:lstStyle>
          <a:p>
            <a:pPr rtl="0"/>
            <a:r>
              <a:rPr lang="de-DE" noProof="0"/>
              <a:t>Titelmasterformat durch Klicken bearbeiten</a:t>
            </a:r>
            <a:endParaRPr lang="de-DE" noProof="0" dirty="0"/>
          </a:p>
        </p:txBody>
      </p:sp>
      <p:sp>
        <p:nvSpPr>
          <p:cNvPr id="3" name="Textplatzhalter 2"/>
          <p:cNvSpPr>
            <a:spLocks noGrp="1"/>
          </p:cNvSpPr>
          <p:nvPr>
            <p:ph type="body" idx="1" hasCustomPrompt="1"/>
          </p:nvPr>
        </p:nvSpPr>
        <p:spPr>
          <a:xfrm>
            <a:off x="152241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e-DE" noProof="0" dirty="0"/>
              <a:t>Textmasterformate bearbeiten</a:t>
            </a:r>
          </a:p>
        </p:txBody>
      </p:sp>
      <p:sp>
        <p:nvSpPr>
          <p:cNvPr id="4" name="Inhaltsplatzhalter 3"/>
          <p:cNvSpPr>
            <a:spLocks noGrp="1"/>
          </p:cNvSpPr>
          <p:nvPr>
            <p:ph sz="half" idx="2" hasCustomPrompt="1"/>
          </p:nvPr>
        </p:nvSpPr>
        <p:spPr>
          <a:xfrm>
            <a:off x="152241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Textplatzhalter 4"/>
          <p:cNvSpPr>
            <a:spLocks noGrp="1"/>
          </p:cNvSpPr>
          <p:nvPr>
            <p:ph type="body" sz="quarter" idx="3" hasCustomPrompt="1"/>
          </p:nvPr>
        </p:nvSpPr>
        <p:spPr>
          <a:xfrm>
            <a:off x="624986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e-DE" noProof="0" dirty="0"/>
              <a:t>Textmasterformate bearbeiten</a:t>
            </a:r>
          </a:p>
        </p:txBody>
      </p:sp>
      <p:sp>
        <p:nvSpPr>
          <p:cNvPr id="6" name="Inhaltsplatzhalter 5"/>
          <p:cNvSpPr>
            <a:spLocks noGrp="1"/>
          </p:cNvSpPr>
          <p:nvPr>
            <p:ph sz="quarter" idx="4" hasCustomPrompt="1"/>
          </p:nvPr>
        </p:nvSpPr>
        <p:spPr>
          <a:xfrm>
            <a:off x="624986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7" name="Datumsplatzhalter 6"/>
          <p:cNvSpPr>
            <a:spLocks noGrp="1"/>
          </p:cNvSpPr>
          <p:nvPr>
            <p:ph type="dt" sz="half" idx="10"/>
          </p:nvPr>
        </p:nvSpPr>
        <p:spPr/>
        <p:txBody>
          <a:bodyPr rtlCol="0"/>
          <a:lstStyle>
            <a:lvl1pPr>
              <a:defRPr/>
            </a:lvl1pPr>
          </a:lstStyle>
          <a:p>
            <a:fld id="{80BFF739-A1FF-4B0F-A80D-4A7600AF59B6}" type="datetime1">
              <a:rPr lang="de-DE" noProof="0" smtClean="0"/>
              <a:pPr/>
              <a:t>01.11.2018</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a:t>Titelmasterformat durch Klicken bearbeiten</a:t>
            </a:r>
            <a:endParaRPr/>
          </a:p>
        </p:txBody>
      </p:sp>
      <p:sp>
        <p:nvSpPr>
          <p:cNvPr id="3" name="Datumsplatzhalter 2"/>
          <p:cNvSpPr>
            <a:spLocks noGrp="1"/>
          </p:cNvSpPr>
          <p:nvPr>
            <p:ph type="dt" sz="half" idx="10"/>
          </p:nvPr>
        </p:nvSpPr>
        <p:spPr/>
        <p:txBody>
          <a:bodyPr rtlCol="0"/>
          <a:lstStyle>
            <a:lvl1pPr>
              <a:defRPr/>
            </a:lvl1pPr>
          </a:lstStyle>
          <a:p>
            <a:fld id="{B9B1CAE9-9EFE-4152-8504-84F83B03DD44}" type="datetime1">
              <a:rPr lang="de-DE" smtClean="0"/>
              <a:pPr/>
              <a:t>01.11.2018</a:t>
            </a:fld>
            <a:endParaRPr lang="de-DE" dirty="0"/>
          </a:p>
        </p:txBody>
      </p:sp>
      <p:sp>
        <p:nvSpPr>
          <p:cNvPr id="4" name="Fußzeilenplatzhalter 3"/>
          <p:cNvSpPr>
            <a:spLocks noGrp="1"/>
          </p:cNvSpPr>
          <p:nvPr>
            <p:ph type="ftr" sz="quarter" idx="11"/>
          </p:nvPr>
        </p:nvSpPr>
        <p:spPr/>
        <p:txBody>
          <a:bodyPr rtlCol="0"/>
          <a:lstStyle/>
          <a:p>
            <a:pPr rtl="0"/>
            <a:endParaRPr/>
          </a:p>
        </p:txBody>
      </p:sp>
      <p:sp>
        <p:nvSpPr>
          <p:cNvPr id="5" name="Foliennummernplatzhalter 4"/>
          <p:cNvSpPr>
            <a:spLocks noGrp="1"/>
          </p:cNvSpPr>
          <p:nvPr>
            <p:ph type="sldNum" sz="quarter" idx="12"/>
          </p:nvPr>
        </p:nvSpPr>
        <p:spPr/>
        <p:txBody>
          <a:bodyPr rtlCol="0"/>
          <a:lstStyle/>
          <a:p>
            <a:pPr rtl="0"/>
            <a:fld id="{2A013F82-EE5E-44EE-A61D-E31C6657F26F}" type="slidenum">
              <a:rPr/>
              <a:t>‹Nr.›</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bg>
      <p:bgPr>
        <a:solidFill>
          <a:schemeClr val="bg2"/>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lvl1pPr>
              <a:defRPr/>
            </a:lvl1pPr>
          </a:lstStyle>
          <a:p>
            <a:fld id="{16AF6054-D64A-4276-A67A-52D6E88FBE84}" type="datetime1">
              <a:rPr lang="de-DE" smtClean="0"/>
              <a:pPr/>
              <a:t>01.11.2018</a:t>
            </a:fld>
            <a:endParaRPr lang="de-DE" dirty="0"/>
          </a:p>
        </p:txBody>
      </p:sp>
      <p:sp>
        <p:nvSpPr>
          <p:cNvPr id="3" name="Fußzeilenplatzhalter 2"/>
          <p:cNvSpPr>
            <a:spLocks noGrp="1"/>
          </p:cNvSpPr>
          <p:nvPr>
            <p:ph type="ftr" sz="quarter" idx="11"/>
          </p:nvPr>
        </p:nvSpPr>
        <p:spPr/>
        <p:txBody>
          <a:bodyPr rtlCol="0"/>
          <a:lstStyle/>
          <a:p>
            <a:pPr rtl="0"/>
            <a:endParaRPr/>
          </a:p>
        </p:txBody>
      </p:sp>
      <p:sp>
        <p:nvSpPr>
          <p:cNvPr id="4" name="Foliennummernplatzhalter 3"/>
          <p:cNvSpPr>
            <a:spLocks noGrp="1"/>
          </p:cNvSpPr>
          <p:nvPr>
            <p:ph type="sldNum" sz="quarter" idx="12"/>
          </p:nvPr>
        </p:nvSpPr>
        <p:spPr/>
        <p:txBody>
          <a:bodyPr rtlCol="0"/>
          <a:lstStyle/>
          <a:p>
            <a:pPr rtl="0"/>
            <a:fld id="{2A013F82-EE5E-44EE-A61D-E31C6657F26F}" type="slidenum">
              <a:rPr/>
              <a:t>‹Nr.›</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5604" y="1905000"/>
            <a:ext cx="3596607" cy="2667000"/>
          </a:xfrm>
        </p:spPr>
        <p:txBody>
          <a:bodyPr rtlCol="0" anchor="b">
            <a:noAutofit/>
          </a:bodyPr>
          <a:lstStyle>
            <a:lvl1pPr algn="l" rtl="0">
              <a:lnSpc>
                <a:spcPct val="90000"/>
              </a:lnSpc>
              <a:defRPr sz="3200" b="0" baseline="0">
                <a:solidFill>
                  <a:schemeClr val="tx1"/>
                </a:solidFill>
              </a:defRPr>
            </a:lvl1pPr>
          </a:lstStyle>
          <a:p>
            <a:pPr rtl="0"/>
            <a:r>
              <a:rPr lang="de-DE" noProof="0"/>
              <a:t>Titelmasterformat durch Klicken bearbeiten</a:t>
            </a:r>
            <a:endParaRPr lang="de-DE" noProof="0" dirty="0"/>
          </a:p>
        </p:txBody>
      </p:sp>
      <p:sp>
        <p:nvSpPr>
          <p:cNvPr id="3" name="Inhaltsplatzhalter 2"/>
          <p:cNvSpPr>
            <a:spLocks noGrp="1"/>
          </p:cNvSpPr>
          <p:nvPr>
            <p:ph idx="1" hasCustomPrompt="1"/>
          </p:nvPr>
        </p:nvSpPr>
        <p:spPr>
          <a:xfrm>
            <a:off x="4951414" y="685800"/>
            <a:ext cx="6400800"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Textplatzhalter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de-DE" noProof="0" dirty="0"/>
              <a:t>Textmasterformate bearbeiten</a:t>
            </a:r>
          </a:p>
        </p:txBody>
      </p:sp>
      <p:sp>
        <p:nvSpPr>
          <p:cNvPr id="5" name="Datumsplatzhalter 4"/>
          <p:cNvSpPr>
            <a:spLocks noGrp="1"/>
          </p:cNvSpPr>
          <p:nvPr>
            <p:ph type="dt" sz="half" idx="10"/>
          </p:nvPr>
        </p:nvSpPr>
        <p:spPr/>
        <p:txBody>
          <a:bodyPr rtlCol="0"/>
          <a:lstStyle>
            <a:lvl1pPr>
              <a:defRPr/>
            </a:lvl1pPr>
          </a:lstStyle>
          <a:p>
            <a:fld id="{B5374C35-0B4F-422D-B236-94C4FF2C6562}" type="datetime1">
              <a:rPr lang="de-DE" noProof="0" smtClean="0"/>
              <a:pPr/>
              <a:t>01.11.2018</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de-DE" noProof="0"/>
              <a:t>Bild durch Klicken auf Symbol hinzufügen</a:t>
            </a:r>
            <a:endParaRPr lang="de-DE" noProof="0" dirty="0"/>
          </a:p>
        </p:txBody>
      </p:sp>
      <p:sp>
        <p:nvSpPr>
          <p:cNvPr id="2" name="Titel 1"/>
          <p:cNvSpPr>
            <a:spLocks noGrp="1"/>
          </p:cNvSpPr>
          <p:nvPr>
            <p:ph type="title"/>
          </p:nvPr>
        </p:nvSpPr>
        <p:spPr>
          <a:xfrm>
            <a:off x="1055604" y="1905000"/>
            <a:ext cx="3596607" cy="2667000"/>
          </a:xfrm>
        </p:spPr>
        <p:txBody>
          <a:bodyPr rtlCol="0" anchor="b">
            <a:normAutofit/>
          </a:bodyPr>
          <a:lstStyle>
            <a:lvl1pPr algn="l" rtl="0">
              <a:lnSpc>
                <a:spcPct val="90000"/>
              </a:lnSpc>
              <a:defRPr sz="3200" b="0" i="0" baseline="0">
                <a:solidFill>
                  <a:schemeClr val="tx1"/>
                </a:solidFill>
              </a:defRPr>
            </a:lvl1pPr>
          </a:lstStyle>
          <a:p>
            <a:pPr rtl="0"/>
            <a:r>
              <a:rPr lang="de-DE" noProof="0"/>
              <a:t>Titelmasterformat durch Klicken bearbeiten</a:t>
            </a:r>
            <a:endParaRPr lang="de-DE" noProof="0" dirty="0"/>
          </a:p>
        </p:txBody>
      </p:sp>
      <p:sp>
        <p:nvSpPr>
          <p:cNvPr id="4" name="Textplatzhalter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de-DE" noProof="0" dirty="0"/>
              <a:t>Textmasterformate bearbeiten</a:t>
            </a:r>
          </a:p>
        </p:txBody>
      </p:sp>
      <p:sp>
        <p:nvSpPr>
          <p:cNvPr id="5" name="Datumsplatzhalter 4"/>
          <p:cNvSpPr>
            <a:spLocks noGrp="1"/>
          </p:cNvSpPr>
          <p:nvPr>
            <p:ph type="dt" sz="half" idx="10"/>
          </p:nvPr>
        </p:nvSpPr>
        <p:spPr/>
        <p:txBody>
          <a:bodyPr rtlCol="0"/>
          <a:lstStyle>
            <a:lvl1pPr>
              <a:defRPr/>
            </a:lvl1pPr>
          </a:lstStyle>
          <a:p>
            <a:fld id="{58041F81-F908-46F2-978C-0D5782D2F71E}" type="datetime1">
              <a:rPr lang="de-DE" noProof="0" smtClean="0"/>
              <a:pPr/>
              <a:t>01.11.2018</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2A013F82-EE5E-44EE-A61D-E31C6657F26F}" type="slidenum">
              <a:rPr lang="de-DE" noProof="0" smtClean="0"/>
              <a:pPr/>
              <a:t>‹Nr.›</a:t>
            </a:fld>
            <a:endParaRPr lang="de-DE"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de-DE" noProof="0" dirty="0"/>
              <a:t>Titelmasterformat durch Klicken bearbeiten</a:t>
            </a:r>
          </a:p>
        </p:txBody>
      </p:sp>
      <p:sp>
        <p:nvSpPr>
          <p:cNvPr id="3" name="Textplatzhalt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rtl="0"/>
            <a:r>
              <a:rPr lang="de-DE" noProof="0" dirty="0"/>
              <a:t>Textmasterformat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73868FAC-1E42-46E2-B290-2D4CF62A4174}" type="datetime1">
              <a:rPr lang="de-DE" smtClean="0"/>
              <a:pPr/>
              <a:t>01.11.2018</a:t>
            </a:fld>
            <a:endParaRPr lang="de-DE" dirty="0"/>
          </a:p>
        </p:txBody>
      </p:sp>
      <p:sp>
        <p:nvSpPr>
          <p:cNvPr id="5" name="Fußzeilenplatzhalt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de-DE" noProof="0" dirty="0"/>
          </a:p>
        </p:txBody>
      </p:sp>
      <p:sp>
        <p:nvSpPr>
          <p:cNvPr id="6" name="Foliennummernplatzhalt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de-DE" smtClean="0"/>
              <a:pPr/>
              <a:t>‹Nr.›</a:t>
            </a:fld>
            <a:endParaRPr lang="de-DE"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ihandform 6"/>
          <p:cNvSpPr>
            <a:spLocks/>
          </p:cNvSpPr>
          <p:nvPr/>
        </p:nvSpPr>
        <p:spPr bwMode="auto">
          <a:xfrm>
            <a:off x="-12697" y="-7144"/>
            <a:ext cx="1221421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ihandform 7"/>
          <p:cNvSpPr>
            <a:spLocks/>
          </p:cNvSpPr>
          <p:nvPr/>
        </p:nvSpPr>
        <p:spPr bwMode="auto">
          <a:xfrm>
            <a:off x="5840479" y="-7144"/>
            <a:ext cx="6348346"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elplatzhalter 8"/>
          <p:cNvSpPr>
            <a:spLocks noGrp="1"/>
          </p:cNvSpPr>
          <p:nvPr>
            <p:ph type="title"/>
          </p:nvPr>
        </p:nvSpPr>
        <p:spPr>
          <a:xfrm>
            <a:off x="609441" y="704088"/>
            <a:ext cx="10969943" cy="1143000"/>
          </a:xfrm>
          <a:prstGeom prst="rect">
            <a:avLst/>
          </a:prstGeom>
        </p:spPr>
        <p:txBody>
          <a:bodyPr vert="horz" lIns="0" rIns="0" bIns="0" anchor="b">
            <a:normAutofit/>
          </a:bodyPr>
          <a:lstStyle/>
          <a:p>
            <a:r>
              <a:rPr kumimoji="0" lang="de-DE"/>
              <a:t>Titelmasterformat durch Klicken bearbeiten</a:t>
            </a:r>
            <a:endParaRPr kumimoji="0" lang="en-US"/>
          </a:p>
        </p:txBody>
      </p:sp>
      <p:sp>
        <p:nvSpPr>
          <p:cNvPr id="30" name="Textplatzhalter 29"/>
          <p:cNvSpPr>
            <a:spLocks noGrp="1"/>
          </p:cNvSpPr>
          <p:nvPr>
            <p:ph type="body" idx="1"/>
          </p:nvPr>
        </p:nvSpPr>
        <p:spPr>
          <a:xfrm>
            <a:off x="609441" y="1935480"/>
            <a:ext cx="10969943" cy="4389120"/>
          </a:xfrm>
          <a:prstGeom prst="rect">
            <a:avLst/>
          </a:prstGeom>
        </p:spPr>
        <p:txBody>
          <a:bodyPr vert="horz">
            <a:normAutofit/>
          </a:bodyPr>
          <a:lstStyle/>
          <a:p>
            <a:pPr lvl="0" eaLnBrk="1" latinLnBrk="0" hangingPunct="1"/>
            <a:r>
              <a:rPr kumimoji="0" lang="de-DE"/>
              <a:t>Textmasterformate durch Klicken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0" name="Datumsplatzhalter 9"/>
          <p:cNvSpPr>
            <a:spLocks noGrp="1"/>
          </p:cNvSpPr>
          <p:nvPr>
            <p:ph type="dt" sz="half" idx="2"/>
          </p:nvPr>
        </p:nvSpPr>
        <p:spPr>
          <a:xfrm>
            <a:off x="609441" y="6356351"/>
            <a:ext cx="2844059"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12F3E25-6ACE-4A61-A484-3AFC2A8C9E06}" type="datetimeFigureOut">
              <a:rPr lang="de-DE" smtClean="0"/>
              <a:pPr/>
              <a:t>01.11.2018</a:t>
            </a:fld>
            <a:endParaRPr lang="en-US"/>
          </a:p>
        </p:txBody>
      </p:sp>
      <p:sp>
        <p:nvSpPr>
          <p:cNvPr id="22" name="Fußzeilenplatzhalter 21"/>
          <p:cNvSpPr>
            <a:spLocks noGrp="1"/>
          </p:cNvSpPr>
          <p:nvPr>
            <p:ph type="ftr" sz="quarter" idx="3"/>
          </p:nvPr>
        </p:nvSpPr>
        <p:spPr>
          <a:xfrm>
            <a:off x="3555074" y="6356351"/>
            <a:ext cx="4469236"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Foliennummernplatzhalter 17"/>
          <p:cNvSpPr>
            <a:spLocks noGrp="1"/>
          </p:cNvSpPr>
          <p:nvPr>
            <p:ph type="sldNum" sz="quarter" idx="4"/>
          </p:nvPr>
        </p:nvSpPr>
        <p:spPr>
          <a:xfrm>
            <a:off x="10563649" y="6356351"/>
            <a:ext cx="1015735"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3C748EB-2670-4E7C-88FE-740096AEB214}" type="slidenum">
              <a:rPr lang="en-US" smtClean="0"/>
              <a:pPr/>
              <a:t>‹Nr.›</a:t>
            </a:fld>
            <a:endParaRPr lang="en-US"/>
          </a:p>
        </p:txBody>
      </p:sp>
      <p:grpSp>
        <p:nvGrpSpPr>
          <p:cNvPr id="2" name="Gruppieren 1"/>
          <p:cNvGrpSpPr/>
          <p:nvPr/>
        </p:nvGrpSpPr>
        <p:grpSpPr>
          <a:xfrm>
            <a:off x="-25349" y="202408"/>
            <a:ext cx="12237543" cy="649224"/>
            <a:chOff x="-19045" y="216550"/>
            <a:chExt cx="9180548" cy="649224"/>
          </a:xfrm>
        </p:grpSpPr>
        <p:sp>
          <p:nvSpPr>
            <p:cNvPr id="12" name="Freihand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ihand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1040317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9.wmf"/><Relationship Id="rId3" Type="http://schemas.openxmlformats.org/officeDocument/2006/relationships/notesSlide" Target="../notesSlides/notesSlide7.xml"/><Relationship Id="rId7" Type="http://schemas.openxmlformats.org/officeDocument/2006/relationships/image" Target="../media/image26.wmf"/><Relationship Id="rId12" Type="http://schemas.openxmlformats.org/officeDocument/2006/relationships/oleObject" Target="../embeddings/oleObject5.bin"/><Relationship Id="rId17" Type="http://schemas.openxmlformats.org/officeDocument/2006/relationships/image" Target="../media/image31.wmf"/><Relationship Id="rId2" Type="http://schemas.openxmlformats.org/officeDocument/2006/relationships/slideLayout" Target="../slideLayouts/slideLayout13.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8.wmf"/><Relationship Id="rId5" Type="http://schemas.openxmlformats.org/officeDocument/2006/relationships/image" Target="../media/image25.wmf"/><Relationship Id="rId15" Type="http://schemas.openxmlformats.org/officeDocument/2006/relationships/image" Target="../media/image3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7.wmf"/><Relationship Id="rId1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8.xml"/><Relationship Id="rId7" Type="http://schemas.openxmlformats.org/officeDocument/2006/relationships/image" Target="../media/image36.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image" Target="../media/image35.wmf"/><Relationship Id="rId4" Type="http://schemas.openxmlformats.org/officeDocument/2006/relationships/oleObject" Target="../embeddings/oleObject8.bin"/><Relationship Id="rId9" Type="http://schemas.openxmlformats.org/officeDocument/2006/relationships/image" Target="../media/image37.wmf"/></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0.xml"/><Relationship Id="rId7" Type="http://schemas.openxmlformats.org/officeDocument/2006/relationships/image" Target="../media/image39.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image" Target="../media/image38.wmf"/><Relationship Id="rId4" Type="http://schemas.openxmlformats.org/officeDocument/2006/relationships/oleObject" Target="../embeddings/oleObject11.bin"/><Relationship Id="rId9" Type="http://schemas.openxmlformats.org/officeDocument/2006/relationships/image" Target="../media/image40.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12.xml"/><Relationship Id="rId7" Type="http://schemas.openxmlformats.org/officeDocument/2006/relationships/oleObject" Target="../embeddings/oleObject15.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41.wmf"/><Relationship Id="rId5" Type="http://schemas.openxmlformats.org/officeDocument/2006/relationships/oleObject" Target="../embeddings/oleObject14.bin"/><Relationship Id="rId4" Type="http://schemas.openxmlformats.org/officeDocument/2006/relationships/image" Target="../media/image43.gif"/></Relationships>
</file>

<file path=ppt/slides/_rels/slide29.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13.xml"/><Relationship Id="rId7"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4.wmf"/><Relationship Id="rId5" Type="http://schemas.openxmlformats.org/officeDocument/2006/relationships/oleObject" Target="../embeddings/oleObject16.bin"/><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notesSlide" Target="../notesSlides/notesSlide14.xml"/><Relationship Id="rId7" Type="http://schemas.openxmlformats.org/officeDocument/2006/relationships/oleObject" Target="../embeddings/oleObject18.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46.gif"/><Relationship Id="rId11" Type="http://schemas.openxmlformats.org/officeDocument/2006/relationships/image" Target="../media/image51.jpeg"/><Relationship Id="rId5" Type="http://schemas.openxmlformats.org/officeDocument/2006/relationships/image" Target="../media/image49.jpeg"/><Relationship Id="rId10" Type="http://schemas.openxmlformats.org/officeDocument/2006/relationships/image" Target="../media/image50.jpeg"/><Relationship Id="rId4" Type="http://schemas.openxmlformats.org/officeDocument/2006/relationships/image" Target="../media/image48.jpeg"/><Relationship Id="rId9" Type="http://schemas.openxmlformats.org/officeDocument/2006/relationships/image" Target="../media/image43.gif"/></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notesSlide" Target="../notesSlides/notesSlide17.xml"/><Relationship Id="rId7" Type="http://schemas.openxmlformats.org/officeDocument/2006/relationships/image" Target="../media/image60.wmf"/><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59.wmf"/><Relationship Id="rId4" Type="http://schemas.openxmlformats.org/officeDocument/2006/relationships/oleObject" Target="../embeddings/oleObject19.bin"/></Relationships>
</file>

<file path=ppt/slides/_rels/slide39.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25.bin"/><Relationship Id="rId18" Type="http://schemas.openxmlformats.org/officeDocument/2006/relationships/image" Target="../media/image68.wmf"/><Relationship Id="rId26" Type="http://schemas.openxmlformats.org/officeDocument/2006/relationships/image" Target="../media/image72.wmf"/><Relationship Id="rId3" Type="http://schemas.openxmlformats.org/officeDocument/2006/relationships/notesSlide" Target="../notesSlides/notesSlide18.xml"/><Relationship Id="rId21" Type="http://schemas.openxmlformats.org/officeDocument/2006/relationships/oleObject" Target="../embeddings/oleObject29.bin"/><Relationship Id="rId7" Type="http://schemas.openxmlformats.org/officeDocument/2006/relationships/oleObject" Target="../embeddings/oleObject22.bin"/><Relationship Id="rId12" Type="http://schemas.openxmlformats.org/officeDocument/2006/relationships/image" Target="../media/image65.wmf"/><Relationship Id="rId17" Type="http://schemas.openxmlformats.org/officeDocument/2006/relationships/oleObject" Target="../embeddings/oleObject27.bin"/><Relationship Id="rId25" Type="http://schemas.openxmlformats.org/officeDocument/2006/relationships/oleObject" Target="../embeddings/oleObject31.bin"/><Relationship Id="rId2" Type="http://schemas.openxmlformats.org/officeDocument/2006/relationships/slideLayout" Target="../slideLayouts/slideLayout13.xml"/><Relationship Id="rId16" Type="http://schemas.openxmlformats.org/officeDocument/2006/relationships/image" Target="../media/image67.wmf"/><Relationship Id="rId20" Type="http://schemas.openxmlformats.org/officeDocument/2006/relationships/image" Target="../media/image69.wmf"/><Relationship Id="rId1" Type="http://schemas.openxmlformats.org/officeDocument/2006/relationships/vmlDrawing" Target="../drawings/vmlDrawing8.vml"/><Relationship Id="rId6" Type="http://schemas.openxmlformats.org/officeDocument/2006/relationships/image" Target="../media/image62.wmf"/><Relationship Id="rId11" Type="http://schemas.openxmlformats.org/officeDocument/2006/relationships/oleObject" Target="../embeddings/oleObject24.bin"/><Relationship Id="rId24" Type="http://schemas.openxmlformats.org/officeDocument/2006/relationships/image" Target="../media/image71.wmf"/><Relationship Id="rId5" Type="http://schemas.openxmlformats.org/officeDocument/2006/relationships/oleObject" Target="../embeddings/oleObject21.bin"/><Relationship Id="rId15" Type="http://schemas.openxmlformats.org/officeDocument/2006/relationships/oleObject" Target="../embeddings/oleObject26.bin"/><Relationship Id="rId23" Type="http://schemas.openxmlformats.org/officeDocument/2006/relationships/oleObject" Target="../embeddings/oleObject30.bin"/><Relationship Id="rId10" Type="http://schemas.openxmlformats.org/officeDocument/2006/relationships/image" Target="../media/image64.wmf"/><Relationship Id="rId19" Type="http://schemas.openxmlformats.org/officeDocument/2006/relationships/oleObject" Target="../embeddings/oleObject28.bin"/><Relationship Id="rId4" Type="http://schemas.openxmlformats.org/officeDocument/2006/relationships/image" Target="../media/image73.jpeg"/><Relationship Id="rId9" Type="http://schemas.openxmlformats.org/officeDocument/2006/relationships/oleObject" Target="../embeddings/oleObject23.bin"/><Relationship Id="rId14" Type="http://schemas.openxmlformats.org/officeDocument/2006/relationships/image" Target="../media/image66.wmf"/><Relationship Id="rId22" Type="http://schemas.openxmlformats.org/officeDocument/2006/relationships/image" Target="../media/image70.w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19.xml"/><Relationship Id="rId7" Type="http://schemas.openxmlformats.org/officeDocument/2006/relationships/image" Target="../media/image75.wmf"/><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oleObject" Target="../embeddings/oleObject33.bin"/><Relationship Id="rId11" Type="http://schemas.openxmlformats.org/officeDocument/2006/relationships/image" Target="../media/image77.wmf"/><Relationship Id="rId5" Type="http://schemas.openxmlformats.org/officeDocument/2006/relationships/image" Target="../media/image74.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76.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82.wmf"/><Relationship Id="rId3" Type="http://schemas.openxmlformats.org/officeDocument/2006/relationships/notesSlide" Target="../notesSlides/notesSlide20.xml"/><Relationship Id="rId7" Type="http://schemas.openxmlformats.org/officeDocument/2006/relationships/image" Target="../media/image79.wmf"/><Relationship Id="rId12" Type="http://schemas.openxmlformats.org/officeDocument/2006/relationships/oleObject" Target="../embeddings/oleObject40.bin"/><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37.bin"/><Relationship Id="rId11" Type="http://schemas.openxmlformats.org/officeDocument/2006/relationships/image" Target="../media/image81.wmf"/><Relationship Id="rId5" Type="http://schemas.openxmlformats.org/officeDocument/2006/relationships/image" Target="../media/image78.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80.wmf"/></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22.xml"/><Relationship Id="rId7" Type="http://schemas.openxmlformats.org/officeDocument/2006/relationships/image" Target="../media/image85.jpeg"/><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83.wmf"/><Relationship Id="rId5" Type="http://schemas.openxmlformats.org/officeDocument/2006/relationships/oleObject" Target="../embeddings/oleObject41.bin"/><Relationship Id="rId4" Type="http://schemas.openxmlformats.org/officeDocument/2006/relationships/image" Target="../media/image61.gif"/><Relationship Id="rId9" Type="http://schemas.openxmlformats.org/officeDocument/2006/relationships/image" Target="../media/image84.wmf"/></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24.xml"/><Relationship Id="rId7" Type="http://schemas.openxmlformats.org/officeDocument/2006/relationships/image" Target="../media/image86.wmf"/><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oleObject" Target="../embeddings/oleObject43.bin"/><Relationship Id="rId5" Type="http://schemas.openxmlformats.org/officeDocument/2006/relationships/image" Target="../media/image89.gif"/><Relationship Id="rId4" Type="http://schemas.openxmlformats.org/officeDocument/2006/relationships/image" Target="../media/image88.jpeg"/><Relationship Id="rId9" Type="http://schemas.openxmlformats.org/officeDocument/2006/relationships/image" Target="../media/image87.wmf"/></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26.xml"/><Relationship Id="rId7" Type="http://schemas.openxmlformats.org/officeDocument/2006/relationships/image" Target="../media/image90.wmf"/><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oleObject" Target="../embeddings/oleObject45.bin"/><Relationship Id="rId5" Type="http://schemas.openxmlformats.org/officeDocument/2006/relationships/image" Target="../media/image93.jpeg"/><Relationship Id="rId4" Type="http://schemas.openxmlformats.org/officeDocument/2006/relationships/image" Target="../media/image92.gif"/><Relationship Id="rId9" Type="http://schemas.openxmlformats.org/officeDocument/2006/relationships/image" Target="../media/image91.wmf"/></Relationships>
</file>

<file path=ppt/slides/_rels/slide4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gif"/><Relationship Id="rId7" Type="http://schemas.openxmlformats.org/officeDocument/2006/relationships/image" Target="../media/image98.gi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gif"/><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gif"/></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04.gif"/><Relationship Id="rId4" Type="http://schemas.openxmlformats.org/officeDocument/2006/relationships/image" Target="../media/image10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8276" y="476672"/>
            <a:ext cx="9748544" cy="2448272"/>
          </a:xfrm>
        </p:spPr>
        <p:txBody>
          <a:bodyPr rtlCol="0">
            <a:normAutofit fontScale="90000"/>
          </a:bodyPr>
          <a:lstStyle/>
          <a:p>
            <a:pPr algn="ctr"/>
            <a:r>
              <a:rPr lang="en-GB" dirty="0" err="1"/>
              <a:t>Physik</a:t>
            </a:r>
            <a:r>
              <a:rPr lang="en-GB" dirty="0"/>
              <a:t> der </a:t>
            </a:r>
            <a:br>
              <a:rPr lang="en-GB" dirty="0"/>
            </a:br>
            <a:r>
              <a:rPr lang="en-GB" dirty="0" err="1"/>
              <a:t>sozio-ökonomischen</a:t>
            </a:r>
            <a:r>
              <a:rPr lang="en-GB" dirty="0"/>
              <a:t> </a:t>
            </a:r>
            <a:r>
              <a:rPr lang="en-GB" dirty="0" err="1"/>
              <a:t>Systeme</a:t>
            </a:r>
            <a:r>
              <a:rPr lang="en-GB" dirty="0"/>
              <a:t> </a:t>
            </a:r>
            <a:br>
              <a:rPr lang="en-GB" dirty="0"/>
            </a:br>
            <a:r>
              <a:rPr lang="en-GB" i="1" dirty="0" err="1"/>
              <a:t>mit</a:t>
            </a:r>
            <a:r>
              <a:rPr lang="en-GB" i="1" dirty="0"/>
              <a:t> </a:t>
            </a:r>
            <a:r>
              <a:rPr lang="en-GB" i="1" dirty="0" err="1"/>
              <a:t>dem</a:t>
            </a:r>
            <a:r>
              <a:rPr lang="en-GB" i="1" dirty="0"/>
              <a:t> Computer</a:t>
            </a:r>
            <a:endParaRPr lang="en-US" i="1" dirty="0"/>
          </a:p>
        </p:txBody>
      </p:sp>
      <p:sp>
        <p:nvSpPr>
          <p:cNvPr id="4" name="Untertitel 3"/>
          <p:cNvSpPr>
            <a:spLocks noGrp="1"/>
          </p:cNvSpPr>
          <p:nvPr>
            <p:ph type="subTitle" idx="1"/>
          </p:nvPr>
        </p:nvSpPr>
        <p:spPr>
          <a:xfrm>
            <a:off x="1070741" y="3645024"/>
            <a:ext cx="8229600" cy="2736304"/>
          </a:xfrm>
        </p:spPr>
        <p:txBody>
          <a:bodyPr rtlCol="0">
            <a:normAutofit fontScale="85000" lnSpcReduction="20000"/>
          </a:bodyPr>
          <a:lstStyle/>
          <a:p>
            <a:r>
              <a:rPr lang="en-GB" i="1" dirty="0">
                <a:latin typeface="Thorndale" pitchFamily="18"/>
                <a:ea typeface="Andale Sans UI" pitchFamily="2"/>
                <a:cs typeface="Tahoma" pitchFamily="2"/>
              </a:rPr>
              <a:t>PC-Pool </a:t>
            </a:r>
            <a:r>
              <a:rPr lang="en-GB" i="1" dirty="0" err="1">
                <a:latin typeface="Thorndale" pitchFamily="18"/>
                <a:ea typeface="Andale Sans UI" pitchFamily="2"/>
                <a:cs typeface="Tahoma" pitchFamily="2"/>
              </a:rPr>
              <a:t>Raum</a:t>
            </a:r>
            <a:r>
              <a:rPr lang="en-GB" i="1" dirty="0">
                <a:latin typeface="Thorndale" pitchFamily="18"/>
                <a:ea typeface="Andale Sans UI" pitchFamily="2"/>
                <a:cs typeface="Tahoma" pitchFamily="2"/>
              </a:rPr>
              <a:t> 01.120    </a:t>
            </a:r>
          </a:p>
          <a:p>
            <a:r>
              <a:rPr lang="en-GB" i="1" dirty="0">
                <a:latin typeface="Thorndale" pitchFamily="18"/>
                <a:ea typeface="Andale Sans UI" pitchFamily="2"/>
                <a:cs typeface="Tahoma" pitchFamily="2"/>
              </a:rPr>
              <a:t>Johann Wolfgang Goethe Universität    </a:t>
            </a:r>
          </a:p>
          <a:p>
            <a:r>
              <a:rPr lang="en-GB" i="1">
                <a:latin typeface="Thorndale" pitchFamily="18"/>
                <a:ea typeface="Andale Sans UI" pitchFamily="2"/>
                <a:cs typeface="Tahoma" pitchFamily="2"/>
              </a:rPr>
              <a:t>02.11.2018</a:t>
            </a:r>
            <a:endParaRPr lang="en-GB" i="1" dirty="0">
              <a:latin typeface="Thorndale" pitchFamily="18"/>
              <a:ea typeface="Andale Sans UI" pitchFamily="2"/>
              <a:cs typeface="Tahoma" pitchFamily="2"/>
            </a:endParaRPr>
          </a:p>
          <a:p>
            <a:endParaRPr lang="en-GB" i="1" dirty="0">
              <a:latin typeface="Thorndale" pitchFamily="18"/>
              <a:ea typeface="Andale Sans UI" pitchFamily="2"/>
              <a:cs typeface="Tahoma" pitchFamily="2"/>
            </a:endParaRPr>
          </a:p>
          <a:p>
            <a:pPr algn="ctr" hangingPunct="0"/>
            <a:r>
              <a:rPr lang="en-GB" i="1" dirty="0">
                <a:latin typeface="Thorndale" pitchFamily="18"/>
                <a:ea typeface="Andale Sans UI" pitchFamily="2"/>
                <a:cs typeface="Tahoma" pitchFamily="2"/>
              </a:rPr>
              <a:t>Matthias Hanauske</a:t>
            </a:r>
          </a:p>
          <a:p>
            <a:pPr algn="ctr" hangingPunct="0">
              <a:spcAft>
                <a:spcPts val="257"/>
              </a:spcAft>
            </a:pPr>
            <a:endParaRPr lang="en-GB" i="1" dirty="0">
              <a:latin typeface="Thorndale" pitchFamily="18"/>
              <a:ea typeface="Andale Sans UI" pitchFamily="2"/>
              <a:cs typeface="Tahoma" pitchFamily="2"/>
            </a:endParaRPr>
          </a:p>
          <a:p>
            <a:pPr algn="ctr" hangingPunct="0">
              <a:spcAft>
                <a:spcPts val="257"/>
              </a:spcAft>
            </a:pPr>
            <a:r>
              <a:rPr lang="en-GB" i="1" dirty="0">
                <a:latin typeface="Thorndale" pitchFamily="18"/>
                <a:ea typeface="Andale Sans UI" pitchFamily="2"/>
                <a:cs typeface="Tahoma" pitchFamily="2"/>
              </a:rPr>
              <a:t>Frankfurt Institute for Advanced Studies</a:t>
            </a:r>
          </a:p>
          <a:p>
            <a:pPr algn="ctr" hangingPunct="0">
              <a:spcAft>
                <a:spcPts val="257"/>
              </a:spcAft>
            </a:pPr>
            <a:r>
              <a:rPr lang="en-GB" i="1" dirty="0">
                <a:latin typeface="Thorndale" pitchFamily="18"/>
                <a:ea typeface="Andale Sans UI" pitchFamily="2"/>
                <a:cs typeface="Tahoma" pitchFamily="2"/>
              </a:rPr>
              <a:t>Johann Wolfgang Goethe Universität</a:t>
            </a:r>
          </a:p>
          <a:p>
            <a:pPr algn="ctr" hangingPunct="0">
              <a:spcAft>
                <a:spcPts val="257"/>
              </a:spcAft>
            </a:pPr>
            <a:r>
              <a:rPr lang="en-GB" i="1" dirty="0" err="1">
                <a:latin typeface="Thorndale" pitchFamily="18"/>
                <a:ea typeface="Andale Sans UI" pitchFamily="2"/>
                <a:cs typeface="Tahoma" pitchFamily="2"/>
              </a:rPr>
              <a:t>Institut</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für</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Theoretische</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Physik</a:t>
            </a:r>
            <a:endParaRPr lang="en-GB" i="1" dirty="0">
              <a:latin typeface="Thorndale" pitchFamily="18"/>
              <a:ea typeface="Andale Sans UI" pitchFamily="2"/>
              <a:cs typeface="Tahoma" pitchFamily="2"/>
            </a:endParaRPr>
          </a:p>
          <a:p>
            <a:pPr algn="ctr" hangingPunct="0">
              <a:spcAft>
                <a:spcPts val="257"/>
              </a:spcAft>
            </a:pPr>
            <a:r>
              <a:rPr lang="en-GB" i="1" dirty="0" err="1">
                <a:latin typeface="Thorndale" pitchFamily="18"/>
                <a:ea typeface="Andale Sans UI" pitchFamily="2"/>
                <a:cs typeface="Tahoma" pitchFamily="2"/>
              </a:rPr>
              <a:t>Arbeitsgruppe</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Relativistische</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Astrophysik</a:t>
            </a:r>
            <a:endParaRPr lang="en-GB" i="1" dirty="0">
              <a:latin typeface="Thorndale" pitchFamily="18"/>
              <a:ea typeface="Andale Sans UI" pitchFamily="2"/>
              <a:cs typeface="Tahoma" pitchFamily="2"/>
            </a:endParaRPr>
          </a:p>
          <a:p>
            <a:pPr algn="ctr" hangingPunct="0">
              <a:spcAft>
                <a:spcPts val="257"/>
              </a:spcAft>
            </a:pPr>
            <a:r>
              <a:rPr lang="en-GB" i="1" dirty="0">
                <a:latin typeface="Thorndale" pitchFamily="18"/>
                <a:ea typeface="Andale Sans UI" pitchFamily="2"/>
                <a:cs typeface="Tahoma" pitchFamily="2"/>
              </a:rPr>
              <a:t>D-60438 Frankfurt am Main</a:t>
            </a:r>
          </a:p>
          <a:p>
            <a:pPr algn="ctr" hangingPunct="0">
              <a:spcAft>
                <a:spcPts val="257"/>
              </a:spcAft>
            </a:pPr>
            <a:r>
              <a:rPr lang="en-GB" i="1" dirty="0">
                <a:latin typeface="Thorndale" pitchFamily="18"/>
                <a:ea typeface="Andale Sans UI" pitchFamily="2"/>
                <a:cs typeface="Tahoma" pitchFamily="2"/>
              </a:rPr>
              <a:t>Germany</a:t>
            </a:r>
          </a:p>
          <a:p>
            <a:endParaRPr lang="en-GB" i="1" dirty="0">
              <a:latin typeface="Thorndale" pitchFamily="18"/>
              <a:ea typeface="Andale Sans UI" pitchFamily="2"/>
              <a:cs typeface="Tahoma" pitchFamily="2"/>
            </a:endParaRPr>
          </a:p>
          <a:p>
            <a:endParaRPr lang="en-GB" i="1" dirty="0">
              <a:latin typeface="Thorndale" pitchFamily="18"/>
              <a:ea typeface="Andale Sans UI" pitchFamily="2"/>
              <a:cs typeface="Tahoma" pitchFamily="2"/>
            </a:endParaRPr>
          </a:p>
          <a:p>
            <a:endParaRPr lang="en-GB" i="1" dirty="0">
              <a:latin typeface="Thorndale" pitchFamily="18"/>
              <a:ea typeface="Andale Sans UI" pitchFamily="2"/>
              <a:cs typeface="Tahoma" pitchFamily="2"/>
            </a:endParaRPr>
          </a:p>
          <a:p>
            <a:pPr rtl="0"/>
            <a:endParaRPr lang="it-IT" dirty="0"/>
          </a:p>
        </p:txBody>
      </p:sp>
      <p:sp>
        <p:nvSpPr>
          <p:cNvPr id="5" name="Titel 12"/>
          <p:cNvSpPr txBox="1">
            <a:spLocks/>
          </p:cNvSpPr>
          <p:nvPr/>
        </p:nvSpPr>
        <p:spPr>
          <a:xfrm>
            <a:off x="18276" y="6165304"/>
            <a:ext cx="3627864" cy="69269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600" kern="1200" spc="100" baseline="0">
                <a:solidFill>
                  <a:schemeClr val="tx1"/>
                </a:solidFill>
                <a:latin typeface="+mj-lt"/>
                <a:ea typeface="+mj-ea"/>
                <a:cs typeface="+mj-cs"/>
              </a:defRPr>
            </a:lvl1pPr>
          </a:lstStyle>
          <a:p>
            <a:r>
              <a:rPr lang="de-DE" sz="4400" dirty="0"/>
              <a:t>3. Vorlesung</a:t>
            </a:r>
            <a:endParaRPr lang="en-US" sz="4400"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646A4C7-5084-46BB-8969-A3F02B675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253" y="2465009"/>
            <a:ext cx="2143140" cy="1607355"/>
          </a:xfrm>
          <a:prstGeom prst="rect">
            <a:avLst/>
          </a:prstGeom>
        </p:spPr>
      </p:pic>
      <p:sp>
        <p:nvSpPr>
          <p:cNvPr id="3" name="Inhaltsplatzhalter 2"/>
          <p:cNvSpPr>
            <a:spLocks noGrp="1"/>
          </p:cNvSpPr>
          <p:nvPr>
            <p:ph idx="1"/>
          </p:nvPr>
        </p:nvSpPr>
        <p:spPr/>
        <p:txBody>
          <a:bodyPr/>
          <a:lstStyle/>
          <a:p>
            <a:pPr marL="514350" indent="-514350">
              <a:buFont typeface="+mj-lt"/>
              <a:buAutoNum type="arabicPeriod" startAt="2"/>
            </a:pPr>
            <a:r>
              <a:rPr lang="de-DE" dirty="0"/>
              <a:t>Es gibt nur ein Nash-Gleichgewicht, das gleichzeitig  die dominante Strategie des Spiels ist:</a:t>
            </a:r>
          </a:p>
        </p:txBody>
      </p:sp>
      <p:graphicFrame>
        <p:nvGraphicFramePr>
          <p:cNvPr id="4" name="Tabelle 3"/>
          <p:cNvGraphicFramePr>
            <a:graphicFrameLocks noGrp="1"/>
          </p:cNvGraphicFramePr>
          <p:nvPr>
            <p:extLst/>
          </p:nvPr>
        </p:nvGraphicFramePr>
        <p:xfrm>
          <a:off x="3179493" y="4050024"/>
          <a:ext cx="5715040" cy="2036452"/>
        </p:xfrm>
        <a:graphic>
          <a:graphicData uri="http://schemas.openxmlformats.org/drawingml/2006/table">
            <a:tbl>
              <a:tblPr firstRow="1" bandRow="1">
                <a:tableStyleId>{5C22544A-7EE6-4342-B048-85BDC9FD1C3A}</a:tableStyleId>
              </a:tblPr>
              <a:tblGrid>
                <a:gridCol w="1571636">
                  <a:extLst>
                    <a:ext uri="{9D8B030D-6E8A-4147-A177-3AD203B41FA5}">
                      <a16:colId xmlns:a16="http://schemas.microsoft.com/office/drawing/2014/main" val="20000"/>
                    </a:ext>
                  </a:extLst>
                </a:gridCol>
                <a:gridCol w="2071702">
                  <a:extLst>
                    <a:ext uri="{9D8B030D-6E8A-4147-A177-3AD203B41FA5}">
                      <a16:colId xmlns:a16="http://schemas.microsoft.com/office/drawing/2014/main" val="20001"/>
                    </a:ext>
                  </a:extLst>
                </a:gridCol>
                <a:gridCol w="2071702">
                  <a:extLst>
                    <a:ext uri="{9D8B030D-6E8A-4147-A177-3AD203B41FA5}">
                      <a16:colId xmlns:a16="http://schemas.microsoft.com/office/drawing/2014/main" val="20002"/>
                    </a:ext>
                  </a:extLst>
                </a:gridCol>
              </a:tblGrid>
              <a:tr h="662828">
                <a:tc>
                  <a:txBody>
                    <a:bodyPr/>
                    <a:lstStyle/>
                    <a:p>
                      <a:endParaRPr lang="en-US" dirty="0"/>
                    </a:p>
                  </a:txBody>
                  <a:tcPr>
                    <a:solidFill>
                      <a:schemeClr val="bg1"/>
                    </a:solidFill>
                  </a:tcPr>
                </a:tc>
                <a:tc>
                  <a:txBody>
                    <a:bodyPr/>
                    <a:lstStyle/>
                    <a:p>
                      <a:pPr marL="0" algn="ctr" rtl="0" eaLnBrk="1" latinLnBrk="0" hangingPunct="1"/>
                      <a:r>
                        <a:rPr kumimoji="0" lang="en-US" kern="1200" dirty="0" err="1">
                          <a:solidFill>
                            <a:schemeClr val="dk1"/>
                          </a:solidFill>
                          <a:latin typeface="+mn-lt"/>
                          <a:ea typeface="+mn-ea"/>
                          <a:cs typeface="+mn-cs"/>
                        </a:rPr>
                        <a:t>Aufrüsten</a:t>
                      </a:r>
                      <a:endParaRPr kumimoji="0" lang="en-US" kern="1200" dirty="0">
                        <a:solidFill>
                          <a:schemeClr val="dk1"/>
                        </a:solidFill>
                        <a:latin typeface="+mn-lt"/>
                        <a:ea typeface="+mn-ea"/>
                        <a:cs typeface="+mn-cs"/>
                      </a:endParaRPr>
                    </a:p>
                  </a:txBody>
                  <a:tcPr/>
                </a:tc>
                <a:tc>
                  <a:txBody>
                    <a:bodyPr/>
                    <a:lstStyle/>
                    <a:p>
                      <a:pPr algn="ctr"/>
                      <a:r>
                        <a:rPr lang="en-US" dirty="0" err="1">
                          <a:solidFill>
                            <a:schemeClr val="tx1"/>
                          </a:solidFill>
                        </a:rPr>
                        <a:t>Abrüsten</a:t>
                      </a:r>
                      <a:endParaRPr lang="en-US" dirty="0">
                        <a:solidFill>
                          <a:schemeClr val="tx1"/>
                        </a:solidFill>
                      </a:endParaRPr>
                    </a:p>
                  </a:txBody>
                  <a:tcPr/>
                </a:tc>
                <a:extLst>
                  <a:ext uri="{0D108BD9-81ED-4DB2-BD59-A6C34878D82A}">
                    <a16:rowId xmlns:a16="http://schemas.microsoft.com/office/drawing/2014/main" val="10000"/>
                  </a:ext>
                </a:extLst>
              </a:tr>
              <a:tr h="686812">
                <a:tc>
                  <a:txBody>
                    <a:bodyPr/>
                    <a:lstStyle/>
                    <a:p>
                      <a:pPr marL="0" algn="l" rtl="0" eaLnBrk="1" latinLnBrk="0" hangingPunct="1"/>
                      <a:r>
                        <a:rPr kumimoji="0" lang="en-US" kern="1200" dirty="0" err="1">
                          <a:solidFill>
                            <a:schemeClr val="dk1"/>
                          </a:solidFill>
                          <a:latin typeface="+mn-lt"/>
                          <a:ea typeface="+mn-ea"/>
                          <a:cs typeface="+mn-cs"/>
                        </a:rPr>
                        <a:t>Aufrüsten</a:t>
                      </a:r>
                      <a:endParaRPr kumimoji="0" lang="en-US" kern="1200" dirty="0">
                        <a:solidFill>
                          <a:schemeClr val="dk1"/>
                        </a:solidFill>
                        <a:latin typeface="+mn-lt"/>
                        <a:ea typeface="+mn-ea"/>
                        <a:cs typeface="+mn-cs"/>
                      </a:endParaRPr>
                    </a:p>
                  </a:txBody>
                  <a:tcPr>
                    <a:solidFill>
                      <a:srgbClr val="FF0000"/>
                    </a:solidFill>
                  </a:tcPr>
                </a:tc>
                <a:tc>
                  <a:txBody>
                    <a:bodyPr/>
                    <a:lstStyle/>
                    <a:p>
                      <a:pPr algn="ctr"/>
                      <a:r>
                        <a:rPr lang="en-US" sz="2800" dirty="0"/>
                        <a:t>(</a:t>
                      </a:r>
                      <a:r>
                        <a:rPr lang="en-US" sz="2800" dirty="0">
                          <a:solidFill>
                            <a:srgbClr val="FF0000"/>
                          </a:solidFill>
                        </a:rPr>
                        <a:t>1 </a:t>
                      </a:r>
                      <a:r>
                        <a:rPr lang="en-US" sz="2800" dirty="0"/>
                        <a:t>, </a:t>
                      </a:r>
                      <a:r>
                        <a:rPr lang="en-US" sz="2800" dirty="0">
                          <a:solidFill>
                            <a:schemeClr val="accent1"/>
                          </a:solidFill>
                        </a:rPr>
                        <a:t>1</a:t>
                      </a:r>
                      <a:r>
                        <a:rPr lang="en-US" sz="2800" dirty="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4 </a:t>
                      </a:r>
                      <a:r>
                        <a:rPr lang="en-US" sz="2800" dirty="0"/>
                        <a:t>, </a:t>
                      </a:r>
                      <a:r>
                        <a:rPr lang="en-US" sz="2800" dirty="0">
                          <a:solidFill>
                            <a:schemeClr val="accent1"/>
                          </a:solidFill>
                        </a:rPr>
                        <a:t>0</a:t>
                      </a:r>
                      <a:r>
                        <a:rPr lang="en-US" sz="2800" dirty="0"/>
                        <a:t>)</a:t>
                      </a:r>
                    </a:p>
                  </a:txBody>
                  <a:tcPr>
                    <a:solidFill>
                      <a:schemeClr val="bg2"/>
                    </a:solidFill>
                  </a:tcPr>
                </a:tc>
                <a:extLst>
                  <a:ext uri="{0D108BD9-81ED-4DB2-BD59-A6C34878D82A}">
                    <a16:rowId xmlns:a16="http://schemas.microsoft.com/office/drawing/2014/main" val="10001"/>
                  </a:ext>
                </a:extLst>
              </a:tr>
              <a:tr h="686812">
                <a:tc>
                  <a:txBody>
                    <a:bodyPr/>
                    <a:lstStyle/>
                    <a:p>
                      <a:r>
                        <a:rPr lang="en-US" dirty="0" err="1"/>
                        <a:t>Abrüsten</a:t>
                      </a:r>
                      <a:endParaRPr lang="en-US" dirty="0"/>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4</a:t>
                      </a:r>
                      <a:r>
                        <a:rPr lang="en-US" sz="2800" dirty="0"/>
                        <a:t>)</a:t>
                      </a: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2 </a:t>
                      </a:r>
                      <a:r>
                        <a:rPr lang="en-US" sz="2800" dirty="0"/>
                        <a:t>, </a:t>
                      </a:r>
                      <a:r>
                        <a:rPr lang="en-US" sz="2800" dirty="0">
                          <a:solidFill>
                            <a:schemeClr val="accent1"/>
                          </a:solidFill>
                        </a:rPr>
                        <a:t>2</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5" name="Nach rechts gekrümmter Pfeil 4"/>
          <p:cNvSpPr/>
          <p:nvPr/>
        </p:nvSpPr>
        <p:spPr>
          <a:xfrm>
            <a:off x="4965443" y="4907280"/>
            <a:ext cx="428628" cy="858962"/>
          </a:xfrm>
          <a:prstGeom prst="curvedRightArrow">
            <a:avLst/>
          </a:prstGeom>
          <a:solidFill>
            <a:srgbClr val="FF0000"/>
          </a:solidFill>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7" name="Nach rechts gekrümmter Pfeil 6"/>
          <p:cNvSpPr/>
          <p:nvPr/>
        </p:nvSpPr>
        <p:spPr>
          <a:xfrm rot="10800000">
            <a:off x="7037145" y="4907280"/>
            <a:ext cx="428628" cy="858962"/>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8" name="Nach unten gekrümmter Pfeil 7"/>
          <p:cNvSpPr/>
          <p:nvPr/>
        </p:nvSpPr>
        <p:spPr>
          <a:xfrm>
            <a:off x="5965575" y="4407214"/>
            <a:ext cx="2143140" cy="445768"/>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Nach unten gekrümmter Pfeil 8"/>
          <p:cNvSpPr/>
          <p:nvPr/>
        </p:nvSpPr>
        <p:spPr>
          <a:xfrm rot="10800000">
            <a:off x="5965575" y="5907412"/>
            <a:ext cx="2143140" cy="374330"/>
          </a:xfrm>
          <a:prstGeom prst="curvedDown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Titel 10"/>
          <p:cNvSpPr>
            <a:spLocks noGrp="1"/>
          </p:cNvSpPr>
          <p:nvPr>
            <p:ph type="title"/>
          </p:nvPr>
        </p:nvSpPr>
        <p:spPr>
          <a:xfrm>
            <a:off x="1979612" y="500042"/>
            <a:ext cx="8229600" cy="1347046"/>
          </a:xfrm>
        </p:spPr>
        <p:txBody>
          <a:bodyPr>
            <a:normAutofit fontScale="90000"/>
          </a:bodyPr>
          <a:lstStyle/>
          <a:p>
            <a:pPr lvl="0"/>
            <a:r>
              <a:rPr lang="de-DE" sz="6700" dirty="0"/>
              <a:t>Dilemma des Wettrüstens</a:t>
            </a:r>
            <a:br>
              <a:rPr lang="de-DE" sz="9600" dirty="0"/>
            </a:br>
            <a:r>
              <a:rPr lang="de-DE" sz="3100" dirty="0"/>
              <a:t>(3. Dominante Strategien und Nash-Gleichgewichte)</a:t>
            </a:r>
            <a:endParaRPr lang="de-DE" dirty="0"/>
          </a:p>
        </p:txBody>
      </p:sp>
      <p:sp>
        <p:nvSpPr>
          <p:cNvPr id="12" name="Textfeld 11"/>
          <p:cNvSpPr txBox="1"/>
          <p:nvPr/>
        </p:nvSpPr>
        <p:spPr>
          <a:xfrm>
            <a:off x="1485900" y="6324600"/>
            <a:ext cx="75921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onstantia"/>
                <a:ea typeface="+mn-ea"/>
                <a:cs typeface="+mn-cs"/>
              </a:rPr>
              <a:t>(Aufrüsten , Aufrüsten) ist die dominante Strategie des Spiels.</a:t>
            </a:r>
          </a:p>
        </p:txBody>
      </p:sp>
      <p:pic>
        <p:nvPicPr>
          <p:cNvPr id="10" name="Grafik 9">
            <a:extLst>
              <a:ext uri="{FF2B5EF4-FFF2-40B4-BE49-F238E27FC236}">
                <a16:creationId xmlns:a16="http://schemas.microsoft.com/office/drawing/2014/main" id="{B8A661F3-215E-4DD5-907B-263C44EFA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977" y="2920569"/>
            <a:ext cx="1830277" cy="1830277"/>
          </a:xfrm>
          <a:prstGeom prst="rect">
            <a:avLst/>
          </a:prstGeom>
        </p:spPr>
      </p:pic>
      <p:sp>
        <p:nvSpPr>
          <p:cNvPr id="14" name="Rechteck 13">
            <a:extLst>
              <a:ext uri="{FF2B5EF4-FFF2-40B4-BE49-F238E27FC236}">
                <a16:creationId xmlns:a16="http://schemas.microsoft.com/office/drawing/2014/main" id="{378C9A6B-2254-450F-9FDB-7D608FAF087F}"/>
              </a:ext>
            </a:extLst>
          </p:cNvPr>
          <p:cNvSpPr/>
          <p:nvPr/>
        </p:nvSpPr>
        <p:spPr>
          <a:xfrm>
            <a:off x="8971454" y="3343216"/>
            <a:ext cx="3132303" cy="2862322"/>
          </a:xfrm>
          <a:prstGeom prst="rect">
            <a:avLst/>
          </a:prstGeom>
        </p:spPr>
        <p:txBody>
          <a:bodyPr wrap="square">
            <a:spAutoFit/>
          </a:bodyPr>
          <a:lstStyle/>
          <a:p>
            <a:r>
              <a:rPr lang="de-DE" dirty="0"/>
              <a:t>Wie kann die Welt diesem Dilemma entkommen?</a:t>
            </a:r>
          </a:p>
          <a:p>
            <a:endParaRPr lang="de-DE" dirty="0"/>
          </a:p>
          <a:p>
            <a:r>
              <a:rPr lang="de-DE" sz="1400" dirty="0"/>
              <a:t>In der Quantenspieltheorie kann man mittels einer möglichen Verschränkung der Quanten-Entscheidungszustände der Spieler dem Dilemma entkommen (siehe Teil 3). Dieser auf Vertrauen basierende Zustand wurde nach der Zeit des kalten Krieges realisiert, droht nun jedoch instabil zu werden.</a:t>
            </a:r>
            <a:endParaRPr lang="en-GB" sz="1400" dirty="0"/>
          </a:p>
        </p:txBody>
      </p:sp>
    </p:spTree>
    <p:extLst>
      <p:ext uri="{BB962C8B-B14F-4D97-AF65-F5344CB8AC3E}">
        <p14:creationId xmlns:p14="http://schemas.microsoft.com/office/powerpoint/2010/main" val="2515018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8132" y="714356"/>
            <a:ext cx="4857784" cy="1143000"/>
          </a:xfrm>
        </p:spPr>
        <p:txBody>
          <a:bodyPr>
            <a:normAutofit fontScale="90000"/>
          </a:bodyPr>
          <a:lstStyle/>
          <a:p>
            <a:r>
              <a:rPr lang="de-DE" dirty="0" err="1"/>
              <a:t>Rousseaus</a:t>
            </a:r>
            <a:r>
              <a:rPr lang="de-DE" dirty="0"/>
              <a:t> </a:t>
            </a:r>
            <a:br>
              <a:rPr lang="de-DE" dirty="0"/>
            </a:br>
            <a:r>
              <a:rPr lang="de-DE" dirty="0"/>
              <a:t>Hirschjagt - Spiel</a:t>
            </a:r>
          </a:p>
        </p:txBody>
      </p:sp>
      <p:pic>
        <p:nvPicPr>
          <p:cNvPr id="4" name="Inhaltsplatzhalter 3" descr="gametree2.jpg"/>
          <p:cNvPicPr>
            <a:picLocks noGrp="1" noChangeAspect="1"/>
          </p:cNvPicPr>
          <p:nvPr>
            <p:ph idx="1"/>
          </p:nvPr>
        </p:nvPicPr>
        <p:blipFill>
          <a:blip r:embed="rId3" cstate="print"/>
          <a:stretch>
            <a:fillRect/>
          </a:stretch>
        </p:blipFill>
        <p:spPr>
          <a:xfrm>
            <a:off x="477788" y="2000240"/>
            <a:ext cx="5824668" cy="4389437"/>
          </a:xfrm>
        </p:spPr>
      </p:pic>
      <p:sp>
        <p:nvSpPr>
          <p:cNvPr id="5" name="Textfeld 4"/>
          <p:cNvSpPr txBox="1"/>
          <p:nvPr/>
        </p:nvSpPr>
        <p:spPr>
          <a:xfrm>
            <a:off x="3609255" y="2143115"/>
            <a:ext cx="935445" cy="369332"/>
          </a:xfrm>
          <a:prstGeom prst="rect">
            <a:avLst/>
          </a:prstGeom>
          <a:noFill/>
        </p:spPr>
        <p:txBody>
          <a:bodyPr wrap="square" rtlCol="0">
            <a:spAutoFit/>
          </a:bodyPr>
          <a:lstStyle/>
          <a:p>
            <a:r>
              <a:rPr lang="de-DE" dirty="0">
                <a:solidFill>
                  <a:prstClr val="black"/>
                </a:solidFill>
                <a:latin typeface="Constantia"/>
              </a:rPr>
              <a:t>Hasen</a:t>
            </a:r>
          </a:p>
        </p:txBody>
      </p:sp>
      <p:sp>
        <p:nvSpPr>
          <p:cNvPr id="6" name="Textfeld 5"/>
          <p:cNvSpPr txBox="1"/>
          <p:nvPr/>
        </p:nvSpPr>
        <p:spPr>
          <a:xfrm>
            <a:off x="3460663" y="3571875"/>
            <a:ext cx="979700" cy="369332"/>
          </a:xfrm>
          <a:prstGeom prst="rect">
            <a:avLst/>
          </a:prstGeom>
          <a:noFill/>
        </p:spPr>
        <p:txBody>
          <a:bodyPr wrap="square" rtlCol="0">
            <a:spAutoFit/>
          </a:bodyPr>
          <a:lstStyle/>
          <a:p>
            <a:r>
              <a:rPr lang="de-DE" dirty="0">
                <a:solidFill>
                  <a:prstClr val="black"/>
                </a:solidFill>
                <a:latin typeface="Constantia"/>
              </a:rPr>
              <a:t>Hirsch</a:t>
            </a:r>
          </a:p>
        </p:txBody>
      </p:sp>
      <p:sp>
        <p:nvSpPr>
          <p:cNvPr id="7" name="Textfeld 6"/>
          <p:cNvSpPr txBox="1"/>
          <p:nvPr/>
        </p:nvSpPr>
        <p:spPr>
          <a:xfrm>
            <a:off x="1197868" y="3068960"/>
            <a:ext cx="1394639" cy="369332"/>
          </a:xfrm>
          <a:prstGeom prst="rect">
            <a:avLst/>
          </a:prstGeom>
          <a:noFill/>
        </p:spPr>
        <p:txBody>
          <a:bodyPr wrap="square" rtlCol="0">
            <a:spAutoFit/>
          </a:bodyPr>
          <a:lstStyle/>
          <a:p>
            <a:r>
              <a:rPr lang="de-DE" dirty="0">
                <a:solidFill>
                  <a:prstClr val="black"/>
                </a:solidFill>
                <a:latin typeface="Constantia"/>
              </a:rPr>
              <a:t>Hasen jagen</a:t>
            </a:r>
          </a:p>
        </p:txBody>
      </p:sp>
      <p:sp>
        <p:nvSpPr>
          <p:cNvPr id="8" name="Textfeld 7"/>
          <p:cNvSpPr txBox="1"/>
          <p:nvPr/>
        </p:nvSpPr>
        <p:spPr>
          <a:xfrm>
            <a:off x="1413892" y="4744890"/>
            <a:ext cx="1312601" cy="646331"/>
          </a:xfrm>
          <a:prstGeom prst="rect">
            <a:avLst/>
          </a:prstGeom>
          <a:noFill/>
        </p:spPr>
        <p:txBody>
          <a:bodyPr wrap="square" rtlCol="0">
            <a:spAutoFit/>
          </a:bodyPr>
          <a:lstStyle/>
          <a:p>
            <a:r>
              <a:rPr lang="de-DE" dirty="0">
                <a:solidFill>
                  <a:prstClr val="black"/>
                </a:solidFill>
                <a:latin typeface="Constantia"/>
              </a:rPr>
              <a:t>Hirsch jagen</a:t>
            </a:r>
          </a:p>
        </p:txBody>
      </p:sp>
      <p:sp>
        <p:nvSpPr>
          <p:cNvPr id="9" name="Textfeld 8"/>
          <p:cNvSpPr txBox="1"/>
          <p:nvPr/>
        </p:nvSpPr>
        <p:spPr>
          <a:xfrm>
            <a:off x="3537817" y="4357693"/>
            <a:ext cx="935445" cy="369332"/>
          </a:xfrm>
          <a:prstGeom prst="rect">
            <a:avLst/>
          </a:prstGeom>
          <a:noFill/>
        </p:spPr>
        <p:txBody>
          <a:bodyPr wrap="square" rtlCol="0">
            <a:spAutoFit/>
          </a:bodyPr>
          <a:lstStyle/>
          <a:p>
            <a:r>
              <a:rPr lang="de-DE" dirty="0">
                <a:solidFill>
                  <a:prstClr val="black"/>
                </a:solidFill>
                <a:latin typeface="Constantia"/>
              </a:rPr>
              <a:t>Hasen</a:t>
            </a:r>
          </a:p>
        </p:txBody>
      </p:sp>
      <p:sp>
        <p:nvSpPr>
          <p:cNvPr id="10" name="Textfeld 9"/>
          <p:cNvSpPr txBox="1"/>
          <p:nvPr/>
        </p:nvSpPr>
        <p:spPr>
          <a:xfrm>
            <a:off x="3460663" y="5786453"/>
            <a:ext cx="979700" cy="369332"/>
          </a:xfrm>
          <a:prstGeom prst="rect">
            <a:avLst/>
          </a:prstGeom>
          <a:noFill/>
        </p:spPr>
        <p:txBody>
          <a:bodyPr wrap="square" rtlCol="0">
            <a:spAutoFit/>
          </a:bodyPr>
          <a:lstStyle/>
          <a:p>
            <a:r>
              <a:rPr lang="de-DE" dirty="0">
                <a:solidFill>
                  <a:prstClr val="black"/>
                </a:solidFill>
                <a:latin typeface="Constantia"/>
              </a:rPr>
              <a:t>Hirsch</a:t>
            </a:r>
          </a:p>
        </p:txBody>
      </p:sp>
      <p:graphicFrame>
        <p:nvGraphicFramePr>
          <p:cNvPr id="13" name="Tabelle 12"/>
          <p:cNvGraphicFramePr>
            <a:graphicFrameLocks noGrp="1"/>
          </p:cNvGraphicFramePr>
          <p:nvPr/>
        </p:nvGraphicFramePr>
        <p:xfrm>
          <a:off x="6523039" y="142852"/>
          <a:ext cx="4000532" cy="1536386"/>
        </p:xfrm>
        <a:graphic>
          <a:graphicData uri="http://schemas.openxmlformats.org/drawingml/2006/table">
            <a:tbl>
              <a:tblPr firstRow="1" bandRow="1">
                <a:tableStyleId>{5C22544A-7EE6-4342-B048-85BDC9FD1C3A}</a:tableStyleId>
              </a:tblPr>
              <a:tblGrid>
                <a:gridCol w="857257">
                  <a:extLst>
                    <a:ext uri="{9D8B030D-6E8A-4147-A177-3AD203B41FA5}">
                      <a16:colId xmlns:a16="http://schemas.microsoft.com/office/drawing/2014/main" val="20000"/>
                    </a:ext>
                  </a:extLst>
                </a:gridCol>
                <a:gridCol w="1623071">
                  <a:extLst>
                    <a:ext uri="{9D8B030D-6E8A-4147-A177-3AD203B41FA5}">
                      <a16:colId xmlns:a16="http://schemas.microsoft.com/office/drawing/2014/main" val="20001"/>
                    </a:ext>
                  </a:extLst>
                </a:gridCol>
                <a:gridCol w="1520204">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err="1">
                          <a:solidFill>
                            <a:schemeClr val="dk1"/>
                          </a:solidFill>
                          <a:latin typeface="+mn-lt"/>
                          <a:ea typeface="+mn-ea"/>
                          <a:cs typeface="+mn-cs"/>
                        </a:rPr>
                        <a:t>Hasen</a:t>
                      </a:r>
                      <a:endParaRPr kumimoji="0" lang="en-US" kern="1200" dirty="0">
                        <a:solidFill>
                          <a:schemeClr val="dk1"/>
                        </a:solidFill>
                        <a:latin typeface="+mn-lt"/>
                        <a:ea typeface="+mn-ea"/>
                        <a:cs typeface="+mn-cs"/>
                      </a:endParaRPr>
                    </a:p>
                  </a:txBody>
                  <a:tcPr/>
                </a:tc>
                <a:tc>
                  <a:txBody>
                    <a:bodyPr/>
                    <a:lstStyle/>
                    <a:p>
                      <a:r>
                        <a:rPr lang="en-US" dirty="0">
                          <a:solidFill>
                            <a:schemeClr val="tx1"/>
                          </a:solidFill>
                        </a:rPr>
                        <a:t>Hirsch</a:t>
                      </a:r>
                    </a:p>
                  </a:txBody>
                  <a:tcPr/>
                </a:tc>
                <a:extLst>
                  <a:ext uri="{0D108BD9-81ED-4DB2-BD59-A6C34878D82A}">
                    <a16:rowId xmlns:a16="http://schemas.microsoft.com/office/drawing/2014/main" val="10000"/>
                  </a:ext>
                </a:extLst>
              </a:tr>
              <a:tr h="500066">
                <a:tc>
                  <a:txBody>
                    <a:bodyPr/>
                    <a:lstStyle/>
                    <a:p>
                      <a:r>
                        <a:rPr lang="en-US" dirty="0" err="1"/>
                        <a:t>Hasen</a:t>
                      </a:r>
                      <a:endParaRPr lang="en-US" dirty="0"/>
                    </a:p>
                  </a:txBody>
                  <a:tcPr>
                    <a:solidFill>
                      <a:srgbClr val="FF0000"/>
                    </a:solidFill>
                  </a:tcPr>
                </a:tc>
                <a:tc>
                  <a:txBody>
                    <a:bodyPr/>
                    <a:lstStyle/>
                    <a:p>
                      <a:r>
                        <a:rPr lang="en-US" sz="2800" dirty="0"/>
                        <a:t>(</a:t>
                      </a:r>
                      <a:r>
                        <a:rPr lang="en-US" sz="2800" dirty="0">
                          <a:solidFill>
                            <a:srgbClr val="FF0000"/>
                          </a:solidFill>
                        </a:rPr>
                        <a:t>2 </a:t>
                      </a:r>
                      <a:r>
                        <a:rPr lang="en-US" sz="2800" dirty="0"/>
                        <a:t>, </a:t>
                      </a:r>
                      <a:r>
                        <a:rPr lang="en-US" sz="2800" dirty="0">
                          <a:solidFill>
                            <a:schemeClr val="accent1"/>
                          </a:solidFill>
                        </a:rPr>
                        <a:t>2</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4 </a:t>
                      </a:r>
                      <a:r>
                        <a:rPr lang="en-US" sz="2800" dirty="0"/>
                        <a:t>, </a:t>
                      </a:r>
                      <a:r>
                        <a:rPr lang="en-US" sz="2800" dirty="0">
                          <a:solidFill>
                            <a:schemeClr val="accent1"/>
                          </a:solidFill>
                        </a:rPr>
                        <a:t>0</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a:t>Hirsch</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4</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5 </a:t>
                      </a:r>
                      <a:r>
                        <a:rPr lang="en-US" sz="2800" dirty="0"/>
                        <a:t>, </a:t>
                      </a:r>
                      <a:r>
                        <a:rPr lang="en-US" sz="2800" dirty="0">
                          <a:solidFill>
                            <a:schemeClr val="accent1"/>
                          </a:solidFill>
                        </a:rPr>
                        <a:t>5</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8" name="Textfeld 17"/>
          <p:cNvSpPr txBox="1"/>
          <p:nvPr/>
        </p:nvSpPr>
        <p:spPr>
          <a:xfrm>
            <a:off x="6022974" y="2000240"/>
            <a:ext cx="4500594" cy="4801314"/>
          </a:xfrm>
          <a:prstGeom prst="rect">
            <a:avLst/>
          </a:prstGeom>
          <a:noFill/>
        </p:spPr>
        <p:txBody>
          <a:bodyPr wrap="square" rtlCol="0">
            <a:spAutoFit/>
          </a:bodyPr>
          <a:lstStyle/>
          <a:p>
            <a:r>
              <a:rPr lang="de-DE" dirty="0">
                <a:solidFill>
                  <a:prstClr val="black"/>
                </a:solidFill>
                <a:latin typeface="Constantia"/>
              </a:rPr>
              <a:t>Zwei Jägern ist es im Laufe der Jagt gelungen einen Hirsch und vier Hasen einzukreisen. Die Jäger stehen nun vor der Entscheidung die Hasen entkommen zu lassen und gemeinsam den Hirsch zu erlegen oder sofort das Feuer auf die Hasen zu eröffnen. Entscheiden sich beide dafür den Hirsch zu erlegen, dann hat der Hirsch keine Chance. Einen Hirsch kann man für 10 Goldmünzen verkaufen. Entscheiden sich beide für die Hasenjagt, dann erschießt jeder Jäger zwei Hasen, für die man jeweils eine Goldmünze bekommt. Entscheidet sich jedoch nur einer für die Hirschjagt, so kann der Hirsch entkommen und derjenige der sich für die Hasenjagt entschieden hat kann alle vier Hasen erlegen. </a:t>
            </a:r>
          </a:p>
        </p:txBody>
      </p:sp>
    </p:spTree>
    <p:extLst>
      <p:ext uri="{BB962C8B-B14F-4D97-AF65-F5344CB8AC3E}">
        <p14:creationId xmlns:p14="http://schemas.microsoft.com/office/powerpoint/2010/main" val="311028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p:txBody>
          <a:bodyPr/>
          <a:lstStyle/>
          <a:p>
            <a:r>
              <a:rPr lang="en-GB" dirty="0"/>
              <a:t>Nash-</a:t>
            </a:r>
            <a:r>
              <a:rPr lang="en-GB" dirty="0" err="1"/>
              <a:t>Gleichgewichte</a:t>
            </a:r>
            <a:r>
              <a:rPr lang="en-GB" dirty="0"/>
              <a:t> </a:t>
            </a:r>
            <a:br>
              <a:rPr lang="en-GB" dirty="0"/>
            </a:br>
            <a:r>
              <a:rPr lang="en-GB" dirty="0" err="1"/>
              <a:t>im</a:t>
            </a:r>
            <a:r>
              <a:rPr lang="en-GB" dirty="0"/>
              <a:t> </a:t>
            </a:r>
            <a:r>
              <a:rPr lang="en-GB" dirty="0" err="1"/>
              <a:t>Hirschjagt</a:t>
            </a:r>
            <a:r>
              <a:rPr lang="en-GB" dirty="0"/>
              <a:t>-Spiel</a:t>
            </a:r>
          </a:p>
        </p:txBody>
      </p:sp>
      <p:pic>
        <p:nvPicPr>
          <p:cNvPr id="5" name="Grafik 4">
            <a:extLst>
              <a:ext uri="{FF2B5EF4-FFF2-40B4-BE49-F238E27FC236}">
                <a16:creationId xmlns:a16="http://schemas.microsoft.com/office/drawing/2014/main" id="{E364E47D-339C-43EF-878B-1CADB8FFE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85" y="1916832"/>
            <a:ext cx="8940419" cy="4667648"/>
          </a:xfrm>
          <a:prstGeom prst="rect">
            <a:avLst/>
          </a:prstGeom>
        </p:spPr>
      </p:pic>
    </p:spTree>
    <p:extLst>
      <p:ext uri="{BB962C8B-B14F-4D97-AF65-F5344CB8AC3E}">
        <p14:creationId xmlns:p14="http://schemas.microsoft.com/office/powerpoint/2010/main" val="285238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1" y="116632"/>
            <a:ext cx="9144001" cy="648072"/>
          </a:xfrm>
        </p:spPr>
        <p:txBody>
          <a:bodyPr/>
          <a:lstStyle/>
          <a:p>
            <a:pPr algn="ctr"/>
            <a:r>
              <a:rPr lang="en-GB" dirty="0" err="1"/>
              <a:t>Gemischte</a:t>
            </a:r>
            <a:r>
              <a:rPr lang="en-GB" dirty="0"/>
              <a:t> </a:t>
            </a:r>
            <a:r>
              <a:rPr lang="en-GB" dirty="0" err="1"/>
              <a:t>Strategien</a:t>
            </a:r>
            <a:endParaRPr lang="en-GB" dirty="0"/>
          </a:p>
        </p:txBody>
      </p:sp>
      <p:pic>
        <p:nvPicPr>
          <p:cNvPr id="3" name="Grafik 2">
            <a:extLst>
              <a:ext uri="{FF2B5EF4-FFF2-40B4-BE49-F238E27FC236}">
                <a16:creationId xmlns:a16="http://schemas.microsoft.com/office/drawing/2014/main" id="{85523F91-153A-4019-9BE3-1D132E152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300"/>
            <a:ext cx="12188825" cy="4339399"/>
          </a:xfrm>
          <a:prstGeom prst="rect">
            <a:avLst/>
          </a:prstGeom>
        </p:spPr>
      </p:pic>
    </p:spTree>
    <p:extLst>
      <p:ext uri="{BB962C8B-B14F-4D97-AF65-F5344CB8AC3E}">
        <p14:creationId xmlns:p14="http://schemas.microsoft.com/office/powerpoint/2010/main" val="94779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1" y="25192"/>
            <a:ext cx="9144001" cy="648072"/>
          </a:xfrm>
        </p:spPr>
        <p:txBody>
          <a:bodyPr>
            <a:normAutofit fontScale="90000"/>
          </a:bodyPr>
          <a:lstStyle/>
          <a:p>
            <a:pPr algn="ctr"/>
            <a:r>
              <a:rPr lang="en-GB" dirty="0" err="1"/>
              <a:t>Auszahlungsfunktion</a:t>
            </a:r>
            <a:r>
              <a:rPr lang="en-GB" dirty="0"/>
              <a:t> in </a:t>
            </a:r>
            <a:r>
              <a:rPr lang="en-GB" dirty="0" err="1"/>
              <a:t>gemischten</a:t>
            </a:r>
            <a:r>
              <a:rPr lang="en-GB" dirty="0"/>
              <a:t> </a:t>
            </a:r>
            <a:r>
              <a:rPr lang="en-GB" dirty="0" err="1"/>
              <a:t>Strategien</a:t>
            </a:r>
            <a:endParaRPr lang="en-GB" dirty="0"/>
          </a:p>
        </p:txBody>
      </p:sp>
      <p:pic>
        <p:nvPicPr>
          <p:cNvPr id="5" name="Grafik 4">
            <a:extLst>
              <a:ext uri="{FF2B5EF4-FFF2-40B4-BE49-F238E27FC236}">
                <a16:creationId xmlns:a16="http://schemas.microsoft.com/office/drawing/2014/main" id="{3A04B9D2-4560-4562-8293-B9D969CD5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868"/>
            <a:ext cx="12188825" cy="2167581"/>
          </a:xfrm>
          <a:prstGeom prst="rect">
            <a:avLst/>
          </a:prstGeom>
        </p:spPr>
      </p:pic>
      <p:pic>
        <p:nvPicPr>
          <p:cNvPr id="6" name="Grafik 5">
            <a:extLst>
              <a:ext uri="{FF2B5EF4-FFF2-40B4-BE49-F238E27FC236}">
                <a16:creationId xmlns:a16="http://schemas.microsoft.com/office/drawing/2014/main" id="{1F74489F-CB16-4270-AFF9-0267BD600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0928"/>
            <a:ext cx="12188825" cy="4197131"/>
          </a:xfrm>
          <a:prstGeom prst="rect">
            <a:avLst/>
          </a:prstGeom>
        </p:spPr>
      </p:pic>
    </p:spTree>
    <p:extLst>
      <p:ext uri="{BB962C8B-B14F-4D97-AF65-F5344CB8AC3E}">
        <p14:creationId xmlns:p14="http://schemas.microsoft.com/office/powerpoint/2010/main" val="15968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765820" y="116632"/>
            <a:ext cx="10441159" cy="648072"/>
          </a:xfrm>
        </p:spPr>
        <p:txBody>
          <a:bodyPr>
            <a:normAutofit/>
          </a:bodyPr>
          <a:lstStyle/>
          <a:p>
            <a:pPr algn="ctr"/>
            <a:r>
              <a:rPr lang="en-GB" dirty="0"/>
              <a:t>Das Nash-</a:t>
            </a:r>
            <a:r>
              <a:rPr lang="en-GB" dirty="0" err="1"/>
              <a:t>Gleichgewicht</a:t>
            </a:r>
            <a:r>
              <a:rPr lang="en-GB" dirty="0"/>
              <a:t> in </a:t>
            </a:r>
            <a:r>
              <a:rPr lang="en-GB" dirty="0" err="1"/>
              <a:t>gemischten</a:t>
            </a:r>
            <a:r>
              <a:rPr lang="en-GB" dirty="0"/>
              <a:t> </a:t>
            </a:r>
            <a:r>
              <a:rPr lang="en-GB" dirty="0" err="1"/>
              <a:t>Strategien</a:t>
            </a:r>
            <a:endParaRPr lang="en-GB" dirty="0"/>
          </a:p>
        </p:txBody>
      </p:sp>
      <p:pic>
        <p:nvPicPr>
          <p:cNvPr id="3" name="Grafik 2">
            <a:extLst>
              <a:ext uri="{FF2B5EF4-FFF2-40B4-BE49-F238E27FC236}">
                <a16:creationId xmlns:a16="http://schemas.microsoft.com/office/drawing/2014/main" id="{32A05D08-899C-42E2-9DD2-9C0179CD2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12188825" cy="4343682"/>
          </a:xfrm>
          <a:prstGeom prst="rect">
            <a:avLst/>
          </a:prstGeom>
        </p:spPr>
      </p:pic>
      <p:pic>
        <p:nvPicPr>
          <p:cNvPr id="5" name="Grafik 4">
            <a:extLst>
              <a:ext uri="{FF2B5EF4-FFF2-40B4-BE49-F238E27FC236}">
                <a16:creationId xmlns:a16="http://schemas.microsoft.com/office/drawing/2014/main" id="{C5D256A1-3BD8-4805-9484-6BE88335B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812" y="4365104"/>
            <a:ext cx="2664296" cy="2664296"/>
          </a:xfrm>
          <a:prstGeom prst="rect">
            <a:avLst/>
          </a:prstGeom>
        </p:spPr>
      </p:pic>
      <p:pic>
        <p:nvPicPr>
          <p:cNvPr id="7" name="Grafik 6">
            <a:extLst>
              <a:ext uri="{FF2B5EF4-FFF2-40B4-BE49-F238E27FC236}">
                <a16:creationId xmlns:a16="http://schemas.microsoft.com/office/drawing/2014/main" id="{3FBAA346-D55B-4B5B-AEA1-50F25D450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84" y="3984859"/>
            <a:ext cx="3024335" cy="3024335"/>
          </a:xfrm>
          <a:prstGeom prst="rect">
            <a:avLst/>
          </a:prstGeom>
        </p:spPr>
      </p:pic>
      <p:sp>
        <p:nvSpPr>
          <p:cNvPr id="8" name="Rechteck 7">
            <a:extLst>
              <a:ext uri="{FF2B5EF4-FFF2-40B4-BE49-F238E27FC236}">
                <a16:creationId xmlns:a16="http://schemas.microsoft.com/office/drawing/2014/main" id="{92F6F687-D543-402E-9403-2E32F5EC797A}"/>
              </a:ext>
            </a:extLst>
          </p:cNvPr>
          <p:cNvSpPr/>
          <p:nvPr/>
        </p:nvSpPr>
        <p:spPr>
          <a:xfrm>
            <a:off x="3358108" y="5445224"/>
            <a:ext cx="6092825" cy="1200329"/>
          </a:xfrm>
          <a:prstGeom prst="rect">
            <a:avLst/>
          </a:prstGeom>
        </p:spPr>
        <p:txBody>
          <a:bodyPr>
            <a:spAutoFit/>
          </a:bodyPr>
          <a:lstStyle/>
          <a:p>
            <a:r>
              <a:rPr lang="de-DE" sz="2400" dirty="0"/>
              <a:t>Das gemischte Nash-Gleichgewicht im Hirschjagt-Spiel liegt bei der Strategien-kombination (x=1/3 , y=1/3) .  </a:t>
            </a:r>
            <a:endParaRPr lang="en-GB" sz="2400" dirty="0"/>
          </a:p>
        </p:txBody>
      </p:sp>
    </p:spTree>
    <p:extLst>
      <p:ext uri="{BB962C8B-B14F-4D97-AF65-F5344CB8AC3E}">
        <p14:creationId xmlns:p14="http://schemas.microsoft.com/office/powerpoint/2010/main" val="12131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765820" y="116632"/>
            <a:ext cx="10441159" cy="648072"/>
          </a:xfrm>
        </p:spPr>
        <p:txBody>
          <a:bodyPr>
            <a:normAutofit/>
          </a:bodyPr>
          <a:lstStyle/>
          <a:p>
            <a:pPr algn="ctr"/>
            <a:r>
              <a:rPr lang="en-GB" dirty="0"/>
              <a:t>Das Nash-</a:t>
            </a:r>
            <a:r>
              <a:rPr lang="en-GB" dirty="0" err="1"/>
              <a:t>Gleichgewichte</a:t>
            </a:r>
            <a:r>
              <a:rPr lang="en-GB" dirty="0"/>
              <a:t> </a:t>
            </a:r>
            <a:r>
              <a:rPr lang="en-GB" dirty="0" err="1"/>
              <a:t>im</a:t>
            </a:r>
            <a:r>
              <a:rPr lang="en-GB" dirty="0"/>
              <a:t> </a:t>
            </a:r>
            <a:r>
              <a:rPr lang="en-GB" dirty="0" err="1"/>
              <a:t>Hirschjagt</a:t>
            </a:r>
            <a:r>
              <a:rPr lang="en-GB" dirty="0"/>
              <a:t>-Spiel</a:t>
            </a:r>
          </a:p>
        </p:txBody>
      </p:sp>
      <p:pic>
        <p:nvPicPr>
          <p:cNvPr id="5" name="Grafik 4">
            <a:extLst>
              <a:ext uri="{FF2B5EF4-FFF2-40B4-BE49-F238E27FC236}">
                <a16:creationId xmlns:a16="http://schemas.microsoft.com/office/drawing/2014/main" id="{C5D256A1-3BD8-4805-9484-6BE88335B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84" y="3234831"/>
            <a:ext cx="4099395" cy="4099395"/>
          </a:xfrm>
          <a:prstGeom prst="rect">
            <a:avLst/>
          </a:prstGeom>
        </p:spPr>
      </p:pic>
      <p:pic>
        <p:nvPicPr>
          <p:cNvPr id="7" name="Grafik 6">
            <a:extLst>
              <a:ext uri="{FF2B5EF4-FFF2-40B4-BE49-F238E27FC236}">
                <a16:creationId xmlns:a16="http://schemas.microsoft.com/office/drawing/2014/main" id="{3FBAA346-D55B-4B5B-AEA1-50F25D450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816" y="3708584"/>
            <a:ext cx="3312369" cy="3312369"/>
          </a:xfrm>
          <a:prstGeom prst="rect">
            <a:avLst/>
          </a:prstGeom>
        </p:spPr>
      </p:pic>
      <p:pic>
        <p:nvPicPr>
          <p:cNvPr id="9" name="Grafik 8">
            <a:extLst>
              <a:ext uri="{FF2B5EF4-FFF2-40B4-BE49-F238E27FC236}">
                <a16:creationId xmlns:a16="http://schemas.microsoft.com/office/drawing/2014/main" id="{58526CE7-A080-47E3-AACD-6B327E8DB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131" y="1880827"/>
            <a:ext cx="4824536" cy="4824536"/>
          </a:xfrm>
          <a:prstGeom prst="rect">
            <a:avLst/>
          </a:prstGeom>
        </p:spPr>
      </p:pic>
      <p:sp>
        <p:nvSpPr>
          <p:cNvPr id="10" name="Gerader Verbinder 9">
            <a:extLst>
              <a:ext uri="{FF2B5EF4-FFF2-40B4-BE49-F238E27FC236}">
                <a16:creationId xmlns:a16="http://schemas.microsoft.com/office/drawing/2014/main" id="{BB21874B-52E8-41BC-B65B-0ACDD2A46C1E}"/>
              </a:ext>
            </a:extLst>
          </p:cNvPr>
          <p:cNvSpPr/>
          <p:nvPr/>
        </p:nvSpPr>
        <p:spPr>
          <a:xfrm flipH="1">
            <a:off x="7174532" y="1693100"/>
            <a:ext cx="1872208" cy="819398"/>
          </a:xfrm>
          <a:prstGeom prst="line">
            <a:avLst/>
          </a:prstGeom>
          <a:noFill/>
          <a:ln w="38100">
            <a:solidFill>
              <a:srgbClr val="00B0F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a:ln>
                <a:noFill/>
              </a:ln>
              <a:latin typeface="Albany" pitchFamily="18"/>
              <a:ea typeface="Andale Sans UI" pitchFamily="2"/>
              <a:cs typeface="Tahoma" pitchFamily="2"/>
            </a:endParaRPr>
          </a:p>
        </p:txBody>
      </p:sp>
      <p:sp>
        <p:nvSpPr>
          <p:cNvPr id="2" name="Rechteck 1">
            <a:extLst>
              <a:ext uri="{FF2B5EF4-FFF2-40B4-BE49-F238E27FC236}">
                <a16:creationId xmlns:a16="http://schemas.microsoft.com/office/drawing/2014/main" id="{1E59EC01-DC14-48F2-ACE7-DE50B40D1921}"/>
              </a:ext>
            </a:extLst>
          </p:cNvPr>
          <p:cNvSpPr/>
          <p:nvPr/>
        </p:nvSpPr>
        <p:spPr>
          <a:xfrm>
            <a:off x="6984940" y="862102"/>
            <a:ext cx="5086136" cy="830997"/>
          </a:xfrm>
          <a:prstGeom prst="rect">
            <a:avLst/>
          </a:prstGeom>
        </p:spPr>
        <p:txBody>
          <a:bodyPr wrap="none">
            <a:spAutoFit/>
          </a:bodyPr>
          <a:lstStyle/>
          <a:p>
            <a:r>
              <a:rPr lang="de-DE" sz="2400" dirty="0"/>
              <a:t>Reines Nash-Gleichgewicht </a:t>
            </a:r>
          </a:p>
          <a:p>
            <a:r>
              <a:rPr lang="de-DE" sz="2400" dirty="0"/>
              <a:t>(</a:t>
            </a:r>
            <a:r>
              <a:rPr lang="de-DE" sz="2400" dirty="0" err="1"/>
              <a:t>x,y</a:t>
            </a:r>
            <a:r>
              <a:rPr lang="de-DE" sz="2400" dirty="0"/>
              <a:t>)=(0,0)=(Hirsch </a:t>
            </a:r>
            <a:r>
              <a:rPr lang="de-DE" sz="2400" dirty="0" err="1"/>
              <a:t>jagen,Hirsch</a:t>
            </a:r>
            <a:r>
              <a:rPr lang="de-DE" sz="2400" dirty="0"/>
              <a:t> jagen) </a:t>
            </a:r>
            <a:endParaRPr lang="en-GB" sz="2400" dirty="0"/>
          </a:p>
        </p:txBody>
      </p:sp>
      <p:sp>
        <p:nvSpPr>
          <p:cNvPr id="6" name="Rechteck 5">
            <a:extLst>
              <a:ext uri="{FF2B5EF4-FFF2-40B4-BE49-F238E27FC236}">
                <a16:creationId xmlns:a16="http://schemas.microsoft.com/office/drawing/2014/main" id="{94EC8449-3C66-47F7-BDCD-04D9B8CD1C87}"/>
              </a:ext>
            </a:extLst>
          </p:cNvPr>
          <p:cNvSpPr/>
          <p:nvPr/>
        </p:nvSpPr>
        <p:spPr>
          <a:xfrm>
            <a:off x="35611" y="1048908"/>
            <a:ext cx="3600403" cy="1569660"/>
          </a:xfrm>
          <a:prstGeom prst="rect">
            <a:avLst/>
          </a:prstGeom>
        </p:spPr>
        <p:txBody>
          <a:bodyPr wrap="square">
            <a:spAutoFit/>
          </a:bodyPr>
          <a:lstStyle/>
          <a:p>
            <a:r>
              <a:rPr lang="de-DE" sz="2400" dirty="0"/>
              <a:t>Reines Nash-Gleichgewicht </a:t>
            </a:r>
          </a:p>
          <a:p>
            <a:r>
              <a:rPr lang="de-DE" sz="2400" dirty="0"/>
              <a:t>(</a:t>
            </a:r>
            <a:r>
              <a:rPr lang="de-DE" sz="2400" dirty="0" err="1"/>
              <a:t>x,y</a:t>
            </a:r>
            <a:r>
              <a:rPr lang="de-DE" sz="2400" dirty="0"/>
              <a:t>)=(1,1)=</a:t>
            </a:r>
          </a:p>
          <a:p>
            <a:r>
              <a:rPr lang="de-DE" sz="2400" dirty="0"/>
              <a:t>(Hasen </a:t>
            </a:r>
            <a:r>
              <a:rPr lang="de-DE" sz="2400" dirty="0" err="1"/>
              <a:t>jagen,Hasen</a:t>
            </a:r>
            <a:r>
              <a:rPr lang="de-DE" sz="2400" dirty="0"/>
              <a:t> jagen) </a:t>
            </a:r>
            <a:endParaRPr lang="en-GB" sz="2400" dirty="0"/>
          </a:p>
        </p:txBody>
      </p:sp>
      <p:sp>
        <p:nvSpPr>
          <p:cNvPr id="11" name="Rechteck 10">
            <a:extLst>
              <a:ext uri="{FF2B5EF4-FFF2-40B4-BE49-F238E27FC236}">
                <a16:creationId xmlns:a16="http://schemas.microsoft.com/office/drawing/2014/main" id="{3DBA9B21-86A5-4C3F-B913-4D4285E6792B}"/>
              </a:ext>
            </a:extLst>
          </p:cNvPr>
          <p:cNvSpPr/>
          <p:nvPr/>
        </p:nvSpPr>
        <p:spPr>
          <a:xfrm>
            <a:off x="8834595" y="2303384"/>
            <a:ext cx="2952329" cy="1200329"/>
          </a:xfrm>
          <a:prstGeom prst="rect">
            <a:avLst/>
          </a:prstGeom>
        </p:spPr>
        <p:txBody>
          <a:bodyPr wrap="square">
            <a:spAutoFit/>
          </a:bodyPr>
          <a:lstStyle/>
          <a:p>
            <a:r>
              <a:rPr lang="de-DE" sz="2400" dirty="0"/>
              <a:t>Gemischtes </a:t>
            </a:r>
          </a:p>
          <a:p>
            <a:r>
              <a:rPr lang="de-DE" sz="2400" dirty="0"/>
              <a:t>Nash-Gleichgewicht </a:t>
            </a:r>
          </a:p>
          <a:p>
            <a:r>
              <a:rPr lang="de-DE" sz="2400" dirty="0"/>
              <a:t>(</a:t>
            </a:r>
            <a:r>
              <a:rPr lang="de-DE" sz="2400" dirty="0" err="1"/>
              <a:t>x,y</a:t>
            </a:r>
            <a:r>
              <a:rPr lang="de-DE" sz="2400" dirty="0"/>
              <a:t>)=( 1/3 , 1/3 )</a:t>
            </a:r>
            <a:endParaRPr lang="en-GB" sz="2400" dirty="0"/>
          </a:p>
        </p:txBody>
      </p:sp>
      <p:sp>
        <p:nvSpPr>
          <p:cNvPr id="12" name="Gerader Verbinder 11">
            <a:extLst>
              <a:ext uri="{FF2B5EF4-FFF2-40B4-BE49-F238E27FC236}">
                <a16:creationId xmlns:a16="http://schemas.microsoft.com/office/drawing/2014/main" id="{8B5A15E4-DF1D-4244-BC41-6C8ACB327CA5}"/>
              </a:ext>
            </a:extLst>
          </p:cNvPr>
          <p:cNvSpPr/>
          <p:nvPr/>
        </p:nvSpPr>
        <p:spPr>
          <a:xfrm flipH="1">
            <a:off x="7102524" y="3284984"/>
            <a:ext cx="1728192" cy="218729"/>
          </a:xfrm>
          <a:prstGeom prst="line">
            <a:avLst/>
          </a:prstGeom>
          <a:noFill/>
          <a:ln w="38100">
            <a:solidFill>
              <a:srgbClr val="00B0F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a:ln>
                <a:noFill/>
              </a:ln>
              <a:latin typeface="Albany" pitchFamily="18"/>
              <a:ea typeface="Andale Sans UI" pitchFamily="2"/>
              <a:cs typeface="Tahoma" pitchFamily="2"/>
            </a:endParaRPr>
          </a:p>
        </p:txBody>
      </p:sp>
      <p:sp>
        <p:nvSpPr>
          <p:cNvPr id="13" name="Gerader Verbinder 12">
            <a:extLst>
              <a:ext uri="{FF2B5EF4-FFF2-40B4-BE49-F238E27FC236}">
                <a16:creationId xmlns:a16="http://schemas.microsoft.com/office/drawing/2014/main" id="{A9CC3B31-3D37-490D-9CEA-0202E0A31160}"/>
              </a:ext>
            </a:extLst>
          </p:cNvPr>
          <p:cNvSpPr/>
          <p:nvPr/>
        </p:nvSpPr>
        <p:spPr>
          <a:xfrm>
            <a:off x="9910836" y="3503713"/>
            <a:ext cx="792088" cy="1196086"/>
          </a:xfrm>
          <a:prstGeom prst="line">
            <a:avLst/>
          </a:prstGeom>
          <a:noFill/>
          <a:ln w="38100">
            <a:solidFill>
              <a:srgbClr val="00B0F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a:ln>
                <a:noFill/>
              </a:ln>
              <a:latin typeface="Albany" pitchFamily="18"/>
              <a:ea typeface="Andale Sans UI" pitchFamily="2"/>
              <a:cs typeface="Tahoma" pitchFamily="2"/>
            </a:endParaRPr>
          </a:p>
        </p:txBody>
      </p:sp>
      <p:sp>
        <p:nvSpPr>
          <p:cNvPr id="14" name="Gerader Verbinder 13">
            <a:extLst>
              <a:ext uri="{FF2B5EF4-FFF2-40B4-BE49-F238E27FC236}">
                <a16:creationId xmlns:a16="http://schemas.microsoft.com/office/drawing/2014/main" id="{FF470AD9-7ECE-439A-8A18-6FAE3A176AB1}"/>
              </a:ext>
            </a:extLst>
          </p:cNvPr>
          <p:cNvSpPr/>
          <p:nvPr/>
        </p:nvSpPr>
        <p:spPr>
          <a:xfrm>
            <a:off x="2926058" y="2618568"/>
            <a:ext cx="1728194" cy="1909414"/>
          </a:xfrm>
          <a:prstGeom prst="line">
            <a:avLst/>
          </a:prstGeom>
          <a:noFill/>
          <a:ln w="38100">
            <a:solidFill>
              <a:srgbClr val="00B0F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a:ln>
                <a:noFill/>
              </a:ln>
              <a:latin typeface="Albany" pitchFamily="18"/>
              <a:ea typeface="Andale Sans UI" pitchFamily="2"/>
              <a:cs typeface="Tahoma" pitchFamily="2"/>
            </a:endParaRPr>
          </a:p>
        </p:txBody>
      </p:sp>
    </p:spTree>
    <p:extLst>
      <p:ext uri="{BB962C8B-B14F-4D97-AF65-F5344CB8AC3E}">
        <p14:creationId xmlns:p14="http://schemas.microsoft.com/office/powerpoint/2010/main" val="13415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8132" y="714356"/>
            <a:ext cx="4857784" cy="1143000"/>
          </a:xfrm>
        </p:spPr>
        <p:txBody>
          <a:bodyPr>
            <a:normAutofit fontScale="90000"/>
          </a:bodyPr>
          <a:lstStyle/>
          <a:p>
            <a:r>
              <a:rPr lang="de-DE" dirty="0"/>
              <a:t>Das Angsthasen- Spiel</a:t>
            </a:r>
          </a:p>
        </p:txBody>
      </p:sp>
      <p:pic>
        <p:nvPicPr>
          <p:cNvPr id="4" name="Inhaltsplatzhalter 3" descr="gametree2.jpg"/>
          <p:cNvPicPr>
            <a:picLocks noGrp="1" noChangeAspect="1"/>
          </p:cNvPicPr>
          <p:nvPr>
            <p:ph idx="1"/>
          </p:nvPr>
        </p:nvPicPr>
        <p:blipFill>
          <a:blip r:embed="rId3" cstate="print"/>
          <a:stretch>
            <a:fillRect/>
          </a:stretch>
        </p:blipFill>
        <p:spPr>
          <a:xfrm>
            <a:off x="2022446" y="1928803"/>
            <a:ext cx="5072098" cy="4389437"/>
          </a:xfrm>
        </p:spPr>
      </p:pic>
      <p:sp>
        <p:nvSpPr>
          <p:cNvPr id="5" name="Textfeld 4"/>
          <p:cNvSpPr txBox="1"/>
          <p:nvPr/>
        </p:nvSpPr>
        <p:spPr>
          <a:xfrm>
            <a:off x="4594214" y="1857364"/>
            <a:ext cx="10715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nicht als Erster</a:t>
            </a:r>
          </a:p>
        </p:txBody>
      </p:sp>
      <p:sp>
        <p:nvSpPr>
          <p:cNvPr id="6" name="Textfeld 5"/>
          <p:cNvSpPr txBox="1"/>
          <p:nvPr/>
        </p:nvSpPr>
        <p:spPr>
          <a:xfrm>
            <a:off x="4522776" y="3357563"/>
            <a:ext cx="1214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als Erster</a:t>
            </a:r>
          </a:p>
        </p:txBody>
      </p:sp>
      <p:sp>
        <p:nvSpPr>
          <p:cNvPr id="7" name="Textfeld 6"/>
          <p:cNvSpPr txBox="1"/>
          <p:nvPr/>
        </p:nvSpPr>
        <p:spPr>
          <a:xfrm>
            <a:off x="2593950" y="2928934"/>
            <a:ext cx="12144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nicht als Erster</a:t>
            </a:r>
          </a:p>
        </p:txBody>
      </p:sp>
      <p:sp>
        <p:nvSpPr>
          <p:cNvPr id="8" name="Textfeld 7"/>
          <p:cNvSpPr txBox="1"/>
          <p:nvPr/>
        </p:nvSpPr>
        <p:spPr>
          <a:xfrm>
            <a:off x="2665388" y="4643447"/>
            <a:ext cx="114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als Erster</a:t>
            </a:r>
          </a:p>
        </p:txBody>
      </p:sp>
      <p:sp>
        <p:nvSpPr>
          <p:cNvPr id="9" name="Textfeld 8"/>
          <p:cNvSpPr txBox="1"/>
          <p:nvPr/>
        </p:nvSpPr>
        <p:spPr>
          <a:xfrm>
            <a:off x="4522776" y="4214818"/>
            <a:ext cx="10715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nicht als Erster</a:t>
            </a:r>
          </a:p>
        </p:txBody>
      </p:sp>
      <p:sp>
        <p:nvSpPr>
          <p:cNvPr id="10" name="Textfeld 9"/>
          <p:cNvSpPr txBox="1"/>
          <p:nvPr/>
        </p:nvSpPr>
        <p:spPr>
          <a:xfrm>
            <a:off x="4451338" y="5715017"/>
            <a:ext cx="114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als Erster</a:t>
            </a:r>
          </a:p>
        </p:txBody>
      </p:sp>
      <p:graphicFrame>
        <p:nvGraphicFramePr>
          <p:cNvPr id="13" name="Tabelle 12"/>
          <p:cNvGraphicFramePr>
            <a:graphicFrameLocks noGrp="1"/>
          </p:cNvGraphicFramePr>
          <p:nvPr/>
        </p:nvGraphicFramePr>
        <p:xfrm>
          <a:off x="6165849" y="142852"/>
          <a:ext cx="4357722" cy="1658306"/>
        </p:xfrm>
        <a:graphic>
          <a:graphicData uri="http://schemas.openxmlformats.org/drawingml/2006/table">
            <a:tbl>
              <a:tblPr firstRow="1" bandRow="1">
                <a:tableStyleId>{5C22544A-7EE6-4342-B048-85BDC9FD1C3A}</a:tableStyleId>
              </a:tblPr>
              <a:tblGrid>
                <a:gridCol w="933798">
                  <a:extLst>
                    <a:ext uri="{9D8B030D-6E8A-4147-A177-3AD203B41FA5}">
                      <a16:colId xmlns:a16="http://schemas.microsoft.com/office/drawing/2014/main" val="20000"/>
                    </a:ext>
                  </a:extLst>
                </a:gridCol>
                <a:gridCol w="1767988">
                  <a:extLst>
                    <a:ext uri="{9D8B030D-6E8A-4147-A177-3AD203B41FA5}">
                      <a16:colId xmlns:a16="http://schemas.microsoft.com/office/drawing/2014/main" val="20001"/>
                    </a:ext>
                  </a:extLst>
                </a:gridCol>
                <a:gridCol w="1655936">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err="1">
                          <a:solidFill>
                            <a:schemeClr val="dk1"/>
                          </a:solidFill>
                          <a:latin typeface="+mn-lt"/>
                          <a:ea typeface="+mn-ea"/>
                          <a:cs typeface="+mn-cs"/>
                        </a:rPr>
                        <a:t>Springe</a:t>
                      </a:r>
                      <a:r>
                        <a:rPr kumimoji="0" lang="en-US" kern="1200" dirty="0">
                          <a:solidFill>
                            <a:schemeClr val="dk1"/>
                          </a:solidFill>
                          <a:latin typeface="+mn-lt"/>
                          <a:ea typeface="+mn-ea"/>
                          <a:cs typeface="+mn-cs"/>
                        </a:rPr>
                        <a:t> </a:t>
                      </a:r>
                      <a:r>
                        <a:rPr kumimoji="0" lang="en-US" kern="1200" dirty="0" err="1">
                          <a:solidFill>
                            <a:schemeClr val="dk1"/>
                          </a:solidFill>
                          <a:latin typeface="+mn-lt"/>
                          <a:ea typeface="+mn-ea"/>
                          <a:cs typeface="+mn-cs"/>
                        </a:rPr>
                        <a:t>nicht</a:t>
                      </a:r>
                      <a:endParaRPr kumimoji="0" lang="en-US" kern="1200" dirty="0">
                        <a:solidFill>
                          <a:schemeClr val="dk1"/>
                        </a:solidFill>
                        <a:latin typeface="+mn-lt"/>
                        <a:ea typeface="+mn-ea"/>
                        <a:cs typeface="+mn-cs"/>
                      </a:endParaRPr>
                    </a:p>
                  </a:txBody>
                  <a:tcPr/>
                </a:tc>
                <a:tc>
                  <a:txBody>
                    <a:bodyPr/>
                    <a:lstStyle/>
                    <a:p>
                      <a:r>
                        <a:rPr lang="en-US" dirty="0" err="1">
                          <a:solidFill>
                            <a:schemeClr val="tx1"/>
                          </a:solidFill>
                        </a:rPr>
                        <a:t>Springe</a:t>
                      </a:r>
                      <a:endParaRPr lang="en-US" dirty="0">
                        <a:solidFill>
                          <a:schemeClr val="tx1"/>
                        </a:solidFill>
                      </a:endParaRPr>
                    </a:p>
                  </a:txBody>
                  <a:tcPr/>
                </a:tc>
                <a:extLst>
                  <a:ext uri="{0D108BD9-81ED-4DB2-BD59-A6C34878D82A}">
                    <a16:rowId xmlns:a16="http://schemas.microsoft.com/office/drawing/2014/main" val="10000"/>
                  </a:ext>
                </a:extLst>
              </a:tr>
              <a:tr h="500066">
                <a:tc>
                  <a:txBody>
                    <a:bodyPr/>
                    <a:lstStyle/>
                    <a:p>
                      <a:pPr marL="0" algn="l" rtl="0" eaLnBrk="1" latinLnBrk="0" hangingPunct="1"/>
                      <a:r>
                        <a:rPr kumimoji="0" lang="en-US" kern="1200" dirty="0" err="1">
                          <a:solidFill>
                            <a:schemeClr val="dk1"/>
                          </a:solidFill>
                          <a:latin typeface="+mn-lt"/>
                          <a:ea typeface="+mn-ea"/>
                          <a:cs typeface="+mn-cs"/>
                        </a:rPr>
                        <a:t>Springe</a:t>
                      </a:r>
                      <a:r>
                        <a:rPr kumimoji="0" lang="en-US" kern="1200" dirty="0">
                          <a:solidFill>
                            <a:schemeClr val="dk1"/>
                          </a:solidFill>
                          <a:latin typeface="+mn-lt"/>
                          <a:ea typeface="+mn-ea"/>
                          <a:cs typeface="+mn-cs"/>
                        </a:rPr>
                        <a:t> </a:t>
                      </a:r>
                      <a:r>
                        <a:rPr kumimoji="0" lang="en-US" kern="1200" dirty="0" err="1">
                          <a:solidFill>
                            <a:schemeClr val="dk1"/>
                          </a:solidFill>
                          <a:latin typeface="+mn-lt"/>
                          <a:ea typeface="+mn-ea"/>
                          <a:cs typeface="+mn-cs"/>
                        </a:rPr>
                        <a:t>nicht</a:t>
                      </a:r>
                      <a:endParaRPr kumimoji="0" lang="en-US" kern="1200" dirty="0">
                        <a:solidFill>
                          <a:schemeClr val="dk1"/>
                        </a:solidFill>
                        <a:latin typeface="+mn-lt"/>
                        <a:ea typeface="+mn-ea"/>
                        <a:cs typeface="+mn-cs"/>
                      </a:endParaRPr>
                    </a:p>
                  </a:txBody>
                  <a:tcPr>
                    <a:solidFill>
                      <a:srgbClr val="FF0000"/>
                    </a:solidFill>
                  </a:tcPr>
                </a:tc>
                <a:tc>
                  <a:txBody>
                    <a:bodyPr/>
                    <a:lstStyle/>
                    <a:p>
                      <a:r>
                        <a:rPr lang="en-US" sz="2800" dirty="0"/>
                        <a:t>(</a:t>
                      </a:r>
                      <a:r>
                        <a:rPr lang="en-US" sz="2800" dirty="0">
                          <a:solidFill>
                            <a:srgbClr val="FF0000"/>
                          </a:solidFill>
                        </a:rPr>
                        <a:t>-1 </a:t>
                      </a:r>
                      <a:r>
                        <a:rPr lang="en-US" sz="2800" dirty="0"/>
                        <a:t>, </a:t>
                      </a:r>
                      <a:r>
                        <a:rPr lang="en-US" sz="2800" dirty="0">
                          <a:solidFill>
                            <a:schemeClr val="accent1"/>
                          </a:solidFill>
                        </a:rPr>
                        <a:t>-1</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2 </a:t>
                      </a:r>
                      <a:r>
                        <a:rPr lang="en-US" sz="2800" dirty="0"/>
                        <a:t>, </a:t>
                      </a:r>
                      <a:r>
                        <a:rPr lang="en-US" sz="2800" dirty="0">
                          <a:solidFill>
                            <a:schemeClr val="accent1"/>
                          </a:solidFill>
                        </a:rPr>
                        <a:t>0</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err="1"/>
                        <a:t>Springe</a:t>
                      </a:r>
                      <a:endParaRPr lang="en-US"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2</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1 </a:t>
                      </a:r>
                      <a:r>
                        <a:rPr lang="en-US" sz="2800" dirty="0"/>
                        <a:t>, </a:t>
                      </a:r>
                      <a:r>
                        <a:rPr lang="en-US" sz="2800" dirty="0">
                          <a:solidFill>
                            <a:schemeClr val="accent1"/>
                          </a:solidFill>
                        </a:rPr>
                        <a:t>1</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8" name="Textfeld 17"/>
          <p:cNvSpPr txBox="1"/>
          <p:nvPr/>
        </p:nvSpPr>
        <p:spPr>
          <a:xfrm>
            <a:off x="6022974" y="2714621"/>
            <a:ext cx="450059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Basierend auf dem Film von Nicholas Ray „Denn sie wissen nicht was sie tun“ aus dem Jahre 1955 (Hauptdarsteller „James Dean“):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onstantia"/>
                <a:ea typeface="+mn-ea"/>
                <a:cs typeface="+mn-cs"/>
              </a:rPr>
              <a:t>Jimbo</a:t>
            </a:r>
            <a:r>
              <a:rPr kumimoji="0" lang="de-DE" sz="1800" b="0" i="0" u="none" strike="noStrike" kern="1200" cap="none" spc="0" normalizeH="0" baseline="0" noProof="0" dirty="0">
                <a:ln>
                  <a:noFill/>
                </a:ln>
                <a:solidFill>
                  <a:prstClr val="black"/>
                </a:solidFill>
                <a:effectLst/>
                <a:uLnTx/>
                <a:uFillTx/>
                <a:latin typeface="Constantia"/>
                <a:ea typeface="+mn-ea"/>
                <a:cs typeface="+mn-cs"/>
              </a:rPr>
              <a:t> und sein Erzfeind Buzz machen eine Mutprobe und rasen in ihren Autos auf eine Klippe zu. Derjenige ist der Angsthase, der als erster aus seinem Auto rausspringt.  Der erzielte Nutzen kann zum Beispiel wie oben angegeben quantifiziert werden.</a:t>
            </a:r>
          </a:p>
        </p:txBody>
      </p:sp>
    </p:spTree>
    <p:extLst>
      <p:ext uri="{BB962C8B-B14F-4D97-AF65-F5344CB8AC3E}">
        <p14:creationId xmlns:p14="http://schemas.microsoft.com/office/powerpoint/2010/main" val="1562463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descr="angsthase_a.jpg"/>
          <p:cNvPicPr>
            <a:picLocks noGrp="1" noChangeAspect="1"/>
          </p:cNvPicPr>
          <p:nvPr>
            <p:ph idx="1"/>
          </p:nvPr>
        </p:nvPicPr>
        <p:blipFill>
          <a:blip r:embed="rId3" cstate="print"/>
          <a:stretch>
            <a:fillRect/>
          </a:stretch>
        </p:blipFill>
        <p:spPr>
          <a:xfrm>
            <a:off x="2879702" y="1928803"/>
            <a:ext cx="5828742" cy="4434693"/>
          </a:xfrm>
        </p:spPr>
      </p:pic>
      <p:sp>
        <p:nvSpPr>
          <p:cNvPr id="2" name="Titel 1"/>
          <p:cNvSpPr>
            <a:spLocks noGrp="1"/>
          </p:cNvSpPr>
          <p:nvPr>
            <p:ph type="title"/>
          </p:nvPr>
        </p:nvSpPr>
        <p:spPr/>
        <p:txBody>
          <a:bodyPr>
            <a:normAutofit fontScale="90000"/>
          </a:bodyPr>
          <a:lstStyle/>
          <a:p>
            <a:r>
              <a:rPr lang="de-DE" dirty="0"/>
              <a:t>Auszahlungsfunktion des Spielers A</a:t>
            </a:r>
            <a:br>
              <a:rPr lang="de-DE" dirty="0"/>
            </a:br>
            <a:r>
              <a:rPr lang="de-DE" dirty="0"/>
              <a:t>in gemischten Strategien</a:t>
            </a:r>
          </a:p>
        </p:txBody>
      </p:sp>
      <p:sp>
        <p:nvSpPr>
          <p:cNvPr id="6" name="Textfeld 5"/>
          <p:cNvSpPr txBox="1"/>
          <p:nvPr/>
        </p:nvSpPr>
        <p:spPr>
          <a:xfrm>
            <a:off x="1808132" y="2071678"/>
            <a:ext cx="1928826" cy="92333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Spieler A springt nicht als erster  und B springt</a:t>
            </a:r>
          </a:p>
        </p:txBody>
      </p:sp>
      <p:sp>
        <p:nvSpPr>
          <p:cNvPr id="10" name="Textfeld 9"/>
          <p:cNvSpPr txBox="1"/>
          <p:nvPr/>
        </p:nvSpPr>
        <p:spPr>
          <a:xfrm>
            <a:off x="7308858" y="2143116"/>
            <a:ext cx="2071702" cy="92333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Spieler A und Spieler B springen gleichzeitig</a:t>
            </a:r>
          </a:p>
        </p:txBody>
      </p:sp>
      <p:sp>
        <p:nvSpPr>
          <p:cNvPr id="11" name="Textfeld 10"/>
          <p:cNvSpPr txBox="1"/>
          <p:nvPr/>
        </p:nvSpPr>
        <p:spPr>
          <a:xfrm>
            <a:off x="1736694" y="5500703"/>
            <a:ext cx="2214578" cy="1200329"/>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Spieler A springt nicht als erster  und B springt auch nicht als erster. </a:t>
            </a:r>
          </a:p>
        </p:txBody>
      </p:sp>
      <p:sp>
        <p:nvSpPr>
          <p:cNvPr id="12" name="Textfeld 11"/>
          <p:cNvSpPr txBox="1"/>
          <p:nvPr/>
        </p:nvSpPr>
        <p:spPr>
          <a:xfrm>
            <a:off x="8166114" y="5572140"/>
            <a:ext cx="2143140" cy="923330"/>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Spieler A springt  und B springt nicht als erster</a:t>
            </a:r>
          </a:p>
        </p:txBody>
      </p:sp>
      <p:cxnSp>
        <p:nvCxnSpPr>
          <p:cNvPr id="14" name="Gerade Verbindung mit Pfeil 13"/>
          <p:cNvCxnSpPr>
            <a:stCxn id="6" idx="2"/>
          </p:cNvCxnSpPr>
          <p:nvPr/>
        </p:nvCxnSpPr>
        <p:spPr>
          <a:xfrm rot="16200000" flipH="1">
            <a:off x="3144912" y="2622641"/>
            <a:ext cx="219680" cy="9644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0" idx="1"/>
          </p:cNvCxnSpPr>
          <p:nvPr/>
        </p:nvCxnSpPr>
        <p:spPr>
          <a:xfrm rot="10800000" flipV="1">
            <a:off x="6237288" y="2604781"/>
            <a:ext cx="1071570" cy="6099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stCxn id="12" idx="1"/>
          </p:cNvCxnSpPr>
          <p:nvPr/>
        </p:nvCxnSpPr>
        <p:spPr>
          <a:xfrm rot="10800000">
            <a:off x="7666048" y="4786324"/>
            <a:ext cx="500066" cy="12474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stCxn id="11" idx="3"/>
          </p:cNvCxnSpPr>
          <p:nvPr/>
        </p:nvCxnSpPr>
        <p:spPr>
          <a:xfrm flipV="1">
            <a:off x="3951272" y="6000769"/>
            <a:ext cx="1428760" cy="1000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033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angsthase_b.jpg"/>
          <p:cNvPicPr>
            <a:picLocks noChangeAspect="1"/>
          </p:cNvPicPr>
          <p:nvPr/>
        </p:nvPicPr>
        <p:blipFill>
          <a:blip r:embed="rId3" cstate="print"/>
          <a:stretch>
            <a:fillRect/>
          </a:stretch>
        </p:blipFill>
        <p:spPr>
          <a:xfrm>
            <a:off x="6094413" y="1857365"/>
            <a:ext cx="4119573" cy="3190797"/>
          </a:xfrm>
          <a:prstGeom prst="rect">
            <a:avLst/>
          </a:prstGeom>
        </p:spPr>
      </p:pic>
      <p:pic>
        <p:nvPicPr>
          <p:cNvPr id="7" name="Inhaltsplatzhalter 6" descr="angsthase_a.jpg"/>
          <p:cNvPicPr>
            <a:picLocks noGrp="1" noChangeAspect="1"/>
          </p:cNvPicPr>
          <p:nvPr>
            <p:ph idx="1"/>
          </p:nvPr>
        </p:nvPicPr>
        <p:blipFill>
          <a:blip r:embed="rId4" cstate="print"/>
          <a:stretch>
            <a:fillRect/>
          </a:stretch>
        </p:blipFill>
        <p:spPr>
          <a:xfrm>
            <a:off x="1736694" y="1857364"/>
            <a:ext cx="4319152" cy="3286148"/>
          </a:xfrm>
        </p:spPr>
      </p:pic>
      <p:sp>
        <p:nvSpPr>
          <p:cNvPr id="2" name="Titel 1"/>
          <p:cNvSpPr>
            <a:spLocks noGrp="1"/>
          </p:cNvSpPr>
          <p:nvPr>
            <p:ph type="title"/>
          </p:nvPr>
        </p:nvSpPr>
        <p:spPr/>
        <p:txBody>
          <a:bodyPr>
            <a:normAutofit fontScale="90000"/>
          </a:bodyPr>
          <a:lstStyle/>
          <a:p>
            <a:r>
              <a:rPr lang="de-DE" dirty="0"/>
              <a:t>Nash-Gleichgewichte und Dominante Strategien</a:t>
            </a:r>
          </a:p>
        </p:txBody>
      </p:sp>
      <p:sp>
        <p:nvSpPr>
          <p:cNvPr id="9" name="Textfeld 8"/>
          <p:cNvSpPr txBox="1"/>
          <p:nvPr/>
        </p:nvSpPr>
        <p:spPr>
          <a:xfrm>
            <a:off x="1808132" y="4919008"/>
            <a:ext cx="864399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onstantia"/>
                <a:ea typeface="+mn-ea"/>
                <a:cs typeface="+mn-cs"/>
              </a:rPr>
              <a:t>Es gibt keine dominante Strategie aber es existieren zwei Nash-Gleichgewichte in reinen Strategien ((x=1,y=0) und (x=0,y=1)) und ein Nash-Gleichgewicht in gemischten Strategien. Der y-Wert des gemischten Nash-Gleichgewicht lässt sich finden, indem man die Linie auf der Auszahlungsfläche des Spielers A ermittelt, die bei festgehaltenem y-Wert weder rauf noch runter geht, wenn man x variiert. (x-Wert durch </a:t>
            </a:r>
            <a:r>
              <a:rPr kumimoji="0" lang="de-DE" sz="2000" b="0" i="0" u="none" strike="noStrike" kern="1200" cap="none" spc="0" normalizeH="0" baseline="0" noProof="0" dirty="0" err="1">
                <a:ln>
                  <a:noFill/>
                </a:ln>
                <a:solidFill>
                  <a:prstClr val="black"/>
                </a:solidFill>
                <a:effectLst/>
                <a:uLnTx/>
                <a:uFillTx/>
                <a:latin typeface="Constantia"/>
                <a:ea typeface="+mn-ea"/>
                <a:cs typeface="+mn-cs"/>
              </a:rPr>
              <a:t>Ausz</a:t>
            </a:r>
            <a:r>
              <a:rPr kumimoji="0" lang="de-DE" sz="2000" b="0" i="0" u="none" strike="noStrike" kern="1200" cap="none" spc="0" normalizeH="0" baseline="0" noProof="0" dirty="0">
                <a:ln>
                  <a:noFill/>
                </a:ln>
                <a:solidFill>
                  <a:prstClr val="black"/>
                </a:solidFill>
                <a:effectLst/>
                <a:uLnTx/>
                <a:uFillTx/>
                <a:latin typeface="Constantia"/>
                <a:ea typeface="+mn-ea"/>
                <a:cs typeface="+mn-cs"/>
              </a:rPr>
              <a:t>. B)</a:t>
            </a:r>
          </a:p>
        </p:txBody>
      </p:sp>
    </p:spTree>
    <p:extLst>
      <p:ext uri="{BB962C8B-B14F-4D97-AF65-F5344CB8AC3E}">
        <p14:creationId xmlns:p14="http://schemas.microsoft.com/office/powerpoint/2010/main" val="98878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629916" y="188640"/>
            <a:ext cx="9144001" cy="720080"/>
          </a:xfrm>
        </p:spPr>
        <p:txBody>
          <a:bodyPr rtlCol="0"/>
          <a:lstStyle/>
          <a:p>
            <a:r>
              <a:rPr lang="de-DE" dirty="0"/>
              <a:t>Allgemeines zur Vorlesung</a:t>
            </a:r>
            <a:endParaRPr lang="en-US" dirty="0"/>
          </a:p>
        </p:txBody>
      </p:sp>
      <p:sp>
        <p:nvSpPr>
          <p:cNvPr id="14" name="Inhaltsplatzhalter 13"/>
          <p:cNvSpPr>
            <a:spLocks noGrp="1"/>
          </p:cNvSpPr>
          <p:nvPr>
            <p:ph idx="1"/>
          </p:nvPr>
        </p:nvSpPr>
        <p:spPr>
          <a:xfrm>
            <a:off x="1522413" y="1268760"/>
            <a:ext cx="9134391" cy="5040559"/>
          </a:xfrm>
        </p:spPr>
        <p:txBody>
          <a:bodyPr rtlCol="0">
            <a:normAutofit lnSpcReduction="10000"/>
          </a:bodyPr>
          <a:lstStyle/>
          <a:p>
            <a:r>
              <a:rPr lang="de-DE" u="sng" dirty="0"/>
              <a:t>Ort und Zeit: </a:t>
            </a:r>
            <a:r>
              <a:rPr lang="de-DE" dirty="0"/>
              <a:t>			  				                      PC-Pool Raum 01.120, immer freitags von 15.00 bis 17.00 Uhr</a:t>
            </a:r>
            <a:endParaRPr lang="de" dirty="0"/>
          </a:p>
          <a:p>
            <a:r>
              <a:rPr lang="de-DE" u="sng" dirty="0"/>
              <a:t>Vorlesungs-Materialien: </a:t>
            </a:r>
            <a:r>
              <a:rPr lang="de-DE" dirty="0"/>
              <a:t>				          http://th.physik.uni-frankfurt.de/~hanauske/VPSOC/</a:t>
            </a:r>
            <a:endParaRPr lang="de" dirty="0"/>
          </a:p>
          <a:p>
            <a:r>
              <a:rPr lang="de-DE" u="sng" dirty="0"/>
              <a:t>Aufgaben auf der Online-</a:t>
            </a:r>
            <a:r>
              <a:rPr lang="de-DE" u="sng" dirty="0" err="1"/>
              <a:t>Lernplatform</a:t>
            </a:r>
            <a:r>
              <a:rPr lang="de-DE" u="sng" dirty="0"/>
              <a:t> Lon Capa: </a:t>
            </a:r>
            <a:r>
              <a:rPr lang="de-DE" dirty="0"/>
              <a:t>		                          http://lon-capa.server.uni-frankfurt.de/</a:t>
            </a:r>
            <a:endParaRPr lang="de" dirty="0"/>
          </a:p>
          <a:p>
            <a:r>
              <a:rPr lang="de-DE" u="sng" dirty="0"/>
              <a:t>Plan für die heutige Vorlesung: </a:t>
            </a:r>
            <a:r>
              <a:rPr lang="de-DE" dirty="0"/>
              <a:t>				              Definition eines Spiels, Nash-Gleichgewichte und dominante Strategien, das Hirschjagt Spiel, das Dilemma des Wettrüstens, gemischte Strategien, das Angsthasenspiel, Klassifizierung von symmetrischen (2x2)-Spielen, unsymmetrische Spiele, Einführung in die </a:t>
            </a:r>
            <a:r>
              <a:rPr lang="de-DE" dirty="0" err="1"/>
              <a:t>evolotionäre</a:t>
            </a:r>
            <a:r>
              <a:rPr lang="de-DE" dirty="0"/>
              <a:t> Spieltheorie, Übungsaufgabe auf der Lon Capa </a:t>
            </a:r>
            <a:r>
              <a:rPr lang="de-DE" dirty="0" err="1"/>
              <a:t>Lernplatform</a:t>
            </a:r>
            <a:endParaRPr lang="en-US" dirty="0"/>
          </a:p>
          <a:p>
            <a:pPr rtl="0"/>
            <a:endParaRPr lang="en-US" dirty="0"/>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381000"/>
            <a:ext cx="9144001" cy="815752"/>
          </a:xfrm>
        </p:spPr>
        <p:txBody>
          <a:bodyPr>
            <a:normAutofit/>
          </a:bodyPr>
          <a:lstStyle/>
          <a:p>
            <a:pPr algn="ctr"/>
            <a:r>
              <a:rPr lang="en-GB" dirty="0" err="1"/>
              <a:t>Weitere</a:t>
            </a:r>
            <a:r>
              <a:rPr lang="en-GB" dirty="0"/>
              <a:t> Version des </a:t>
            </a:r>
            <a:r>
              <a:rPr lang="en-GB" dirty="0" err="1"/>
              <a:t>Angsthasen</a:t>
            </a:r>
            <a:r>
              <a:rPr lang="en-GB" dirty="0"/>
              <a:t>-Spiels</a:t>
            </a:r>
          </a:p>
        </p:txBody>
      </p:sp>
      <p:pic>
        <p:nvPicPr>
          <p:cNvPr id="3" name="Grafik 2">
            <a:extLst>
              <a:ext uri="{FF2B5EF4-FFF2-40B4-BE49-F238E27FC236}">
                <a16:creationId xmlns:a16="http://schemas.microsoft.com/office/drawing/2014/main" id="{4353C989-C01D-4B2F-A3EA-35E1BF5E3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12188825" cy="4332308"/>
          </a:xfrm>
          <a:prstGeom prst="rect">
            <a:avLst/>
          </a:prstGeom>
        </p:spPr>
      </p:pic>
    </p:spTree>
    <p:extLst>
      <p:ext uri="{BB962C8B-B14F-4D97-AF65-F5344CB8AC3E}">
        <p14:creationId xmlns:p14="http://schemas.microsoft.com/office/powerpoint/2010/main" val="317837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428604"/>
            <a:ext cx="8229600" cy="1143000"/>
          </a:xfrm>
        </p:spPr>
        <p:txBody>
          <a:bodyPr>
            <a:normAutofit fontScale="90000"/>
          </a:bodyPr>
          <a:lstStyle/>
          <a:p>
            <a:pPr algn="ctr"/>
            <a:r>
              <a:rPr lang="de-DE" dirty="0"/>
              <a:t>Symmetriebedingung der Auszahlungsmatrizen</a:t>
            </a:r>
          </a:p>
        </p:txBody>
      </p:sp>
      <p:graphicFrame>
        <p:nvGraphicFramePr>
          <p:cNvPr id="4" name="Tabelle 3"/>
          <p:cNvGraphicFramePr>
            <a:graphicFrameLocks noGrp="1"/>
          </p:cNvGraphicFramePr>
          <p:nvPr>
            <p:extLst/>
          </p:nvPr>
        </p:nvGraphicFramePr>
        <p:xfrm>
          <a:off x="1341884" y="1865311"/>
          <a:ext cx="5181156" cy="2349509"/>
        </p:xfrm>
        <a:graphic>
          <a:graphicData uri="http://schemas.openxmlformats.org/drawingml/2006/table">
            <a:tbl>
              <a:tblPr firstRow="1" bandRow="1">
                <a:tableStyleId>{5C22544A-7EE6-4342-B048-85BDC9FD1C3A}</a:tableStyleId>
              </a:tblPr>
              <a:tblGrid>
                <a:gridCol w="1651960">
                  <a:extLst>
                    <a:ext uri="{9D8B030D-6E8A-4147-A177-3AD203B41FA5}">
                      <a16:colId xmlns:a16="http://schemas.microsoft.com/office/drawing/2014/main" val="20000"/>
                    </a:ext>
                  </a:extLst>
                </a:gridCol>
                <a:gridCol w="1682447">
                  <a:extLst>
                    <a:ext uri="{9D8B030D-6E8A-4147-A177-3AD203B41FA5}">
                      <a16:colId xmlns:a16="http://schemas.microsoft.com/office/drawing/2014/main" val="20001"/>
                    </a:ext>
                  </a:extLst>
                </a:gridCol>
                <a:gridCol w="1846749">
                  <a:extLst>
                    <a:ext uri="{9D8B030D-6E8A-4147-A177-3AD203B41FA5}">
                      <a16:colId xmlns:a16="http://schemas.microsoft.com/office/drawing/2014/main" val="20002"/>
                    </a:ext>
                  </a:extLst>
                </a:gridCol>
              </a:tblGrid>
              <a:tr h="764723">
                <a:tc>
                  <a:txBody>
                    <a:bodyPr/>
                    <a:lstStyle/>
                    <a:p>
                      <a:endParaRPr lang="en-US" sz="1050" dirty="0"/>
                    </a:p>
                  </a:txBody>
                  <a:tcPr>
                    <a:solidFill>
                      <a:schemeClr val="bg1"/>
                    </a:solidFill>
                  </a:tcPr>
                </a:tc>
                <a:tc>
                  <a:txBody>
                    <a:bodyPr/>
                    <a:lstStyle/>
                    <a:p>
                      <a:pPr marL="0" algn="l" rtl="0" eaLnBrk="1" latinLnBrk="0" hangingPunct="1"/>
                      <a:r>
                        <a:rPr kumimoji="0" lang="en-US" sz="1600" kern="1200" dirty="0" err="1">
                          <a:solidFill>
                            <a:schemeClr val="dk1"/>
                          </a:solidFill>
                          <a:latin typeface="+mn-lt"/>
                          <a:ea typeface="+mn-ea"/>
                          <a:cs typeface="+mn-cs"/>
                        </a:rPr>
                        <a:t>Spieler</a:t>
                      </a:r>
                      <a:r>
                        <a:rPr kumimoji="0" lang="en-US" sz="1600" kern="1200" dirty="0">
                          <a:solidFill>
                            <a:schemeClr val="dk1"/>
                          </a:solidFill>
                          <a:latin typeface="+mn-lt"/>
                          <a:ea typeface="+mn-ea"/>
                          <a:cs typeface="+mn-cs"/>
                        </a:rPr>
                        <a:t> 2 </a:t>
                      </a:r>
                      <a:r>
                        <a:rPr kumimoji="0" lang="en-US" sz="1600" kern="1200" dirty="0" err="1">
                          <a:solidFill>
                            <a:schemeClr val="dk1"/>
                          </a:solidFill>
                          <a:latin typeface="+mn-lt"/>
                          <a:ea typeface="+mn-ea"/>
                          <a:cs typeface="+mn-cs"/>
                        </a:rPr>
                        <a:t>wählt</a:t>
                      </a:r>
                      <a:endParaRPr kumimoji="0" lang="en-US" sz="1600" kern="1200" dirty="0">
                        <a:solidFill>
                          <a:schemeClr val="dk1"/>
                        </a:solidFill>
                        <a:latin typeface="+mn-lt"/>
                        <a:ea typeface="+mn-ea"/>
                        <a:cs typeface="+mn-cs"/>
                      </a:endParaRPr>
                    </a:p>
                    <a:p>
                      <a:pPr marL="0" algn="l" rtl="0" eaLnBrk="1" latinLnBrk="0" hangingPunct="1"/>
                      <a:r>
                        <a:rPr kumimoji="0" lang="en-US" sz="1600" kern="1200" dirty="0" err="1">
                          <a:solidFill>
                            <a:schemeClr val="dk1"/>
                          </a:solidFill>
                          <a:latin typeface="+mn-lt"/>
                          <a:ea typeface="+mn-ea"/>
                          <a:cs typeface="+mn-cs"/>
                        </a:rPr>
                        <a:t>Strategie</a:t>
                      </a:r>
                      <a:r>
                        <a:rPr kumimoji="0" lang="en-US" sz="1600" kern="1200" baseline="0" dirty="0">
                          <a:solidFill>
                            <a:schemeClr val="dk1"/>
                          </a:solidFill>
                          <a:latin typeface="+mn-lt"/>
                          <a:ea typeface="+mn-ea"/>
                          <a:cs typeface="+mn-cs"/>
                        </a:rPr>
                        <a:t> 1</a:t>
                      </a:r>
                      <a:endParaRPr kumimoji="0" lang="en-US" sz="1600" kern="1200" dirty="0">
                        <a:solidFill>
                          <a:schemeClr val="dk1"/>
                        </a:solidFill>
                        <a:latin typeface="+mn-lt"/>
                        <a:ea typeface="+mn-ea"/>
                        <a:cs typeface="+mn-cs"/>
                      </a:endParaRPr>
                    </a:p>
                  </a:txBody>
                  <a:tcPr/>
                </a:tc>
                <a:tc>
                  <a:txBody>
                    <a:bodyPr/>
                    <a:lstStyle/>
                    <a:p>
                      <a:r>
                        <a:rPr lang="en-US" sz="1600" dirty="0" err="1">
                          <a:solidFill>
                            <a:schemeClr val="tx1"/>
                          </a:solidFill>
                        </a:rPr>
                        <a:t>Spieler</a:t>
                      </a:r>
                      <a:r>
                        <a:rPr lang="en-US" sz="1600" dirty="0">
                          <a:solidFill>
                            <a:schemeClr val="tx1"/>
                          </a:solidFill>
                        </a:rPr>
                        <a:t> 2 </a:t>
                      </a:r>
                      <a:r>
                        <a:rPr lang="en-US" sz="1600" dirty="0" err="1">
                          <a:solidFill>
                            <a:schemeClr val="tx1"/>
                          </a:solidFill>
                        </a:rPr>
                        <a:t>wählt</a:t>
                      </a:r>
                      <a:endParaRPr lang="en-US" sz="1600" dirty="0">
                        <a:solidFill>
                          <a:schemeClr val="tx1"/>
                        </a:solidFill>
                      </a:endParaRPr>
                    </a:p>
                    <a:p>
                      <a:r>
                        <a:rPr lang="en-US" sz="1600" dirty="0" err="1">
                          <a:solidFill>
                            <a:schemeClr val="tx1"/>
                          </a:solidFill>
                        </a:rPr>
                        <a:t>Strategie</a:t>
                      </a:r>
                      <a:r>
                        <a:rPr lang="en-US" sz="1600" dirty="0">
                          <a:solidFill>
                            <a:schemeClr val="tx1"/>
                          </a:solidFill>
                        </a:rPr>
                        <a:t> 2</a:t>
                      </a:r>
                    </a:p>
                  </a:txBody>
                  <a:tcPr/>
                </a:tc>
                <a:extLst>
                  <a:ext uri="{0D108BD9-81ED-4DB2-BD59-A6C34878D82A}">
                    <a16:rowId xmlns:a16="http://schemas.microsoft.com/office/drawing/2014/main" val="10000"/>
                  </a:ext>
                </a:extLst>
              </a:tr>
              <a:tr h="792393">
                <a:tc>
                  <a:txBody>
                    <a:bodyPr/>
                    <a:lstStyle/>
                    <a:p>
                      <a:pPr marL="0" algn="l" rtl="0" eaLnBrk="1" latinLnBrk="0" hangingPunct="1"/>
                      <a:r>
                        <a:rPr kumimoji="0" lang="en-US" sz="1600" kern="1200" dirty="0" err="1">
                          <a:solidFill>
                            <a:schemeClr val="dk1"/>
                          </a:solidFill>
                          <a:latin typeface="+mn-lt"/>
                          <a:ea typeface="+mn-ea"/>
                          <a:cs typeface="+mn-cs"/>
                        </a:rPr>
                        <a:t>Spieler</a:t>
                      </a:r>
                      <a:r>
                        <a:rPr kumimoji="0" lang="en-US" sz="1600" kern="1200" dirty="0">
                          <a:solidFill>
                            <a:schemeClr val="dk1"/>
                          </a:solidFill>
                          <a:latin typeface="+mn-lt"/>
                          <a:ea typeface="+mn-ea"/>
                          <a:cs typeface="+mn-cs"/>
                        </a:rPr>
                        <a:t> 1 </a:t>
                      </a:r>
                      <a:r>
                        <a:rPr kumimoji="0" lang="en-US" sz="1600" kern="1200" dirty="0" err="1">
                          <a:solidFill>
                            <a:schemeClr val="dk1"/>
                          </a:solidFill>
                          <a:latin typeface="+mn-lt"/>
                          <a:ea typeface="+mn-ea"/>
                          <a:cs typeface="+mn-cs"/>
                        </a:rPr>
                        <a:t>wählt</a:t>
                      </a:r>
                      <a:endParaRPr kumimoji="0" lang="en-US" sz="1600" kern="1200" dirty="0">
                        <a:solidFill>
                          <a:schemeClr val="dk1"/>
                        </a:solidFill>
                        <a:latin typeface="+mn-lt"/>
                        <a:ea typeface="+mn-ea"/>
                        <a:cs typeface="+mn-cs"/>
                      </a:endParaRPr>
                    </a:p>
                    <a:p>
                      <a:pPr marL="0" algn="l" rtl="0" eaLnBrk="1" latinLnBrk="0" hangingPunct="1"/>
                      <a:r>
                        <a:rPr kumimoji="0" lang="en-US" sz="1600" kern="1200" dirty="0" err="1">
                          <a:solidFill>
                            <a:schemeClr val="dk1"/>
                          </a:solidFill>
                          <a:latin typeface="+mn-lt"/>
                          <a:ea typeface="+mn-ea"/>
                          <a:cs typeface="+mn-cs"/>
                        </a:rPr>
                        <a:t>Strategie</a:t>
                      </a:r>
                      <a:r>
                        <a:rPr kumimoji="0" lang="en-US" sz="1600" kern="1200" dirty="0">
                          <a:solidFill>
                            <a:schemeClr val="dk1"/>
                          </a:solidFill>
                          <a:latin typeface="+mn-lt"/>
                          <a:ea typeface="+mn-ea"/>
                          <a:cs typeface="+mn-cs"/>
                        </a:rPr>
                        <a:t> 1</a:t>
                      </a:r>
                    </a:p>
                  </a:txBody>
                  <a:tcPr>
                    <a:solidFill>
                      <a:srgbClr val="FF0000"/>
                    </a:solidFill>
                  </a:tcPr>
                </a:tc>
                <a:tc>
                  <a:txBody>
                    <a:bodyPr/>
                    <a:lstStyle/>
                    <a:p>
                      <a:endParaRPr lang="en-US" sz="14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solidFill>
                      <a:schemeClr val="bg2"/>
                    </a:solidFill>
                  </a:tcPr>
                </a:tc>
                <a:extLst>
                  <a:ext uri="{0D108BD9-81ED-4DB2-BD59-A6C34878D82A}">
                    <a16:rowId xmlns:a16="http://schemas.microsoft.com/office/drawing/2014/main" val="10001"/>
                  </a:ext>
                </a:extLst>
              </a:tr>
              <a:tr h="792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err="1">
                          <a:solidFill>
                            <a:schemeClr val="dk1"/>
                          </a:solidFill>
                          <a:latin typeface="+mn-lt"/>
                          <a:ea typeface="+mn-ea"/>
                          <a:cs typeface="+mn-cs"/>
                        </a:rPr>
                        <a:t>Spieler</a:t>
                      </a:r>
                      <a:r>
                        <a:rPr kumimoji="0" lang="en-US" sz="1600" kern="1200" dirty="0">
                          <a:solidFill>
                            <a:schemeClr val="dk1"/>
                          </a:solidFill>
                          <a:latin typeface="+mn-lt"/>
                          <a:ea typeface="+mn-ea"/>
                          <a:cs typeface="+mn-cs"/>
                        </a:rPr>
                        <a:t> 1 </a:t>
                      </a:r>
                      <a:r>
                        <a:rPr kumimoji="0" lang="en-US" sz="1600" kern="1200" dirty="0" err="1">
                          <a:solidFill>
                            <a:schemeClr val="dk1"/>
                          </a:solidFill>
                          <a:latin typeface="+mn-lt"/>
                          <a:ea typeface="+mn-ea"/>
                          <a:cs typeface="+mn-cs"/>
                        </a:rPr>
                        <a:t>wählt</a:t>
                      </a:r>
                      <a:endParaRPr lang="en-US" sz="1600" dirty="0"/>
                    </a:p>
                    <a:p>
                      <a:r>
                        <a:rPr lang="en-US" sz="1600" dirty="0" err="1"/>
                        <a:t>Strategie</a:t>
                      </a:r>
                      <a:r>
                        <a:rPr lang="en-US" sz="1600" dirty="0"/>
                        <a:t> 2</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solidFill>
                      <a:schemeClr val="bg2"/>
                    </a:solidFill>
                  </a:tcPr>
                </a:tc>
                <a:extLst>
                  <a:ext uri="{0D108BD9-81ED-4DB2-BD59-A6C34878D82A}">
                    <a16:rowId xmlns:a16="http://schemas.microsoft.com/office/drawing/2014/main" val="10002"/>
                  </a:ext>
                </a:extLst>
              </a:tr>
            </a:tbl>
          </a:graphicData>
        </a:graphic>
      </p:graphicFrame>
      <p:graphicFrame>
        <p:nvGraphicFramePr>
          <p:cNvPr id="369667" name="Object 3"/>
          <p:cNvGraphicFramePr>
            <a:graphicFrameLocks noChangeAspect="1"/>
          </p:cNvGraphicFramePr>
          <p:nvPr>
            <p:extLst/>
          </p:nvPr>
        </p:nvGraphicFramePr>
        <p:xfrm>
          <a:off x="3094017" y="2753877"/>
          <a:ext cx="1357322" cy="603687"/>
        </p:xfrm>
        <a:graphic>
          <a:graphicData uri="http://schemas.openxmlformats.org/presentationml/2006/ole">
            <mc:AlternateContent xmlns:mc="http://schemas.openxmlformats.org/markup-compatibility/2006">
              <mc:Choice xmlns:v="urn:schemas-microsoft-com:vml" Requires="v">
                <p:oleObj spid="_x0000_s22558" name="Formel" r:id="rId4" imgW="520560" imgH="228600" progId="Equation.3">
                  <p:embed/>
                </p:oleObj>
              </mc:Choice>
              <mc:Fallback>
                <p:oleObj name="Formel" r:id="rId4" imgW="520560" imgH="228600" progId="Equation.3">
                  <p:embed/>
                  <p:pic>
                    <p:nvPicPr>
                      <p:cNvPr id="369667" name="Object 3"/>
                      <p:cNvPicPr>
                        <a:picLocks noChangeAspect="1" noChangeArrowheads="1"/>
                      </p:cNvPicPr>
                      <p:nvPr/>
                    </p:nvPicPr>
                    <p:blipFill>
                      <a:blip r:embed="rId5"/>
                      <a:srcRect/>
                      <a:stretch>
                        <a:fillRect/>
                      </a:stretch>
                    </p:blipFill>
                    <p:spPr bwMode="auto">
                      <a:xfrm>
                        <a:off x="3094017" y="2753877"/>
                        <a:ext cx="1357322" cy="60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9668" name="Object 4"/>
          <p:cNvGraphicFramePr>
            <a:graphicFrameLocks noChangeAspect="1"/>
          </p:cNvGraphicFramePr>
          <p:nvPr>
            <p:extLst/>
          </p:nvPr>
        </p:nvGraphicFramePr>
        <p:xfrm>
          <a:off x="4710406" y="2698697"/>
          <a:ext cx="1520843" cy="660065"/>
        </p:xfrm>
        <a:graphic>
          <a:graphicData uri="http://schemas.openxmlformats.org/presentationml/2006/ole">
            <mc:AlternateContent xmlns:mc="http://schemas.openxmlformats.org/markup-compatibility/2006">
              <mc:Choice xmlns:v="urn:schemas-microsoft-com:vml" Requires="v">
                <p:oleObj spid="_x0000_s22559" name="Formel" r:id="rId6" imgW="533160" imgH="228600" progId="Equation.3">
                  <p:embed/>
                </p:oleObj>
              </mc:Choice>
              <mc:Fallback>
                <p:oleObj name="Formel" r:id="rId6" imgW="533160" imgH="228600" progId="Equation.3">
                  <p:embed/>
                  <p:pic>
                    <p:nvPicPr>
                      <p:cNvPr id="36966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0406" y="2698697"/>
                        <a:ext cx="1520843" cy="6600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9669" name="Object 5"/>
          <p:cNvGraphicFramePr>
            <a:graphicFrameLocks noChangeAspect="1"/>
          </p:cNvGraphicFramePr>
          <p:nvPr>
            <p:extLst/>
          </p:nvPr>
        </p:nvGraphicFramePr>
        <p:xfrm>
          <a:off x="4903099" y="3508865"/>
          <a:ext cx="1349392" cy="559393"/>
        </p:xfrm>
        <a:graphic>
          <a:graphicData uri="http://schemas.openxmlformats.org/presentationml/2006/ole">
            <mc:AlternateContent xmlns:mc="http://schemas.openxmlformats.org/markup-compatibility/2006">
              <mc:Choice xmlns:v="urn:schemas-microsoft-com:vml" Requires="v">
                <p:oleObj spid="_x0000_s22560" name="Formel" r:id="rId8" imgW="558720" imgH="228600" progId="Equation.3">
                  <p:embed/>
                </p:oleObj>
              </mc:Choice>
              <mc:Fallback>
                <p:oleObj name="Formel" r:id="rId8" imgW="558720" imgH="228600" progId="Equation.3">
                  <p:embed/>
                  <p:pic>
                    <p:nvPicPr>
                      <p:cNvPr id="36966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3099" y="3508865"/>
                        <a:ext cx="1349392" cy="5593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9670" name="Object 6"/>
          <p:cNvGraphicFramePr>
            <a:graphicFrameLocks noChangeAspect="1"/>
          </p:cNvGraphicFramePr>
          <p:nvPr>
            <p:extLst/>
          </p:nvPr>
        </p:nvGraphicFramePr>
        <p:xfrm>
          <a:off x="3232374" y="3489442"/>
          <a:ext cx="1400176" cy="593500"/>
        </p:xfrm>
        <a:graphic>
          <a:graphicData uri="http://schemas.openxmlformats.org/presentationml/2006/ole">
            <mc:AlternateContent xmlns:mc="http://schemas.openxmlformats.org/markup-compatibility/2006">
              <mc:Choice xmlns:v="urn:schemas-microsoft-com:vml" Requires="v">
                <p:oleObj spid="_x0000_s22561" name="Formel" r:id="rId10" imgW="545760" imgH="228600" progId="Equation.3">
                  <p:embed/>
                </p:oleObj>
              </mc:Choice>
              <mc:Fallback>
                <p:oleObj name="Formel" r:id="rId10" imgW="545760" imgH="228600" progId="Equation.3">
                  <p:embed/>
                  <p:pic>
                    <p:nvPicPr>
                      <p:cNvPr id="36967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2374" y="3489442"/>
                        <a:ext cx="1400176" cy="59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9673" name="Object 9"/>
          <p:cNvGraphicFramePr>
            <a:graphicFrameLocks noChangeAspect="1"/>
          </p:cNvGraphicFramePr>
          <p:nvPr/>
        </p:nvGraphicFramePr>
        <p:xfrm>
          <a:off x="2308199" y="5143513"/>
          <a:ext cx="2549525" cy="1273175"/>
        </p:xfrm>
        <a:graphic>
          <a:graphicData uri="http://schemas.openxmlformats.org/presentationml/2006/ole">
            <mc:AlternateContent xmlns:mc="http://schemas.openxmlformats.org/markup-compatibility/2006">
              <mc:Choice xmlns:v="urn:schemas-microsoft-com:vml" Requires="v">
                <p:oleObj spid="_x0000_s22562" name="Formel" r:id="rId12" imgW="977760" imgH="482400" progId="Equation.3">
                  <p:embed/>
                </p:oleObj>
              </mc:Choice>
              <mc:Fallback>
                <p:oleObj name="Formel" r:id="rId12" imgW="977760" imgH="482400" progId="Equation.3">
                  <p:embed/>
                  <p:pic>
                    <p:nvPicPr>
                      <p:cNvPr id="369673"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08199" y="5143513"/>
                        <a:ext cx="2549525"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9674" name="Object 10"/>
          <p:cNvGraphicFramePr>
            <a:graphicFrameLocks noChangeAspect="1"/>
          </p:cNvGraphicFramePr>
          <p:nvPr/>
        </p:nvGraphicFramePr>
        <p:xfrm>
          <a:off x="5438776" y="5000625"/>
          <a:ext cx="4383087" cy="992188"/>
        </p:xfrm>
        <a:graphic>
          <a:graphicData uri="http://schemas.openxmlformats.org/presentationml/2006/ole">
            <mc:AlternateContent xmlns:mc="http://schemas.openxmlformats.org/markup-compatibility/2006">
              <mc:Choice xmlns:v="urn:schemas-microsoft-com:vml" Requires="v">
                <p:oleObj spid="_x0000_s22563" name="Formel" r:id="rId14" imgW="2158920" imgH="482400" progId="Equation.3">
                  <p:embed/>
                </p:oleObj>
              </mc:Choice>
              <mc:Fallback>
                <p:oleObj name="Formel" r:id="rId14" imgW="2158920" imgH="482400" progId="Equation.3">
                  <p:embed/>
                  <p:pic>
                    <p:nvPicPr>
                      <p:cNvPr id="369674"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8776" y="5000625"/>
                        <a:ext cx="4383087" cy="992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feld 11"/>
          <p:cNvSpPr txBox="1"/>
          <p:nvPr/>
        </p:nvSpPr>
        <p:spPr>
          <a:xfrm>
            <a:off x="1951008" y="4500571"/>
            <a:ext cx="3143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Auszahlungsmatrix des ersten Spielers:</a:t>
            </a:r>
          </a:p>
        </p:txBody>
      </p:sp>
      <p:sp>
        <p:nvSpPr>
          <p:cNvPr id="13" name="Textfeld 12"/>
          <p:cNvSpPr txBox="1"/>
          <p:nvPr/>
        </p:nvSpPr>
        <p:spPr>
          <a:xfrm>
            <a:off x="7094544" y="2071679"/>
            <a:ext cx="27647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Auszahlungsmatrix des zweiten Spielers:</a:t>
            </a:r>
          </a:p>
        </p:txBody>
      </p:sp>
      <p:sp>
        <p:nvSpPr>
          <p:cNvPr id="14" name="Textfeld 13"/>
          <p:cNvSpPr txBox="1"/>
          <p:nvPr/>
        </p:nvSpPr>
        <p:spPr>
          <a:xfrm>
            <a:off x="5237156" y="4429132"/>
            <a:ext cx="5000660" cy="2308324"/>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Symmetriebedingung: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p:txBody>
      </p:sp>
      <p:graphicFrame>
        <p:nvGraphicFramePr>
          <p:cNvPr id="369675" name="Object 11"/>
          <p:cNvGraphicFramePr>
            <a:graphicFrameLocks noChangeAspect="1"/>
          </p:cNvGraphicFramePr>
          <p:nvPr/>
        </p:nvGraphicFramePr>
        <p:xfrm>
          <a:off x="7150100" y="2786064"/>
          <a:ext cx="2582862" cy="1273175"/>
        </p:xfrm>
        <a:graphic>
          <a:graphicData uri="http://schemas.openxmlformats.org/presentationml/2006/ole">
            <mc:AlternateContent xmlns:mc="http://schemas.openxmlformats.org/markup-compatibility/2006">
              <mc:Choice xmlns:v="urn:schemas-microsoft-com:vml" Requires="v">
                <p:oleObj spid="_x0000_s22564" name="Formel" r:id="rId16" imgW="990360" imgH="482400" progId="Equation.3">
                  <p:embed/>
                </p:oleObj>
              </mc:Choice>
              <mc:Fallback>
                <p:oleObj name="Formel" r:id="rId16" imgW="990360" imgH="482400" progId="Equation.3">
                  <p:embed/>
                  <p:pic>
                    <p:nvPicPr>
                      <p:cNvPr id="369675" name="Object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50100" y="2786064"/>
                        <a:ext cx="2582862"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feld 14"/>
          <p:cNvSpPr txBox="1"/>
          <p:nvPr/>
        </p:nvSpPr>
        <p:spPr>
          <a:xfrm>
            <a:off x="5308594" y="6286520"/>
            <a:ext cx="2293256"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Transponierte Matrix</a:t>
            </a:r>
          </a:p>
        </p:txBody>
      </p:sp>
      <p:cxnSp>
        <p:nvCxnSpPr>
          <p:cNvPr id="17" name="Gerade Verbindung mit Pfeil 16"/>
          <p:cNvCxnSpPr>
            <a:stCxn id="15" idx="1"/>
          </p:cNvCxnSpPr>
          <p:nvPr/>
        </p:nvCxnSpPr>
        <p:spPr>
          <a:xfrm rot="10800000" flipH="1">
            <a:off x="5308594" y="5786454"/>
            <a:ext cx="357190" cy="684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349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5438679" y="34476"/>
            <a:ext cx="2952328" cy="1319808"/>
          </a:xfrm>
        </p:spPr>
        <p:txBody>
          <a:bodyPr>
            <a:normAutofit/>
          </a:bodyPr>
          <a:lstStyle/>
          <a:p>
            <a:pPr algn="ctr"/>
            <a:r>
              <a:rPr lang="en-GB" dirty="0" err="1"/>
              <a:t>Allgemeines</a:t>
            </a:r>
            <a:r>
              <a:rPr lang="en-GB" dirty="0"/>
              <a:t> </a:t>
            </a:r>
            <a:br>
              <a:rPr lang="en-GB" dirty="0"/>
            </a:br>
            <a:r>
              <a:rPr lang="en-GB" dirty="0"/>
              <a:t>(2x2)-Spiel</a:t>
            </a:r>
          </a:p>
        </p:txBody>
      </p:sp>
      <p:pic>
        <p:nvPicPr>
          <p:cNvPr id="5" name="Grafik 4">
            <a:extLst>
              <a:ext uri="{FF2B5EF4-FFF2-40B4-BE49-F238E27FC236}">
                <a16:creationId xmlns:a16="http://schemas.microsoft.com/office/drawing/2014/main" id="{DC3F96DD-4DB6-4112-AF60-6EE75E3250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92" y="26215"/>
            <a:ext cx="5461726" cy="2656138"/>
          </a:xfrm>
          <a:prstGeom prst="rect">
            <a:avLst/>
          </a:prstGeom>
        </p:spPr>
      </p:pic>
      <p:pic>
        <p:nvPicPr>
          <p:cNvPr id="7" name="Grafik 6">
            <a:extLst>
              <a:ext uri="{FF2B5EF4-FFF2-40B4-BE49-F238E27FC236}">
                <a16:creationId xmlns:a16="http://schemas.microsoft.com/office/drawing/2014/main" id="{E820F90D-6E45-4C66-AABC-BA138CC4E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971" y="2717074"/>
            <a:ext cx="7552707" cy="4072791"/>
          </a:xfrm>
          <a:prstGeom prst="rect">
            <a:avLst/>
          </a:prstGeom>
        </p:spPr>
      </p:pic>
      <p:sp>
        <p:nvSpPr>
          <p:cNvPr id="8" name="Titel 3">
            <a:extLst>
              <a:ext uri="{FF2B5EF4-FFF2-40B4-BE49-F238E27FC236}">
                <a16:creationId xmlns:a16="http://schemas.microsoft.com/office/drawing/2014/main" id="{1CFF9C97-E0A7-443F-9090-4269ECD4BD42}"/>
              </a:ext>
            </a:extLst>
          </p:cNvPr>
          <p:cNvSpPr txBox="1">
            <a:spLocks/>
          </p:cNvSpPr>
          <p:nvPr/>
        </p:nvSpPr>
        <p:spPr>
          <a:xfrm>
            <a:off x="434629" y="4729986"/>
            <a:ext cx="5004050" cy="13198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100" normalizeH="0" baseline="0" noProof="0" dirty="0" err="1">
                <a:ln>
                  <a:noFill/>
                </a:ln>
                <a:solidFill>
                  <a:prstClr val="white"/>
                </a:solidFill>
                <a:effectLst/>
                <a:uLnTx/>
                <a:uFillTx/>
                <a:latin typeface="Corbel"/>
                <a:ea typeface="+mj-ea"/>
                <a:cs typeface="+mj-cs"/>
              </a:rPr>
              <a:t>Symmetrisches</a:t>
            </a:r>
            <a:r>
              <a:rPr kumimoji="0" lang="en-GB" sz="3600" b="0" i="0" u="none" strike="noStrike" kern="1200" cap="none" spc="100" normalizeH="0" baseline="0" noProof="0" dirty="0">
                <a:ln>
                  <a:noFill/>
                </a:ln>
                <a:solidFill>
                  <a:prstClr val="white"/>
                </a:solidFill>
                <a:effectLst/>
                <a:uLnTx/>
                <a:uFillTx/>
                <a:latin typeface="Corbel"/>
                <a:ea typeface="+mj-ea"/>
                <a:cs typeface="+mj-cs"/>
              </a:rPr>
              <a:t> </a:t>
            </a:r>
            <a:br>
              <a:rPr kumimoji="0" lang="en-GB" sz="3600" b="0" i="0" u="none" strike="noStrike" kern="1200" cap="none" spc="100" normalizeH="0" baseline="0" noProof="0" dirty="0">
                <a:ln>
                  <a:noFill/>
                </a:ln>
                <a:solidFill>
                  <a:prstClr val="white"/>
                </a:solidFill>
                <a:effectLst/>
                <a:uLnTx/>
                <a:uFillTx/>
                <a:latin typeface="Corbel"/>
                <a:ea typeface="+mj-ea"/>
                <a:cs typeface="+mj-cs"/>
              </a:rPr>
            </a:br>
            <a:r>
              <a:rPr kumimoji="0" lang="en-GB" sz="3600" b="0" i="0" u="none" strike="noStrike" kern="1200" cap="none" spc="100" normalizeH="0" baseline="0" noProof="0" dirty="0">
                <a:ln>
                  <a:noFill/>
                </a:ln>
                <a:solidFill>
                  <a:prstClr val="white"/>
                </a:solidFill>
                <a:effectLst/>
                <a:uLnTx/>
                <a:uFillTx/>
                <a:latin typeface="Corbel"/>
                <a:ea typeface="+mj-ea"/>
                <a:cs typeface="+mj-cs"/>
              </a:rPr>
              <a:t>(2x2)-Spiel</a:t>
            </a:r>
          </a:p>
        </p:txBody>
      </p:sp>
    </p:spTree>
    <p:extLst>
      <p:ext uri="{BB962C8B-B14F-4D97-AF65-F5344CB8AC3E}">
        <p14:creationId xmlns:p14="http://schemas.microsoft.com/office/powerpoint/2010/main" val="158600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381000"/>
            <a:ext cx="9144001" cy="1319808"/>
          </a:xfrm>
        </p:spPr>
        <p:txBody>
          <a:bodyPr>
            <a:normAutofit/>
          </a:bodyPr>
          <a:lstStyle/>
          <a:p>
            <a:pPr algn="ctr"/>
            <a:r>
              <a:rPr lang="en-GB" dirty="0" err="1"/>
              <a:t>Weitere</a:t>
            </a:r>
            <a:endParaRPr lang="en-GB" dirty="0"/>
          </a:p>
        </p:txBody>
      </p:sp>
      <p:pic>
        <p:nvPicPr>
          <p:cNvPr id="6" name="Grafik 5">
            <a:extLst>
              <a:ext uri="{FF2B5EF4-FFF2-40B4-BE49-F238E27FC236}">
                <a16:creationId xmlns:a16="http://schemas.microsoft.com/office/drawing/2014/main" id="{C9147F45-A714-4BAE-9D80-32273506B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0"/>
            <a:ext cx="11430000" cy="6858000"/>
          </a:xfrm>
          <a:prstGeom prst="rect">
            <a:avLst/>
          </a:prstGeom>
        </p:spPr>
      </p:pic>
    </p:spTree>
    <p:extLst>
      <p:ext uri="{BB962C8B-B14F-4D97-AF65-F5344CB8AC3E}">
        <p14:creationId xmlns:p14="http://schemas.microsoft.com/office/powerpoint/2010/main" val="352655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428604"/>
            <a:ext cx="8229600" cy="1143000"/>
          </a:xfrm>
        </p:spPr>
        <p:txBody>
          <a:bodyPr>
            <a:normAutofit fontScale="90000"/>
          </a:bodyPr>
          <a:lstStyle/>
          <a:p>
            <a:pPr algn="ctr"/>
            <a:r>
              <a:rPr lang="de-DE" dirty="0"/>
              <a:t>Beispiel: Gefangenendilemma</a:t>
            </a:r>
            <a:br>
              <a:rPr lang="de-DE" dirty="0"/>
            </a:br>
            <a:r>
              <a:rPr lang="de-DE" sz="3100" dirty="0"/>
              <a:t>(Symmetrisches (2x2)-Spiel)</a:t>
            </a:r>
            <a:endParaRPr lang="de-DE" dirty="0"/>
          </a:p>
        </p:txBody>
      </p:sp>
      <p:graphicFrame>
        <p:nvGraphicFramePr>
          <p:cNvPr id="369673" name="Object 9"/>
          <p:cNvGraphicFramePr>
            <a:graphicFrameLocks noChangeAspect="1"/>
          </p:cNvGraphicFramePr>
          <p:nvPr/>
        </p:nvGraphicFramePr>
        <p:xfrm>
          <a:off x="2406651" y="5176838"/>
          <a:ext cx="2351087" cy="1206500"/>
        </p:xfrm>
        <a:graphic>
          <a:graphicData uri="http://schemas.openxmlformats.org/presentationml/2006/ole">
            <mc:AlternateContent xmlns:mc="http://schemas.openxmlformats.org/markup-compatibility/2006">
              <mc:Choice xmlns:v="urn:schemas-microsoft-com:vml" Requires="v">
                <p:oleObj spid="_x0000_s23566" name="Formel" r:id="rId4" imgW="901440" imgH="457200" progId="Equation.3">
                  <p:embed/>
                </p:oleObj>
              </mc:Choice>
              <mc:Fallback>
                <p:oleObj name="Formel" r:id="rId4" imgW="901440" imgH="457200" progId="Equation.3">
                  <p:embed/>
                  <p:pic>
                    <p:nvPicPr>
                      <p:cNvPr id="36967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651" y="5176838"/>
                        <a:ext cx="2351087" cy="120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9674" name="Object 10"/>
          <p:cNvGraphicFramePr>
            <a:graphicFrameLocks noChangeAspect="1"/>
          </p:cNvGraphicFramePr>
          <p:nvPr/>
        </p:nvGraphicFramePr>
        <p:xfrm>
          <a:off x="5594347" y="5072074"/>
          <a:ext cx="4073525" cy="939800"/>
        </p:xfrm>
        <a:graphic>
          <a:graphicData uri="http://schemas.openxmlformats.org/presentationml/2006/ole">
            <mc:AlternateContent xmlns:mc="http://schemas.openxmlformats.org/markup-compatibility/2006">
              <mc:Choice xmlns:v="urn:schemas-microsoft-com:vml" Requires="v">
                <p:oleObj spid="_x0000_s23567" name="Formel" r:id="rId6" imgW="2006280" imgH="457200" progId="Equation.3">
                  <p:embed/>
                </p:oleObj>
              </mc:Choice>
              <mc:Fallback>
                <p:oleObj name="Formel" r:id="rId6" imgW="2006280" imgH="457200" progId="Equation.3">
                  <p:embed/>
                  <p:pic>
                    <p:nvPicPr>
                      <p:cNvPr id="369674"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4347" y="5072074"/>
                        <a:ext cx="4073525"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feld 11"/>
          <p:cNvSpPr txBox="1"/>
          <p:nvPr/>
        </p:nvSpPr>
        <p:spPr>
          <a:xfrm>
            <a:off x="1879570" y="4500571"/>
            <a:ext cx="3143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Auszahlungsmatrix des ersten Spielers:</a:t>
            </a:r>
          </a:p>
        </p:txBody>
      </p:sp>
      <p:sp>
        <p:nvSpPr>
          <p:cNvPr id="13" name="Textfeld 12"/>
          <p:cNvSpPr txBox="1"/>
          <p:nvPr/>
        </p:nvSpPr>
        <p:spPr>
          <a:xfrm>
            <a:off x="7094544" y="2071679"/>
            <a:ext cx="27647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Auszahlungsmatrix des zweiten Spielers:</a:t>
            </a:r>
          </a:p>
        </p:txBody>
      </p:sp>
      <p:sp>
        <p:nvSpPr>
          <p:cNvPr id="14" name="Textfeld 13"/>
          <p:cNvSpPr txBox="1"/>
          <p:nvPr/>
        </p:nvSpPr>
        <p:spPr>
          <a:xfrm>
            <a:off x="5237156" y="4572008"/>
            <a:ext cx="5000660" cy="2123658"/>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Symmetriebedingung stimmt: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                     </a:t>
            </a:r>
            <a:r>
              <a:rPr kumimoji="0" lang="de-DE" sz="2400" b="0" i="0" u="none" strike="noStrike" kern="1200" cap="none" spc="0" normalizeH="0" baseline="0" noProof="0" dirty="0">
                <a:ln>
                  <a:noFill/>
                </a:ln>
                <a:solidFill>
                  <a:prstClr val="black"/>
                </a:solidFill>
                <a:effectLst/>
                <a:uLnTx/>
                <a:uFillTx/>
                <a:latin typeface="Constantia"/>
                <a:ea typeface="+mn-ea"/>
                <a:cs typeface="+mn-cs"/>
              </a:rPr>
              <a:t>symmetrisches Spiel</a:t>
            </a: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p:txBody>
      </p:sp>
      <p:graphicFrame>
        <p:nvGraphicFramePr>
          <p:cNvPr id="369675" name="Object 11"/>
          <p:cNvGraphicFramePr>
            <a:graphicFrameLocks noChangeAspect="1"/>
          </p:cNvGraphicFramePr>
          <p:nvPr/>
        </p:nvGraphicFramePr>
        <p:xfrm>
          <a:off x="7248526" y="2819401"/>
          <a:ext cx="2384425" cy="1204913"/>
        </p:xfrm>
        <a:graphic>
          <a:graphicData uri="http://schemas.openxmlformats.org/presentationml/2006/ole">
            <mc:AlternateContent xmlns:mc="http://schemas.openxmlformats.org/markup-compatibility/2006">
              <mc:Choice xmlns:v="urn:schemas-microsoft-com:vml" Requires="v">
                <p:oleObj spid="_x0000_s23568" name="Formel" r:id="rId8" imgW="914400" imgH="457200" progId="Equation.3">
                  <p:embed/>
                </p:oleObj>
              </mc:Choice>
              <mc:Fallback>
                <p:oleObj name="Formel" r:id="rId8" imgW="914400" imgH="457200" progId="Equation.3">
                  <p:embed/>
                  <p:pic>
                    <p:nvPicPr>
                      <p:cNvPr id="369675"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8526" y="2819401"/>
                        <a:ext cx="2384425"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Tabelle 14"/>
          <p:cNvGraphicFramePr>
            <a:graphicFrameLocks noGrp="1"/>
          </p:cNvGraphicFramePr>
          <p:nvPr/>
        </p:nvGraphicFramePr>
        <p:xfrm>
          <a:off x="2093884" y="2071678"/>
          <a:ext cx="4143404" cy="1857388"/>
        </p:xfrm>
        <a:graphic>
          <a:graphicData uri="http://schemas.openxmlformats.org/drawingml/2006/table">
            <a:tbl>
              <a:tblPr firstRow="1" bandRow="1">
                <a:tableStyleId>{5C22544A-7EE6-4342-B048-85BDC9FD1C3A}</a:tableStyleId>
              </a:tblPr>
              <a:tblGrid>
                <a:gridCol w="1035850">
                  <a:extLst>
                    <a:ext uri="{9D8B030D-6E8A-4147-A177-3AD203B41FA5}">
                      <a16:colId xmlns:a16="http://schemas.microsoft.com/office/drawing/2014/main" val="20000"/>
                    </a:ext>
                  </a:extLst>
                </a:gridCol>
                <a:gridCol w="1533058">
                  <a:extLst>
                    <a:ext uri="{9D8B030D-6E8A-4147-A177-3AD203B41FA5}">
                      <a16:colId xmlns:a16="http://schemas.microsoft.com/office/drawing/2014/main" val="20001"/>
                    </a:ext>
                  </a:extLst>
                </a:gridCol>
                <a:gridCol w="1574496">
                  <a:extLst>
                    <a:ext uri="{9D8B030D-6E8A-4147-A177-3AD203B41FA5}">
                      <a16:colId xmlns:a16="http://schemas.microsoft.com/office/drawing/2014/main" val="20002"/>
                    </a:ext>
                  </a:extLst>
                </a:gridCol>
              </a:tblGrid>
              <a:tr h="604546">
                <a:tc>
                  <a:txBody>
                    <a:bodyPr/>
                    <a:lstStyle/>
                    <a:p>
                      <a:endParaRPr lang="en-US" dirty="0"/>
                    </a:p>
                  </a:txBody>
                  <a:tcPr>
                    <a:solidFill>
                      <a:schemeClr val="bg1"/>
                    </a:solidFill>
                  </a:tcPr>
                </a:tc>
                <a:tc>
                  <a:txBody>
                    <a:bodyPr/>
                    <a:lstStyle/>
                    <a:p>
                      <a:pPr marL="0" algn="l" rtl="0" eaLnBrk="1" latinLnBrk="0" hangingPunct="1"/>
                      <a:r>
                        <a:rPr kumimoji="0" lang="en-US" sz="2800" kern="1200" dirty="0" err="1">
                          <a:solidFill>
                            <a:schemeClr val="dk1"/>
                          </a:solidFill>
                          <a:latin typeface="+mn-lt"/>
                          <a:ea typeface="+mn-ea"/>
                          <a:cs typeface="+mn-cs"/>
                        </a:rPr>
                        <a:t>Ge</a:t>
                      </a:r>
                      <a:endParaRPr kumimoji="0" lang="en-US" sz="2800" kern="1200" dirty="0">
                        <a:solidFill>
                          <a:schemeClr val="dk1"/>
                        </a:solidFill>
                        <a:latin typeface="+mn-lt"/>
                        <a:ea typeface="+mn-ea"/>
                        <a:cs typeface="+mn-cs"/>
                      </a:endParaRPr>
                    </a:p>
                  </a:txBody>
                  <a:tcPr/>
                </a:tc>
                <a:tc>
                  <a:txBody>
                    <a:bodyPr/>
                    <a:lstStyle/>
                    <a:p>
                      <a:pPr marL="0" algn="l" rtl="0" eaLnBrk="1" latinLnBrk="0" hangingPunct="1"/>
                      <a:r>
                        <a:rPr kumimoji="0" lang="en-US" sz="2800" b="1" kern="1200" dirty="0">
                          <a:solidFill>
                            <a:schemeClr val="dk1"/>
                          </a:solidFill>
                          <a:latin typeface="+mn-lt"/>
                          <a:ea typeface="+mn-ea"/>
                          <a:cs typeface="+mn-cs"/>
                        </a:rPr>
                        <a:t>Sc</a:t>
                      </a:r>
                    </a:p>
                  </a:txBody>
                  <a:tcPr/>
                </a:tc>
                <a:extLst>
                  <a:ext uri="{0D108BD9-81ED-4DB2-BD59-A6C34878D82A}">
                    <a16:rowId xmlns:a16="http://schemas.microsoft.com/office/drawing/2014/main" val="10000"/>
                  </a:ext>
                </a:extLst>
              </a:tr>
              <a:tr h="626421">
                <a:tc>
                  <a:txBody>
                    <a:bodyPr/>
                    <a:lstStyle/>
                    <a:p>
                      <a:r>
                        <a:rPr lang="en-US" sz="2800" dirty="0" err="1"/>
                        <a:t>Ge</a:t>
                      </a:r>
                      <a:endParaRPr lang="en-US" sz="2800" dirty="0"/>
                    </a:p>
                  </a:txBody>
                  <a:tcPr>
                    <a:solidFill>
                      <a:srgbClr val="FF0000"/>
                    </a:solidFill>
                  </a:tcPr>
                </a:tc>
                <a:tc>
                  <a:txBody>
                    <a:bodyPr/>
                    <a:lstStyle/>
                    <a:p>
                      <a:r>
                        <a:rPr lang="en-US" sz="2800" dirty="0"/>
                        <a:t>(</a:t>
                      </a:r>
                      <a:r>
                        <a:rPr lang="en-US" sz="2800" dirty="0">
                          <a:solidFill>
                            <a:srgbClr val="FF0000"/>
                          </a:solidFill>
                        </a:rPr>
                        <a:t>-7 </a:t>
                      </a:r>
                      <a:r>
                        <a:rPr lang="en-US" sz="2800" dirty="0"/>
                        <a:t>, </a:t>
                      </a:r>
                      <a:r>
                        <a:rPr lang="en-US" sz="2800" dirty="0">
                          <a:solidFill>
                            <a:schemeClr val="accent1"/>
                          </a:solidFill>
                        </a:rPr>
                        <a:t>-7</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-1 </a:t>
                      </a:r>
                      <a:r>
                        <a:rPr lang="en-US" sz="2800" dirty="0"/>
                        <a:t>, </a:t>
                      </a:r>
                      <a:r>
                        <a:rPr lang="en-US" sz="2800" dirty="0">
                          <a:solidFill>
                            <a:schemeClr val="accent1"/>
                          </a:solidFill>
                        </a:rPr>
                        <a:t>-9</a:t>
                      </a:r>
                      <a:r>
                        <a:rPr lang="en-US" sz="2800" dirty="0"/>
                        <a:t>)</a:t>
                      </a:r>
                    </a:p>
                  </a:txBody>
                  <a:tcPr>
                    <a:solidFill>
                      <a:schemeClr val="bg2"/>
                    </a:solidFill>
                  </a:tcPr>
                </a:tc>
                <a:extLst>
                  <a:ext uri="{0D108BD9-81ED-4DB2-BD59-A6C34878D82A}">
                    <a16:rowId xmlns:a16="http://schemas.microsoft.com/office/drawing/2014/main" val="10001"/>
                  </a:ext>
                </a:extLst>
              </a:tr>
              <a:tr h="626421">
                <a:tc>
                  <a:txBody>
                    <a:bodyPr/>
                    <a:lstStyle/>
                    <a:p>
                      <a:pPr marL="0" algn="l" rtl="0" eaLnBrk="1" latinLnBrk="0" hangingPunct="1"/>
                      <a:r>
                        <a:rPr kumimoji="0" lang="en-US" sz="2800" kern="1200" dirty="0">
                          <a:solidFill>
                            <a:schemeClr val="dk1"/>
                          </a:solidFill>
                          <a:latin typeface="+mn-lt"/>
                          <a:ea typeface="+mn-ea"/>
                          <a:cs typeface="+mn-cs"/>
                        </a:rPr>
                        <a:t>Sc</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-9 </a:t>
                      </a:r>
                      <a:r>
                        <a:rPr lang="en-US" sz="2800" dirty="0"/>
                        <a:t>, </a:t>
                      </a:r>
                      <a:r>
                        <a:rPr lang="en-US" sz="2800" dirty="0">
                          <a:solidFill>
                            <a:schemeClr val="accent1"/>
                          </a:solidFill>
                        </a:rPr>
                        <a:t>-1</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-3 </a:t>
                      </a:r>
                      <a:r>
                        <a:rPr lang="en-US" sz="2800" dirty="0"/>
                        <a:t>, </a:t>
                      </a:r>
                      <a:r>
                        <a:rPr lang="en-US" sz="2800" dirty="0">
                          <a:solidFill>
                            <a:schemeClr val="accent1"/>
                          </a:solidFill>
                        </a:rPr>
                        <a:t>-3</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0" name="Pfeil nach rechts 9"/>
          <p:cNvSpPr/>
          <p:nvPr/>
        </p:nvSpPr>
        <p:spPr>
          <a:xfrm>
            <a:off x="5380032" y="6286520"/>
            <a:ext cx="978408"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74176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8132" y="714356"/>
            <a:ext cx="5214974" cy="1143000"/>
          </a:xfrm>
        </p:spPr>
        <p:txBody>
          <a:bodyPr>
            <a:normAutofit fontScale="90000"/>
          </a:bodyPr>
          <a:lstStyle/>
          <a:p>
            <a:r>
              <a:rPr lang="de-DE" dirty="0"/>
              <a:t>Kampf der Geschlechter</a:t>
            </a:r>
          </a:p>
        </p:txBody>
      </p:sp>
      <p:pic>
        <p:nvPicPr>
          <p:cNvPr id="4" name="Inhaltsplatzhalter 3" descr="gametree2.jpg"/>
          <p:cNvPicPr>
            <a:picLocks noGrp="1" noChangeAspect="1"/>
          </p:cNvPicPr>
          <p:nvPr>
            <p:ph idx="1"/>
          </p:nvPr>
        </p:nvPicPr>
        <p:blipFill>
          <a:blip r:embed="rId3" cstate="print"/>
          <a:stretch>
            <a:fillRect/>
          </a:stretch>
        </p:blipFill>
        <p:spPr>
          <a:xfrm>
            <a:off x="2022446" y="1928803"/>
            <a:ext cx="5072098" cy="4389437"/>
          </a:xfrm>
        </p:spPr>
      </p:pic>
      <p:sp>
        <p:nvSpPr>
          <p:cNvPr id="5" name="Textfeld 4"/>
          <p:cNvSpPr txBox="1"/>
          <p:nvPr/>
        </p:nvSpPr>
        <p:spPr>
          <a:xfrm>
            <a:off x="4594215" y="2071678"/>
            <a:ext cx="6623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Kino</a:t>
            </a:r>
          </a:p>
        </p:txBody>
      </p:sp>
      <p:sp>
        <p:nvSpPr>
          <p:cNvPr id="6" name="Textfeld 5"/>
          <p:cNvSpPr txBox="1"/>
          <p:nvPr/>
        </p:nvSpPr>
        <p:spPr>
          <a:xfrm>
            <a:off x="4451339" y="3500438"/>
            <a:ext cx="7604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Disko</a:t>
            </a:r>
          </a:p>
        </p:txBody>
      </p:sp>
      <p:sp>
        <p:nvSpPr>
          <p:cNvPr id="7" name="Textfeld 6"/>
          <p:cNvSpPr txBox="1"/>
          <p:nvPr/>
        </p:nvSpPr>
        <p:spPr>
          <a:xfrm>
            <a:off x="2593950" y="3071810"/>
            <a:ext cx="12144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Kino</a:t>
            </a:r>
          </a:p>
        </p:txBody>
      </p:sp>
      <p:sp>
        <p:nvSpPr>
          <p:cNvPr id="8" name="Textfeld 7"/>
          <p:cNvSpPr txBox="1"/>
          <p:nvPr/>
        </p:nvSpPr>
        <p:spPr>
          <a:xfrm>
            <a:off x="2665388" y="4643446"/>
            <a:ext cx="1143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Disko</a:t>
            </a:r>
          </a:p>
        </p:txBody>
      </p:sp>
      <p:sp>
        <p:nvSpPr>
          <p:cNvPr id="9" name="Textfeld 8"/>
          <p:cNvSpPr txBox="1"/>
          <p:nvPr/>
        </p:nvSpPr>
        <p:spPr>
          <a:xfrm>
            <a:off x="4522777" y="4286256"/>
            <a:ext cx="6623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Kino</a:t>
            </a:r>
          </a:p>
        </p:txBody>
      </p:sp>
      <p:sp>
        <p:nvSpPr>
          <p:cNvPr id="10" name="Textfeld 9"/>
          <p:cNvSpPr txBox="1"/>
          <p:nvPr/>
        </p:nvSpPr>
        <p:spPr>
          <a:xfrm>
            <a:off x="4451339" y="5715016"/>
            <a:ext cx="7604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Disko</a:t>
            </a:r>
          </a:p>
        </p:txBody>
      </p:sp>
      <p:graphicFrame>
        <p:nvGraphicFramePr>
          <p:cNvPr id="13" name="Tabelle 12"/>
          <p:cNvGraphicFramePr>
            <a:graphicFrameLocks noGrp="1"/>
          </p:cNvGraphicFramePr>
          <p:nvPr/>
        </p:nvGraphicFramePr>
        <p:xfrm>
          <a:off x="6951669" y="142852"/>
          <a:ext cx="3571903" cy="1536386"/>
        </p:xfrm>
        <a:graphic>
          <a:graphicData uri="http://schemas.openxmlformats.org/drawingml/2006/table">
            <a:tbl>
              <a:tblPr firstRow="1" bandRow="1">
                <a:tableStyleId>{5C22544A-7EE6-4342-B048-85BDC9FD1C3A}</a:tableStyleId>
              </a:tblPr>
              <a:tblGrid>
                <a:gridCol w="1000132">
                  <a:extLst>
                    <a:ext uri="{9D8B030D-6E8A-4147-A177-3AD203B41FA5}">
                      <a16:colId xmlns:a16="http://schemas.microsoft.com/office/drawing/2014/main" val="20000"/>
                    </a:ext>
                  </a:extLst>
                </a:gridCol>
                <a:gridCol w="1214446">
                  <a:extLst>
                    <a:ext uri="{9D8B030D-6E8A-4147-A177-3AD203B41FA5}">
                      <a16:colId xmlns:a16="http://schemas.microsoft.com/office/drawing/2014/main" val="20001"/>
                    </a:ext>
                  </a:extLst>
                </a:gridCol>
                <a:gridCol w="1357325">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a:solidFill>
                            <a:schemeClr val="dk1"/>
                          </a:solidFill>
                          <a:latin typeface="+mn-lt"/>
                          <a:ea typeface="+mn-ea"/>
                          <a:cs typeface="+mn-cs"/>
                        </a:rPr>
                        <a:t>Kino</a:t>
                      </a:r>
                    </a:p>
                  </a:txBody>
                  <a:tcPr/>
                </a:tc>
                <a:tc>
                  <a:txBody>
                    <a:bodyPr/>
                    <a:lstStyle/>
                    <a:p>
                      <a:r>
                        <a:rPr lang="en-US" dirty="0" err="1">
                          <a:solidFill>
                            <a:schemeClr val="tx1"/>
                          </a:solidFill>
                        </a:rPr>
                        <a:t>Disko</a:t>
                      </a:r>
                      <a:endParaRPr lang="en-US" dirty="0">
                        <a:solidFill>
                          <a:schemeClr val="tx1"/>
                        </a:solidFill>
                      </a:endParaRPr>
                    </a:p>
                  </a:txBody>
                  <a:tcPr/>
                </a:tc>
                <a:extLst>
                  <a:ext uri="{0D108BD9-81ED-4DB2-BD59-A6C34878D82A}">
                    <a16:rowId xmlns:a16="http://schemas.microsoft.com/office/drawing/2014/main" val="10000"/>
                  </a:ext>
                </a:extLst>
              </a:tr>
              <a:tr h="500066">
                <a:tc>
                  <a:txBody>
                    <a:bodyPr/>
                    <a:lstStyle/>
                    <a:p>
                      <a:r>
                        <a:rPr lang="en-US" dirty="0"/>
                        <a:t>Kino</a:t>
                      </a:r>
                    </a:p>
                  </a:txBody>
                  <a:tcPr>
                    <a:solidFill>
                      <a:srgbClr val="FF0000"/>
                    </a:solidFill>
                  </a:tcPr>
                </a:tc>
                <a:tc>
                  <a:txBody>
                    <a:bodyPr/>
                    <a:lstStyle/>
                    <a:p>
                      <a:r>
                        <a:rPr lang="en-US" sz="2800" dirty="0"/>
                        <a:t>(</a:t>
                      </a:r>
                      <a:r>
                        <a:rPr lang="en-US" sz="2800" dirty="0">
                          <a:solidFill>
                            <a:srgbClr val="FF0000"/>
                          </a:solidFill>
                        </a:rPr>
                        <a:t>1 </a:t>
                      </a:r>
                      <a:r>
                        <a:rPr lang="en-US" sz="2800" dirty="0"/>
                        <a:t>, </a:t>
                      </a:r>
                      <a:r>
                        <a:rPr lang="en-US" sz="2800" dirty="0">
                          <a:solidFill>
                            <a:schemeClr val="accent1"/>
                          </a:solidFill>
                        </a:rPr>
                        <a:t>3</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0</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err="1"/>
                        <a:t>Disko</a:t>
                      </a:r>
                      <a:endParaRPr lang="en-US"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0</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3 </a:t>
                      </a:r>
                      <a:r>
                        <a:rPr lang="en-US" sz="2800" dirty="0"/>
                        <a:t>,</a:t>
                      </a:r>
                      <a:r>
                        <a:rPr lang="en-US" sz="2800" baseline="0" dirty="0"/>
                        <a:t> </a:t>
                      </a:r>
                      <a:r>
                        <a:rPr kumimoji="0" lang="en-US" sz="2800" kern="1200" dirty="0">
                          <a:solidFill>
                            <a:schemeClr val="accent1"/>
                          </a:solidFill>
                          <a:latin typeface="+mn-lt"/>
                          <a:ea typeface="+mn-ea"/>
                          <a:cs typeface="+mn-cs"/>
                        </a:rPr>
                        <a:t>1</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2" name="Textfeld 11"/>
          <p:cNvSpPr txBox="1"/>
          <p:nvPr/>
        </p:nvSpPr>
        <p:spPr>
          <a:xfrm>
            <a:off x="6094413" y="2071679"/>
            <a:ext cx="442915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Alexander  und Bettina haben bei ihrem letzten Treffen nicht genau ausgemacht, wann und wo sie sich am Samstagabend treffen wollen. Bettina geht sehr gerne in das kleine Kino am Stadtrand (Spätvorstellung, Beginn 23.30 Uhr), Alexander aber würde gerne in die Diskothek im Zentrum der Stadt gehen. Keiner von ihnen hat ein Telefon. Bettina denkt, wird er mir zuliebe ins Kino gehen? Alexander denkt ähnlich, wird sie mir zuliebe in die Diskothek gehen? Beiden liegt aber viel daran sich am Samstagabend zu treffen. Der erzielte Nutzen dieses Spiels kann zum Beispiel wie oben angegeben quantifiziert werden.</a:t>
            </a:r>
          </a:p>
        </p:txBody>
      </p:sp>
    </p:spTree>
    <p:extLst>
      <p:ext uri="{BB962C8B-B14F-4D97-AF65-F5344CB8AC3E}">
        <p14:creationId xmlns:p14="http://schemas.microsoft.com/office/powerpoint/2010/main" val="569101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428604"/>
            <a:ext cx="8229600" cy="1143000"/>
          </a:xfrm>
        </p:spPr>
        <p:txBody>
          <a:bodyPr>
            <a:normAutofit fontScale="90000"/>
          </a:bodyPr>
          <a:lstStyle/>
          <a:p>
            <a:pPr algn="ctr"/>
            <a:r>
              <a:rPr lang="de-DE" dirty="0"/>
              <a:t>Kampf der Geschlechter</a:t>
            </a:r>
            <a:br>
              <a:rPr lang="de-DE" dirty="0"/>
            </a:br>
            <a:r>
              <a:rPr lang="de-DE" sz="3100" dirty="0"/>
              <a:t>(Unsymmetrisches (2x2)-Koordinationspiel)</a:t>
            </a:r>
            <a:endParaRPr lang="de-DE" dirty="0"/>
          </a:p>
        </p:txBody>
      </p:sp>
      <p:graphicFrame>
        <p:nvGraphicFramePr>
          <p:cNvPr id="369673" name="Object 9"/>
          <p:cNvGraphicFramePr>
            <a:graphicFrameLocks noChangeAspect="1"/>
          </p:cNvGraphicFramePr>
          <p:nvPr/>
        </p:nvGraphicFramePr>
        <p:xfrm>
          <a:off x="2589213" y="5176838"/>
          <a:ext cx="1985963" cy="1206500"/>
        </p:xfrm>
        <a:graphic>
          <a:graphicData uri="http://schemas.openxmlformats.org/presentationml/2006/ole">
            <mc:AlternateContent xmlns:mc="http://schemas.openxmlformats.org/markup-compatibility/2006">
              <mc:Choice xmlns:v="urn:schemas-microsoft-com:vml" Requires="v">
                <p:oleObj spid="_x0000_s24590" name="Formel" r:id="rId4" imgW="761760" imgH="457200" progId="Equation.3">
                  <p:embed/>
                </p:oleObj>
              </mc:Choice>
              <mc:Fallback>
                <p:oleObj name="Formel" r:id="rId4" imgW="761760" imgH="457200" progId="Equation.3">
                  <p:embed/>
                  <p:pic>
                    <p:nvPicPr>
                      <p:cNvPr id="369673"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13" y="5176838"/>
                        <a:ext cx="1985963" cy="120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9674" name="Object 10"/>
          <p:cNvGraphicFramePr>
            <a:graphicFrameLocks noChangeAspect="1"/>
          </p:cNvGraphicFramePr>
          <p:nvPr/>
        </p:nvGraphicFramePr>
        <p:xfrm>
          <a:off x="5808661" y="5072074"/>
          <a:ext cx="3609975" cy="939800"/>
        </p:xfrm>
        <a:graphic>
          <a:graphicData uri="http://schemas.openxmlformats.org/presentationml/2006/ole">
            <mc:AlternateContent xmlns:mc="http://schemas.openxmlformats.org/markup-compatibility/2006">
              <mc:Choice xmlns:v="urn:schemas-microsoft-com:vml" Requires="v">
                <p:oleObj spid="_x0000_s24591" name="Formel" r:id="rId6" imgW="1777680" imgH="457200" progId="Equation.3">
                  <p:embed/>
                </p:oleObj>
              </mc:Choice>
              <mc:Fallback>
                <p:oleObj name="Formel" r:id="rId6" imgW="1777680" imgH="457200" progId="Equation.3">
                  <p:embed/>
                  <p:pic>
                    <p:nvPicPr>
                      <p:cNvPr id="369674"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661" y="5072074"/>
                        <a:ext cx="3609975"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feld 11"/>
          <p:cNvSpPr txBox="1"/>
          <p:nvPr/>
        </p:nvSpPr>
        <p:spPr>
          <a:xfrm>
            <a:off x="1879570" y="4500571"/>
            <a:ext cx="3143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Auszahlungsmatrix des ersten Spielers:</a:t>
            </a:r>
          </a:p>
        </p:txBody>
      </p:sp>
      <p:sp>
        <p:nvSpPr>
          <p:cNvPr id="13" name="Textfeld 12"/>
          <p:cNvSpPr txBox="1"/>
          <p:nvPr/>
        </p:nvSpPr>
        <p:spPr>
          <a:xfrm>
            <a:off x="7094544" y="2071679"/>
            <a:ext cx="27647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Auszahlungsmatrix des zweiten Spielers:</a:t>
            </a:r>
          </a:p>
        </p:txBody>
      </p:sp>
      <p:sp>
        <p:nvSpPr>
          <p:cNvPr id="14" name="Textfeld 13"/>
          <p:cNvSpPr txBox="1"/>
          <p:nvPr/>
        </p:nvSpPr>
        <p:spPr>
          <a:xfrm>
            <a:off x="5237156" y="4572008"/>
            <a:ext cx="5000660" cy="2123658"/>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Symmetriebedingung stimmt nicht: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                     </a:t>
            </a:r>
            <a:r>
              <a:rPr kumimoji="0" lang="de-DE" sz="2400" b="0" i="0" u="none" strike="noStrike" kern="1200" cap="none" spc="0" normalizeH="0" baseline="0" noProof="0" dirty="0">
                <a:ln>
                  <a:noFill/>
                </a:ln>
                <a:solidFill>
                  <a:prstClr val="black"/>
                </a:solidFill>
                <a:effectLst/>
                <a:uLnTx/>
                <a:uFillTx/>
                <a:latin typeface="Constantia"/>
                <a:ea typeface="+mn-ea"/>
                <a:cs typeface="+mn-cs"/>
              </a:rPr>
              <a:t>unsymmetrisches Spiel</a:t>
            </a: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p:txBody>
      </p:sp>
      <p:graphicFrame>
        <p:nvGraphicFramePr>
          <p:cNvPr id="369675" name="Object 11"/>
          <p:cNvGraphicFramePr>
            <a:graphicFrameLocks noChangeAspect="1"/>
          </p:cNvGraphicFramePr>
          <p:nvPr/>
        </p:nvGraphicFramePr>
        <p:xfrm>
          <a:off x="7431087" y="2819401"/>
          <a:ext cx="2019300" cy="1204913"/>
        </p:xfrm>
        <a:graphic>
          <a:graphicData uri="http://schemas.openxmlformats.org/presentationml/2006/ole">
            <mc:AlternateContent xmlns:mc="http://schemas.openxmlformats.org/markup-compatibility/2006">
              <mc:Choice xmlns:v="urn:schemas-microsoft-com:vml" Requires="v">
                <p:oleObj spid="_x0000_s24592" name="Formel" r:id="rId8" imgW="774360" imgH="457200" progId="Equation.3">
                  <p:embed/>
                </p:oleObj>
              </mc:Choice>
              <mc:Fallback>
                <p:oleObj name="Formel" r:id="rId8" imgW="774360" imgH="457200" progId="Equation.3">
                  <p:embed/>
                  <p:pic>
                    <p:nvPicPr>
                      <p:cNvPr id="369675"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1087" y="2819401"/>
                        <a:ext cx="2019300"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Tabelle 9"/>
          <p:cNvGraphicFramePr>
            <a:graphicFrameLocks noGrp="1"/>
          </p:cNvGraphicFramePr>
          <p:nvPr/>
        </p:nvGraphicFramePr>
        <p:xfrm>
          <a:off x="2379636" y="1857363"/>
          <a:ext cx="4143404" cy="2071704"/>
        </p:xfrm>
        <a:graphic>
          <a:graphicData uri="http://schemas.openxmlformats.org/drawingml/2006/table">
            <a:tbl>
              <a:tblPr firstRow="1" bandRow="1">
                <a:tableStyleId>{5C22544A-7EE6-4342-B048-85BDC9FD1C3A}</a:tableStyleId>
              </a:tblPr>
              <a:tblGrid>
                <a:gridCol w="1160152">
                  <a:extLst>
                    <a:ext uri="{9D8B030D-6E8A-4147-A177-3AD203B41FA5}">
                      <a16:colId xmlns:a16="http://schemas.microsoft.com/office/drawing/2014/main" val="20000"/>
                    </a:ext>
                  </a:extLst>
                </a:gridCol>
                <a:gridCol w="1408756">
                  <a:extLst>
                    <a:ext uri="{9D8B030D-6E8A-4147-A177-3AD203B41FA5}">
                      <a16:colId xmlns:a16="http://schemas.microsoft.com/office/drawing/2014/main" val="20001"/>
                    </a:ext>
                  </a:extLst>
                </a:gridCol>
                <a:gridCol w="1574496">
                  <a:extLst>
                    <a:ext uri="{9D8B030D-6E8A-4147-A177-3AD203B41FA5}">
                      <a16:colId xmlns:a16="http://schemas.microsoft.com/office/drawing/2014/main" val="20002"/>
                    </a:ext>
                  </a:extLst>
                </a:gridCol>
              </a:tblGrid>
              <a:tr h="674302">
                <a:tc>
                  <a:txBody>
                    <a:bodyPr/>
                    <a:lstStyle/>
                    <a:p>
                      <a:endParaRPr lang="en-US" sz="2400" dirty="0"/>
                    </a:p>
                  </a:txBody>
                  <a:tcPr>
                    <a:solidFill>
                      <a:schemeClr val="bg1"/>
                    </a:solidFill>
                  </a:tcPr>
                </a:tc>
                <a:tc>
                  <a:txBody>
                    <a:bodyPr/>
                    <a:lstStyle/>
                    <a:p>
                      <a:pPr marL="0" algn="l" rtl="0" eaLnBrk="1" latinLnBrk="0" hangingPunct="1"/>
                      <a:r>
                        <a:rPr kumimoji="0" lang="en-US" sz="2400" kern="1200" dirty="0">
                          <a:solidFill>
                            <a:schemeClr val="dk1"/>
                          </a:solidFill>
                          <a:latin typeface="+mn-lt"/>
                          <a:ea typeface="+mn-ea"/>
                          <a:cs typeface="+mn-cs"/>
                        </a:rPr>
                        <a:t>Kino</a:t>
                      </a:r>
                    </a:p>
                  </a:txBody>
                  <a:tcPr/>
                </a:tc>
                <a:tc>
                  <a:txBody>
                    <a:bodyPr/>
                    <a:lstStyle/>
                    <a:p>
                      <a:r>
                        <a:rPr lang="en-US" sz="2400" dirty="0" err="1">
                          <a:solidFill>
                            <a:schemeClr val="tx1"/>
                          </a:solidFill>
                        </a:rPr>
                        <a:t>Disko</a:t>
                      </a:r>
                      <a:endParaRPr lang="en-US" sz="2400" dirty="0">
                        <a:solidFill>
                          <a:schemeClr val="tx1"/>
                        </a:solidFill>
                      </a:endParaRPr>
                    </a:p>
                  </a:txBody>
                  <a:tcPr/>
                </a:tc>
                <a:extLst>
                  <a:ext uri="{0D108BD9-81ED-4DB2-BD59-A6C34878D82A}">
                    <a16:rowId xmlns:a16="http://schemas.microsoft.com/office/drawing/2014/main" val="10000"/>
                  </a:ext>
                </a:extLst>
              </a:tr>
              <a:tr h="698701">
                <a:tc>
                  <a:txBody>
                    <a:bodyPr/>
                    <a:lstStyle/>
                    <a:p>
                      <a:r>
                        <a:rPr lang="en-US" sz="2400" dirty="0"/>
                        <a:t>Kino</a:t>
                      </a:r>
                    </a:p>
                  </a:txBody>
                  <a:tcPr>
                    <a:solidFill>
                      <a:srgbClr val="FF0000"/>
                    </a:solidFill>
                  </a:tcPr>
                </a:tc>
                <a:tc>
                  <a:txBody>
                    <a:bodyPr/>
                    <a:lstStyle/>
                    <a:p>
                      <a:r>
                        <a:rPr lang="en-US" sz="3600" dirty="0"/>
                        <a:t>(</a:t>
                      </a:r>
                      <a:r>
                        <a:rPr lang="en-US" sz="3600" dirty="0">
                          <a:solidFill>
                            <a:srgbClr val="FF0000"/>
                          </a:solidFill>
                        </a:rPr>
                        <a:t>1 </a:t>
                      </a:r>
                      <a:r>
                        <a:rPr lang="en-US" sz="3600" dirty="0"/>
                        <a:t>, </a:t>
                      </a:r>
                      <a:r>
                        <a:rPr lang="en-US" sz="3600" dirty="0">
                          <a:solidFill>
                            <a:schemeClr val="accent1"/>
                          </a:solidFill>
                        </a:rPr>
                        <a:t>3</a:t>
                      </a:r>
                      <a:r>
                        <a:rPr lang="en-US" sz="36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a:t>(</a:t>
                      </a:r>
                      <a:r>
                        <a:rPr lang="en-US" sz="3600" dirty="0">
                          <a:solidFill>
                            <a:srgbClr val="FF0000"/>
                          </a:solidFill>
                        </a:rPr>
                        <a:t>0 </a:t>
                      </a:r>
                      <a:r>
                        <a:rPr lang="en-US" sz="3600" dirty="0"/>
                        <a:t>, </a:t>
                      </a:r>
                      <a:r>
                        <a:rPr lang="en-US" sz="3600" dirty="0">
                          <a:solidFill>
                            <a:schemeClr val="accent1"/>
                          </a:solidFill>
                        </a:rPr>
                        <a:t>0</a:t>
                      </a:r>
                      <a:r>
                        <a:rPr lang="en-US" sz="3600" dirty="0"/>
                        <a:t>)</a:t>
                      </a:r>
                    </a:p>
                  </a:txBody>
                  <a:tcPr>
                    <a:solidFill>
                      <a:schemeClr val="bg2"/>
                    </a:solidFill>
                  </a:tcPr>
                </a:tc>
                <a:extLst>
                  <a:ext uri="{0D108BD9-81ED-4DB2-BD59-A6C34878D82A}">
                    <a16:rowId xmlns:a16="http://schemas.microsoft.com/office/drawing/2014/main" val="10001"/>
                  </a:ext>
                </a:extLst>
              </a:tr>
              <a:tr h="698701">
                <a:tc>
                  <a:txBody>
                    <a:bodyPr/>
                    <a:lstStyle/>
                    <a:p>
                      <a:r>
                        <a:rPr lang="en-US" sz="2400" dirty="0" err="1"/>
                        <a:t>Disko</a:t>
                      </a:r>
                      <a:endParaRPr lang="en-US" sz="24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a:t>(</a:t>
                      </a:r>
                      <a:r>
                        <a:rPr lang="en-US" sz="3600" dirty="0">
                          <a:solidFill>
                            <a:srgbClr val="FF0000"/>
                          </a:solidFill>
                        </a:rPr>
                        <a:t>0 </a:t>
                      </a:r>
                      <a:r>
                        <a:rPr lang="en-US" sz="3600" dirty="0"/>
                        <a:t>, </a:t>
                      </a:r>
                      <a:r>
                        <a:rPr lang="en-US" sz="3600" dirty="0">
                          <a:solidFill>
                            <a:schemeClr val="accent1"/>
                          </a:solidFill>
                        </a:rPr>
                        <a:t>0</a:t>
                      </a:r>
                      <a:r>
                        <a:rPr lang="en-US" sz="36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a:t>(</a:t>
                      </a:r>
                      <a:r>
                        <a:rPr lang="en-US" sz="3600" dirty="0">
                          <a:solidFill>
                            <a:srgbClr val="FF0000"/>
                          </a:solidFill>
                        </a:rPr>
                        <a:t>3 </a:t>
                      </a:r>
                      <a:r>
                        <a:rPr lang="en-US" sz="3600" dirty="0"/>
                        <a:t>,</a:t>
                      </a:r>
                      <a:r>
                        <a:rPr lang="en-US" sz="3600" baseline="0" dirty="0"/>
                        <a:t> </a:t>
                      </a:r>
                      <a:r>
                        <a:rPr kumimoji="0" lang="en-US" sz="3600" kern="1200" dirty="0">
                          <a:solidFill>
                            <a:schemeClr val="accent1"/>
                          </a:solidFill>
                          <a:latin typeface="+mn-lt"/>
                          <a:ea typeface="+mn-ea"/>
                          <a:cs typeface="+mn-cs"/>
                        </a:rPr>
                        <a:t>1</a:t>
                      </a:r>
                      <a:r>
                        <a:rPr lang="en-US" sz="36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1" name="Pfeil nach rechts 10"/>
          <p:cNvSpPr/>
          <p:nvPr/>
        </p:nvSpPr>
        <p:spPr>
          <a:xfrm>
            <a:off x="5380032" y="6286520"/>
            <a:ext cx="978408"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1827359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e 10"/>
          <p:cNvGraphicFramePr>
            <a:graphicFrameLocks noGrp="1"/>
          </p:cNvGraphicFramePr>
          <p:nvPr/>
        </p:nvGraphicFramePr>
        <p:xfrm>
          <a:off x="3236892" y="3143249"/>
          <a:ext cx="5572164" cy="2857521"/>
        </p:xfrm>
        <a:graphic>
          <a:graphicData uri="http://schemas.openxmlformats.org/drawingml/2006/table">
            <a:tbl>
              <a:tblPr firstRow="1" bandRow="1">
                <a:tableStyleId>{5C22544A-7EE6-4342-B048-85BDC9FD1C3A}</a:tableStyleId>
              </a:tblPr>
              <a:tblGrid>
                <a:gridCol w="1560204">
                  <a:extLst>
                    <a:ext uri="{9D8B030D-6E8A-4147-A177-3AD203B41FA5}">
                      <a16:colId xmlns:a16="http://schemas.microsoft.com/office/drawing/2014/main" val="20000"/>
                    </a:ext>
                  </a:extLst>
                </a:gridCol>
                <a:gridCol w="1894534">
                  <a:extLst>
                    <a:ext uri="{9D8B030D-6E8A-4147-A177-3AD203B41FA5}">
                      <a16:colId xmlns:a16="http://schemas.microsoft.com/office/drawing/2014/main" val="20001"/>
                    </a:ext>
                  </a:extLst>
                </a:gridCol>
                <a:gridCol w="2117426">
                  <a:extLst>
                    <a:ext uri="{9D8B030D-6E8A-4147-A177-3AD203B41FA5}">
                      <a16:colId xmlns:a16="http://schemas.microsoft.com/office/drawing/2014/main" val="20002"/>
                    </a:ext>
                  </a:extLst>
                </a:gridCol>
              </a:tblGrid>
              <a:tr h="930071">
                <a:tc>
                  <a:txBody>
                    <a:bodyPr/>
                    <a:lstStyle/>
                    <a:p>
                      <a:endParaRPr lang="en-US" sz="3600" dirty="0"/>
                    </a:p>
                  </a:txBody>
                  <a:tcPr>
                    <a:solidFill>
                      <a:schemeClr val="bg1"/>
                    </a:solidFill>
                  </a:tcPr>
                </a:tc>
                <a:tc>
                  <a:txBody>
                    <a:bodyPr/>
                    <a:lstStyle/>
                    <a:p>
                      <a:pPr marL="0" algn="l" rtl="0" eaLnBrk="1" latinLnBrk="0" hangingPunct="1"/>
                      <a:r>
                        <a:rPr kumimoji="0" lang="en-US" sz="3600" kern="1200" dirty="0">
                          <a:solidFill>
                            <a:schemeClr val="dk1"/>
                          </a:solidFill>
                          <a:latin typeface="+mn-lt"/>
                          <a:ea typeface="+mn-ea"/>
                          <a:cs typeface="+mn-cs"/>
                        </a:rPr>
                        <a:t>Kino</a:t>
                      </a:r>
                    </a:p>
                  </a:txBody>
                  <a:tcPr/>
                </a:tc>
                <a:tc>
                  <a:txBody>
                    <a:bodyPr/>
                    <a:lstStyle/>
                    <a:p>
                      <a:r>
                        <a:rPr lang="en-US" sz="3600" dirty="0" err="1">
                          <a:solidFill>
                            <a:schemeClr val="tx1"/>
                          </a:solidFill>
                        </a:rPr>
                        <a:t>Disko</a:t>
                      </a:r>
                      <a:endParaRPr lang="en-US" sz="3600" dirty="0">
                        <a:solidFill>
                          <a:schemeClr val="tx1"/>
                        </a:solidFill>
                      </a:endParaRPr>
                    </a:p>
                  </a:txBody>
                  <a:tcPr/>
                </a:tc>
                <a:extLst>
                  <a:ext uri="{0D108BD9-81ED-4DB2-BD59-A6C34878D82A}">
                    <a16:rowId xmlns:a16="http://schemas.microsoft.com/office/drawing/2014/main" val="10000"/>
                  </a:ext>
                </a:extLst>
              </a:tr>
              <a:tr h="963725">
                <a:tc>
                  <a:txBody>
                    <a:bodyPr/>
                    <a:lstStyle/>
                    <a:p>
                      <a:r>
                        <a:rPr lang="en-US" sz="3600" dirty="0"/>
                        <a:t>Kino</a:t>
                      </a:r>
                    </a:p>
                  </a:txBody>
                  <a:tcPr>
                    <a:solidFill>
                      <a:srgbClr val="FF0000"/>
                    </a:solidFill>
                  </a:tcPr>
                </a:tc>
                <a:tc>
                  <a:txBody>
                    <a:bodyPr/>
                    <a:lstStyle/>
                    <a:p>
                      <a:r>
                        <a:rPr lang="en-US" sz="4800" dirty="0"/>
                        <a:t>(</a:t>
                      </a:r>
                      <a:r>
                        <a:rPr lang="en-US" sz="4800" dirty="0">
                          <a:solidFill>
                            <a:srgbClr val="FF0000"/>
                          </a:solidFill>
                        </a:rPr>
                        <a:t>1 </a:t>
                      </a:r>
                      <a:r>
                        <a:rPr lang="en-US" sz="4800" dirty="0"/>
                        <a:t>, </a:t>
                      </a:r>
                      <a:r>
                        <a:rPr lang="en-US" sz="4800" dirty="0">
                          <a:solidFill>
                            <a:schemeClr val="accent1"/>
                          </a:solidFill>
                        </a:rPr>
                        <a:t>3</a:t>
                      </a:r>
                      <a:r>
                        <a:rPr lang="en-US" sz="4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a:t>(</a:t>
                      </a:r>
                      <a:r>
                        <a:rPr lang="en-US" sz="4800" dirty="0">
                          <a:solidFill>
                            <a:srgbClr val="FF0000"/>
                          </a:solidFill>
                        </a:rPr>
                        <a:t>0 </a:t>
                      </a:r>
                      <a:r>
                        <a:rPr lang="en-US" sz="4800" dirty="0"/>
                        <a:t>, </a:t>
                      </a:r>
                      <a:r>
                        <a:rPr lang="en-US" sz="4800" dirty="0">
                          <a:solidFill>
                            <a:schemeClr val="accent1"/>
                          </a:solidFill>
                        </a:rPr>
                        <a:t>0</a:t>
                      </a:r>
                      <a:r>
                        <a:rPr lang="en-US" sz="4800" dirty="0"/>
                        <a:t>)</a:t>
                      </a:r>
                    </a:p>
                  </a:txBody>
                  <a:tcPr>
                    <a:solidFill>
                      <a:schemeClr val="bg2"/>
                    </a:solidFill>
                  </a:tcPr>
                </a:tc>
                <a:extLst>
                  <a:ext uri="{0D108BD9-81ED-4DB2-BD59-A6C34878D82A}">
                    <a16:rowId xmlns:a16="http://schemas.microsoft.com/office/drawing/2014/main" val="10001"/>
                  </a:ext>
                </a:extLst>
              </a:tr>
              <a:tr h="963725">
                <a:tc>
                  <a:txBody>
                    <a:bodyPr/>
                    <a:lstStyle/>
                    <a:p>
                      <a:r>
                        <a:rPr lang="en-US" sz="3600" dirty="0" err="1"/>
                        <a:t>Disko</a:t>
                      </a:r>
                      <a:endParaRPr lang="en-US" sz="36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a:t>(</a:t>
                      </a:r>
                      <a:r>
                        <a:rPr lang="en-US" sz="4800" dirty="0">
                          <a:solidFill>
                            <a:srgbClr val="FF0000"/>
                          </a:solidFill>
                        </a:rPr>
                        <a:t>0 </a:t>
                      </a:r>
                      <a:r>
                        <a:rPr lang="en-US" sz="4800" dirty="0"/>
                        <a:t>, </a:t>
                      </a:r>
                      <a:r>
                        <a:rPr lang="en-US" sz="4800" dirty="0">
                          <a:solidFill>
                            <a:schemeClr val="accent1"/>
                          </a:solidFill>
                        </a:rPr>
                        <a:t>0</a:t>
                      </a:r>
                      <a:r>
                        <a:rPr lang="en-US" sz="4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a:t>(</a:t>
                      </a:r>
                      <a:r>
                        <a:rPr lang="en-US" sz="4800" dirty="0">
                          <a:solidFill>
                            <a:srgbClr val="FF0000"/>
                          </a:solidFill>
                        </a:rPr>
                        <a:t>3 </a:t>
                      </a:r>
                      <a:r>
                        <a:rPr lang="en-US" sz="4800" dirty="0"/>
                        <a:t>,</a:t>
                      </a:r>
                      <a:r>
                        <a:rPr lang="en-US" sz="4800" baseline="0" dirty="0"/>
                        <a:t> </a:t>
                      </a:r>
                      <a:r>
                        <a:rPr kumimoji="0" lang="en-US" sz="4800" kern="1200" dirty="0">
                          <a:solidFill>
                            <a:schemeClr val="accent1"/>
                          </a:solidFill>
                          <a:latin typeface="+mn-lt"/>
                          <a:ea typeface="+mn-ea"/>
                          <a:cs typeface="+mn-cs"/>
                        </a:rPr>
                        <a:t>1</a:t>
                      </a:r>
                      <a:r>
                        <a:rPr lang="en-US" sz="4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3" name="Inhaltsplatzhalter 2"/>
          <p:cNvSpPr>
            <a:spLocks noGrp="1"/>
          </p:cNvSpPr>
          <p:nvPr>
            <p:ph idx="1"/>
          </p:nvPr>
        </p:nvSpPr>
        <p:spPr>
          <a:xfrm>
            <a:off x="1951008" y="1928802"/>
            <a:ext cx="8229600" cy="4389120"/>
          </a:xfrm>
        </p:spPr>
        <p:txBody>
          <a:bodyPr/>
          <a:lstStyle/>
          <a:p>
            <a:pPr marL="514350" indent="-514350"/>
            <a:r>
              <a:rPr lang="de-DE" dirty="0"/>
              <a:t>Es gibt keine dominante Strategie bei diesem Spiel.</a:t>
            </a:r>
          </a:p>
          <a:p>
            <a:pPr marL="514350" indent="-514350"/>
            <a:r>
              <a:rPr lang="de-DE" dirty="0"/>
              <a:t>Es gibt zwei reine Nash-Gleichgewichte:      (</a:t>
            </a:r>
            <a:r>
              <a:rPr lang="de-DE" dirty="0" err="1"/>
              <a:t>Kino,Kino</a:t>
            </a:r>
            <a:r>
              <a:rPr lang="de-DE" dirty="0"/>
              <a:t>)                                                                (Disko, Disko)</a:t>
            </a:r>
          </a:p>
        </p:txBody>
      </p:sp>
      <p:sp>
        <p:nvSpPr>
          <p:cNvPr id="5" name="Nach rechts gekrümmter Pfeil 4"/>
          <p:cNvSpPr/>
          <p:nvPr/>
        </p:nvSpPr>
        <p:spPr>
          <a:xfrm>
            <a:off x="6451602" y="4572008"/>
            <a:ext cx="428628" cy="107157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7" name="Nach rechts gekrümmter Pfeil 6"/>
          <p:cNvSpPr/>
          <p:nvPr/>
        </p:nvSpPr>
        <p:spPr>
          <a:xfrm rot="10800000">
            <a:off x="4522776" y="4500570"/>
            <a:ext cx="428628" cy="1001838"/>
          </a:xfrm>
          <a:prstGeom prst="curvedRightArrow">
            <a:avLst/>
          </a:prstGeom>
          <a:solidFill>
            <a:srgbClr val="FF0000"/>
          </a:solidFill>
          <a:scene3d>
            <a:camera prst="orthographicFront">
              <a:rot lat="3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8" name="Nach unten gekrümmter Pfeil 7"/>
          <p:cNvSpPr/>
          <p:nvPr/>
        </p:nvSpPr>
        <p:spPr>
          <a:xfrm>
            <a:off x="5880098" y="3786190"/>
            <a:ext cx="2143140" cy="445768"/>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Nach unten gekrümmter Pfeil 8"/>
          <p:cNvSpPr/>
          <p:nvPr/>
        </p:nvSpPr>
        <p:spPr>
          <a:xfrm rot="10800000">
            <a:off x="5951536" y="5857892"/>
            <a:ext cx="2000264" cy="374330"/>
          </a:xfrm>
          <a:prstGeom prst="curvedDownArrow">
            <a:avLst/>
          </a:prstGeom>
          <a:solidFill>
            <a:schemeClr val="tx2">
              <a:lumMod val="20000"/>
              <a:lumOff val="80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0" name="Titel 9"/>
          <p:cNvSpPr>
            <a:spLocks noGrp="1"/>
          </p:cNvSpPr>
          <p:nvPr>
            <p:ph type="title"/>
          </p:nvPr>
        </p:nvSpPr>
        <p:spPr/>
        <p:txBody>
          <a:bodyPr>
            <a:normAutofit fontScale="90000"/>
          </a:bodyPr>
          <a:lstStyle/>
          <a:p>
            <a:pPr algn="ctr"/>
            <a:r>
              <a:rPr lang="de-DE" sz="5300" dirty="0"/>
              <a:t>Kampf der Geschlechter</a:t>
            </a:r>
            <a:br>
              <a:rPr lang="de-DE" dirty="0"/>
            </a:br>
            <a:r>
              <a:rPr lang="de-DE" sz="3100" dirty="0"/>
              <a:t>(Nash-Gleichgewichte in reinen Strategien)</a:t>
            </a:r>
            <a:endParaRPr lang="de-DE" dirty="0"/>
          </a:p>
        </p:txBody>
      </p:sp>
    </p:spTree>
    <p:extLst>
      <p:ext uri="{BB962C8B-B14F-4D97-AF65-F5344CB8AC3E}">
        <p14:creationId xmlns:p14="http://schemas.microsoft.com/office/powerpoint/2010/main" val="1493368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Geschl_A_ani.gif"/>
          <p:cNvPicPr>
            <a:picLocks noChangeAspect="1"/>
          </p:cNvPicPr>
          <p:nvPr/>
        </p:nvPicPr>
        <p:blipFill>
          <a:blip r:embed="rId4" cstate="print"/>
          <a:stretch>
            <a:fillRect/>
          </a:stretch>
        </p:blipFill>
        <p:spPr>
          <a:xfrm>
            <a:off x="7818448" y="0"/>
            <a:ext cx="2847965" cy="228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el 1"/>
          <p:cNvSpPr>
            <a:spLocks noGrp="1"/>
          </p:cNvSpPr>
          <p:nvPr>
            <p:ph type="title"/>
          </p:nvPr>
        </p:nvSpPr>
        <p:spPr>
          <a:xfrm>
            <a:off x="1879570" y="357166"/>
            <a:ext cx="6000792" cy="1143000"/>
          </a:xfrm>
        </p:spPr>
        <p:txBody>
          <a:bodyPr>
            <a:noAutofit/>
          </a:bodyPr>
          <a:lstStyle/>
          <a:p>
            <a:r>
              <a:rPr lang="de-DE" sz="4400" dirty="0"/>
              <a:t>Kampf der Geschlechter</a:t>
            </a:r>
            <a:br>
              <a:rPr lang="de-DE" sz="2400" dirty="0"/>
            </a:br>
            <a:r>
              <a:rPr lang="de-DE" sz="2400" dirty="0"/>
              <a:t>(Nash-Gleichgewicht in gemischten Strategien)</a:t>
            </a:r>
          </a:p>
        </p:txBody>
      </p:sp>
      <p:sp>
        <p:nvSpPr>
          <p:cNvPr id="3" name="Inhaltsplatzhalter 2"/>
          <p:cNvSpPr>
            <a:spLocks noGrp="1"/>
          </p:cNvSpPr>
          <p:nvPr>
            <p:ph idx="1"/>
          </p:nvPr>
        </p:nvSpPr>
        <p:spPr/>
        <p:txBody>
          <a:bodyPr>
            <a:normAutofit/>
          </a:bodyPr>
          <a:lstStyle/>
          <a:p>
            <a:pPr marL="514350" indent="-514350">
              <a:buFont typeface="Courier New" pitchFamily="49" charset="0"/>
              <a:buChar char="o"/>
            </a:pPr>
            <a:r>
              <a:rPr lang="de-DE" dirty="0"/>
              <a:t>Berechnung des gemischten Nash-Gleichgewichts für den zweiten Spieler (Bettina): </a:t>
            </a:r>
          </a:p>
        </p:txBody>
      </p:sp>
      <p:graphicFrame>
        <p:nvGraphicFramePr>
          <p:cNvPr id="187393" name="Object 1"/>
          <p:cNvGraphicFramePr>
            <a:graphicFrameLocks noChangeAspect="1"/>
          </p:cNvGraphicFramePr>
          <p:nvPr/>
        </p:nvGraphicFramePr>
        <p:xfrm>
          <a:off x="1808132" y="3071811"/>
          <a:ext cx="8528078" cy="2242425"/>
        </p:xfrm>
        <a:graphic>
          <a:graphicData uri="http://schemas.openxmlformats.org/presentationml/2006/ole">
            <mc:AlternateContent xmlns:mc="http://schemas.openxmlformats.org/markup-compatibility/2006">
              <mc:Choice xmlns:v="urn:schemas-microsoft-com:vml" Requires="v">
                <p:oleObj spid="_x0000_s25610" name="Formel" r:id="rId5" imgW="4406760" imgH="1143000" progId="Equation.3">
                  <p:embed/>
                </p:oleObj>
              </mc:Choice>
              <mc:Fallback>
                <p:oleObj name="Formel" r:id="rId5" imgW="4406760" imgH="1143000" progId="Equation.3">
                  <p:embed/>
                  <p:pic>
                    <p:nvPicPr>
                      <p:cNvPr id="187393"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132" y="3071811"/>
                        <a:ext cx="8528078" cy="224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1736694" y="5643578"/>
            <a:ext cx="72626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onstantia"/>
                <a:ea typeface="+mn-ea"/>
                <a:cs typeface="+mn-cs"/>
              </a:rPr>
              <a:t>Das gemischte Nash-Gleichgewicht für Bettina befindet sich bei </a:t>
            </a:r>
          </a:p>
        </p:txBody>
      </p:sp>
      <p:graphicFrame>
        <p:nvGraphicFramePr>
          <p:cNvPr id="187394" name="Object 2"/>
          <p:cNvGraphicFramePr>
            <a:graphicFrameLocks noChangeAspect="1"/>
          </p:cNvGraphicFramePr>
          <p:nvPr/>
        </p:nvGraphicFramePr>
        <p:xfrm>
          <a:off x="8451866" y="5857893"/>
          <a:ext cx="1855788" cy="846137"/>
        </p:xfrm>
        <a:graphic>
          <a:graphicData uri="http://schemas.openxmlformats.org/presentationml/2006/ole">
            <mc:AlternateContent xmlns:mc="http://schemas.openxmlformats.org/markup-compatibility/2006">
              <mc:Choice xmlns:v="urn:schemas-microsoft-com:vml" Requires="v">
                <p:oleObj spid="_x0000_s25611" name="Formel" r:id="rId7" imgW="876240" imgH="393480" progId="Equation.3">
                  <p:embed/>
                </p:oleObj>
              </mc:Choice>
              <mc:Fallback>
                <p:oleObj name="Formel" r:id="rId7" imgW="876240" imgH="393480" progId="Equation.3">
                  <p:embed/>
                  <p:pic>
                    <p:nvPicPr>
                      <p:cNvPr id="187394"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1866" y="5857893"/>
                        <a:ext cx="1855788" cy="846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54435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schl_B_ani.gif"/>
          <p:cNvPicPr>
            <a:picLocks noChangeAspect="1"/>
          </p:cNvPicPr>
          <p:nvPr/>
        </p:nvPicPr>
        <p:blipFill>
          <a:blip r:embed="rId4" cstate="print"/>
          <a:stretch>
            <a:fillRect/>
          </a:stretch>
        </p:blipFill>
        <p:spPr>
          <a:xfrm>
            <a:off x="7737486" y="1"/>
            <a:ext cx="2928926" cy="2350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el 1"/>
          <p:cNvSpPr>
            <a:spLocks noGrp="1"/>
          </p:cNvSpPr>
          <p:nvPr>
            <p:ph type="title"/>
          </p:nvPr>
        </p:nvSpPr>
        <p:spPr>
          <a:xfrm>
            <a:off x="1879570" y="357166"/>
            <a:ext cx="6000792" cy="1143000"/>
          </a:xfrm>
        </p:spPr>
        <p:txBody>
          <a:bodyPr>
            <a:noAutofit/>
          </a:bodyPr>
          <a:lstStyle/>
          <a:p>
            <a:r>
              <a:rPr lang="de-DE" sz="4400" dirty="0"/>
              <a:t>Kampf der Geschlechter</a:t>
            </a:r>
            <a:br>
              <a:rPr lang="de-DE" sz="2400" dirty="0"/>
            </a:br>
            <a:r>
              <a:rPr lang="de-DE" sz="2400" dirty="0"/>
              <a:t>(Nash-Gleichgewicht in gemischten Strategien)</a:t>
            </a:r>
          </a:p>
        </p:txBody>
      </p:sp>
      <p:sp>
        <p:nvSpPr>
          <p:cNvPr id="3" name="Inhaltsplatzhalter 2"/>
          <p:cNvSpPr>
            <a:spLocks noGrp="1"/>
          </p:cNvSpPr>
          <p:nvPr>
            <p:ph idx="1"/>
          </p:nvPr>
        </p:nvSpPr>
        <p:spPr/>
        <p:txBody>
          <a:bodyPr>
            <a:normAutofit/>
          </a:bodyPr>
          <a:lstStyle/>
          <a:p>
            <a:pPr marL="514350" indent="-514350">
              <a:buFont typeface="Courier New" pitchFamily="49" charset="0"/>
              <a:buChar char="o"/>
            </a:pPr>
            <a:r>
              <a:rPr lang="de-DE" dirty="0"/>
              <a:t>Berechnung des gemischten Nash-Gleichgewichts für den ersten Spieler (Alexander): </a:t>
            </a:r>
          </a:p>
        </p:txBody>
      </p:sp>
      <p:graphicFrame>
        <p:nvGraphicFramePr>
          <p:cNvPr id="187393" name="Object 1"/>
          <p:cNvGraphicFramePr>
            <a:graphicFrameLocks noChangeAspect="1"/>
          </p:cNvGraphicFramePr>
          <p:nvPr/>
        </p:nvGraphicFramePr>
        <p:xfrm>
          <a:off x="1808133" y="3027831"/>
          <a:ext cx="8572560" cy="2431603"/>
        </p:xfrm>
        <a:graphic>
          <a:graphicData uri="http://schemas.openxmlformats.org/presentationml/2006/ole">
            <mc:AlternateContent xmlns:mc="http://schemas.openxmlformats.org/markup-compatibility/2006">
              <mc:Choice xmlns:v="urn:schemas-microsoft-com:vml" Requires="v">
                <p:oleObj spid="_x0000_s26634" name="Formel" r:id="rId5" imgW="4267080" imgH="1193760" progId="Equation.3">
                  <p:embed/>
                </p:oleObj>
              </mc:Choice>
              <mc:Fallback>
                <p:oleObj name="Formel" r:id="rId5" imgW="4267080" imgH="1193760" progId="Equation.3">
                  <p:embed/>
                  <p:pic>
                    <p:nvPicPr>
                      <p:cNvPr id="187393"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133" y="3027831"/>
                        <a:ext cx="8572560" cy="2431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4165586" y="5715016"/>
            <a:ext cx="4357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onstantia"/>
                <a:ea typeface="+mn-ea"/>
                <a:cs typeface="+mn-cs"/>
              </a:rPr>
              <a:t>Das gemischte Nash-Gleichgewicht für Alexander befindet sich bei </a:t>
            </a:r>
          </a:p>
        </p:txBody>
      </p:sp>
      <p:graphicFrame>
        <p:nvGraphicFramePr>
          <p:cNvPr id="187394" name="Object 2"/>
          <p:cNvGraphicFramePr>
            <a:graphicFrameLocks noChangeAspect="1"/>
          </p:cNvGraphicFramePr>
          <p:nvPr/>
        </p:nvGraphicFramePr>
        <p:xfrm>
          <a:off x="8094676" y="5786455"/>
          <a:ext cx="1828800" cy="846137"/>
        </p:xfrm>
        <a:graphic>
          <a:graphicData uri="http://schemas.openxmlformats.org/presentationml/2006/ole">
            <mc:AlternateContent xmlns:mc="http://schemas.openxmlformats.org/markup-compatibility/2006">
              <mc:Choice xmlns:v="urn:schemas-microsoft-com:vml" Requires="v">
                <p:oleObj spid="_x0000_s26635" name="Formel" r:id="rId7" imgW="863280" imgH="393480" progId="Equation.3">
                  <p:embed/>
                </p:oleObj>
              </mc:Choice>
              <mc:Fallback>
                <p:oleObj name="Formel" r:id="rId7" imgW="863280" imgH="393480" progId="Equation.3">
                  <p:embed/>
                  <p:pic>
                    <p:nvPicPr>
                      <p:cNvPr id="187394"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4676" y="5786455"/>
                        <a:ext cx="1828800" cy="846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6835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116632"/>
            <a:ext cx="9144001" cy="648072"/>
          </a:xfrm>
        </p:spPr>
        <p:txBody>
          <a:bodyPr/>
          <a:lstStyle/>
          <a:p>
            <a:pPr algn="ctr"/>
            <a:r>
              <a:rPr lang="en-GB" dirty="0" err="1"/>
              <a:t>Wir</a:t>
            </a:r>
            <a:r>
              <a:rPr lang="en-GB" dirty="0"/>
              <a:t> </a:t>
            </a:r>
            <a:r>
              <a:rPr lang="en-GB" dirty="0" err="1"/>
              <a:t>spielen</a:t>
            </a:r>
            <a:r>
              <a:rPr lang="en-GB" dirty="0"/>
              <a:t> </a:t>
            </a:r>
            <a:r>
              <a:rPr lang="en-GB" dirty="0" err="1"/>
              <a:t>ein</a:t>
            </a:r>
            <a:r>
              <a:rPr lang="en-GB" dirty="0"/>
              <a:t> Spiel</a:t>
            </a:r>
          </a:p>
        </p:txBody>
      </p:sp>
      <p:graphicFrame>
        <p:nvGraphicFramePr>
          <p:cNvPr id="14" name="Tabelle 13">
            <a:extLst>
              <a:ext uri="{FF2B5EF4-FFF2-40B4-BE49-F238E27FC236}">
                <a16:creationId xmlns:a16="http://schemas.microsoft.com/office/drawing/2014/main" id="{795105ED-B6B8-43A4-BEFE-12EDB7B6D125}"/>
              </a:ext>
            </a:extLst>
          </p:cNvPr>
          <p:cNvGraphicFramePr>
            <a:graphicFrameLocks noGrp="1"/>
          </p:cNvGraphicFramePr>
          <p:nvPr>
            <p:extLst>
              <p:ext uri="{D42A27DB-BD31-4B8C-83A1-F6EECF244321}">
                <p14:modId xmlns:p14="http://schemas.microsoft.com/office/powerpoint/2010/main" val="1595194997"/>
              </p:ext>
            </p:extLst>
          </p:nvPr>
        </p:nvGraphicFramePr>
        <p:xfrm>
          <a:off x="7693718" y="4041537"/>
          <a:ext cx="4355978" cy="2622822"/>
        </p:xfrm>
        <a:graphic>
          <a:graphicData uri="http://schemas.openxmlformats.org/drawingml/2006/table">
            <a:tbl>
              <a:tblPr/>
              <a:tblGrid>
                <a:gridCol w="1197434">
                  <a:extLst>
                    <a:ext uri="{9D8B030D-6E8A-4147-A177-3AD203B41FA5}">
                      <a16:colId xmlns:a16="http://schemas.microsoft.com/office/drawing/2014/main" val="1345910576"/>
                    </a:ext>
                  </a:extLst>
                </a:gridCol>
                <a:gridCol w="1578667">
                  <a:extLst>
                    <a:ext uri="{9D8B030D-6E8A-4147-A177-3AD203B41FA5}">
                      <a16:colId xmlns:a16="http://schemas.microsoft.com/office/drawing/2014/main" val="176432522"/>
                    </a:ext>
                  </a:extLst>
                </a:gridCol>
                <a:gridCol w="1579877">
                  <a:extLst>
                    <a:ext uri="{9D8B030D-6E8A-4147-A177-3AD203B41FA5}">
                      <a16:colId xmlns:a16="http://schemas.microsoft.com/office/drawing/2014/main" val="3747794444"/>
                    </a:ext>
                  </a:extLst>
                </a:gridCol>
              </a:tblGrid>
              <a:tr h="968343">
                <a:tc>
                  <a:txBody>
                    <a:bodyPr/>
                    <a:lstStyle/>
                    <a:p>
                      <a:pPr marL="0" marR="0" indent="0" algn="l" rtl="0" hangingPunct="1">
                        <a:lnSpc>
                          <a:spcPct val="100000"/>
                        </a:lnSpc>
                        <a:spcBef>
                          <a:spcPts val="1199"/>
                        </a:spcBef>
                        <a:spcAft>
                          <a:spcPts val="998"/>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800" b="0" i="0" u="none" strike="noStrike" kern="1200" baseline="0" dirty="0">
                          <a:ln>
                            <a:noFill/>
                          </a:ln>
                          <a:solidFill>
                            <a:srgbClr val="0F6FC6"/>
                          </a:solidFill>
                          <a:latin typeface="Constantia" pitchFamily="18"/>
                          <a:ea typeface="SimSun" pitchFamily="2"/>
                          <a:cs typeface="Mangal" pitchFamily="2"/>
                        </a:rPr>
                        <a:t>Spieler B</a:t>
                      </a:r>
                    </a:p>
                    <a:p>
                      <a:pPr marL="0" marR="0" indent="0" algn="l" rtl="0" hangingPunct="1">
                        <a:lnSpc>
                          <a:spcPct val="100000"/>
                        </a:lnSpc>
                        <a:spcBef>
                          <a:spcPts val="1199"/>
                        </a:spcBef>
                        <a:spcAft>
                          <a:spcPts val="998"/>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800" b="0" i="0" u="none" strike="noStrike" kern="1200" baseline="0" dirty="0">
                          <a:ln>
                            <a:noFill/>
                          </a:ln>
                          <a:solidFill>
                            <a:srgbClr val="FF0000"/>
                          </a:solidFill>
                          <a:latin typeface="Constantia" pitchFamily="18"/>
                          <a:ea typeface="SimSun" pitchFamily="2"/>
                          <a:cs typeface="Mangal" pitchFamily="2"/>
                        </a:rPr>
                        <a:t>Spieler A</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400" b="0" i="0" u="none" strike="noStrike" kern="1200" baseline="0" dirty="0">
                          <a:ln>
                            <a:noFill/>
                          </a:ln>
                          <a:solidFill>
                            <a:srgbClr val="0F6FC6"/>
                          </a:solidFill>
                          <a:latin typeface="Constantia" pitchFamily="18"/>
                          <a:ea typeface="SimSun" pitchFamily="2"/>
                          <a:cs typeface="Mangal" pitchFamily="2"/>
                        </a:rPr>
                        <a:t>Strategie 1</a:t>
                      </a:r>
                    </a:p>
                    <a:p>
                      <a:pPr marL="0" marR="0" lvl="0" indent="0" algn="ctr" defTabSz="914400" rtl="0" eaLnBrk="1" fontAlgn="auto" latinLnBrk="0" hangingPunct="1">
                        <a:lnSpc>
                          <a:spcPct val="102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de-DE" sz="1800" b="0" i="0" u="none" strike="noStrike" kern="1200" baseline="0" dirty="0">
                          <a:ln>
                            <a:noFill/>
                          </a:ln>
                          <a:solidFill>
                            <a:srgbClr val="0F6FC6"/>
                          </a:solidFill>
                          <a:latin typeface="Constantia" pitchFamily="18"/>
                          <a:ea typeface="SimSun" pitchFamily="2"/>
                          <a:cs typeface="Mangal" pitchFamily="2"/>
                        </a:rPr>
                        <a:t>Augen auf</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400" b="0" i="0" u="none" strike="noStrike" kern="1200" baseline="0" dirty="0">
                          <a:ln>
                            <a:noFill/>
                          </a:ln>
                          <a:solidFill>
                            <a:srgbClr val="0F6FC6"/>
                          </a:solidFill>
                          <a:latin typeface="Constantia" pitchFamily="18"/>
                          <a:ea typeface="SimSun" pitchFamily="2"/>
                          <a:cs typeface="Mangal" pitchFamily="2"/>
                        </a:rPr>
                        <a:t>Strategie 2</a:t>
                      </a:r>
                    </a:p>
                    <a:p>
                      <a:pPr marL="0" marR="0" lvl="0" indent="0" algn="ctr" defTabSz="914400" rtl="0" eaLnBrk="1" fontAlgn="auto" latinLnBrk="0" hangingPunct="1">
                        <a:lnSpc>
                          <a:spcPct val="102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de-DE" sz="1800" b="0" i="0" u="none" strike="noStrike" kern="1200" baseline="0" dirty="0">
                          <a:ln>
                            <a:noFill/>
                          </a:ln>
                          <a:solidFill>
                            <a:srgbClr val="0F6FC6"/>
                          </a:solidFill>
                          <a:latin typeface="Constantia" pitchFamily="18"/>
                          <a:ea typeface="SimSun" pitchFamily="2"/>
                          <a:cs typeface="Mangal" pitchFamily="2"/>
                        </a:rPr>
                        <a:t>Augen zu</a:t>
                      </a:r>
                    </a:p>
                  </a:txBody>
                  <a:tcPr>
                    <a:solidFill>
                      <a:schemeClr val="tx1"/>
                    </a:solidFill>
                  </a:tcPr>
                </a:tc>
                <a:extLst>
                  <a:ext uri="{0D108BD9-81ED-4DB2-BD59-A6C34878D82A}">
                    <a16:rowId xmlns:a16="http://schemas.microsoft.com/office/drawing/2014/main" val="2547224787"/>
                  </a:ext>
                </a:extLst>
              </a:tr>
              <a:tr h="826013">
                <a:tc>
                  <a:txBody>
                    <a:bodyPr/>
                    <a:lstStyle/>
                    <a:p>
                      <a:pPr marL="0" marR="0" lvl="0" indent="0" algn="l"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400" b="0" i="0" u="none" strike="noStrike" kern="1200" baseline="0" dirty="0">
                          <a:ln>
                            <a:noFill/>
                          </a:ln>
                          <a:solidFill>
                            <a:srgbClr val="FF0000"/>
                          </a:solidFill>
                          <a:latin typeface="Constantia" pitchFamily="18"/>
                          <a:ea typeface="SimSun" pitchFamily="2"/>
                          <a:cs typeface="Mangal" pitchFamily="2"/>
                        </a:rPr>
                        <a:t>Strategie 1</a:t>
                      </a:r>
                    </a:p>
                    <a:p>
                      <a:pPr marL="0" marR="0" lvl="0" indent="0" algn="l"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800" b="0" i="0" u="none" strike="noStrike" kern="1200" baseline="0" dirty="0">
                          <a:ln>
                            <a:noFill/>
                          </a:ln>
                          <a:solidFill>
                            <a:srgbClr val="FF0000"/>
                          </a:solidFill>
                          <a:latin typeface="Constantia" pitchFamily="18"/>
                          <a:ea typeface="SimSun" pitchFamily="2"/>
                          <a:cs typeface="Mangal" pitchFamily="2"/>
                        </a:rPr>
                        <a:t>Augen auf</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b="0" i="0" u="none" strike="noStrike" baseline="0" dirty="0">
                          <a:ln>
                            <a:noFill/>
                          </a:ln>
                          <a:solidFill>
                            <a:srgbClr val="000000"/>
                          </a:solidFill>
                          <a:latin typeface="Constantia" pitchFamily="18"/>
                          <a:ea typeface="SimSun" pitchFamily="2"/>
                          <a:cs typeface="Mangal" pitchFamily="2"/>
                        </a:rPr>
                        <a:t>(</a:t>
                      </a:r>
                      <a:r>
                        <a:rPr lang="de-DE" sz="2400" b="0" i="0" u="none" strike="noStrike" baseline="0" dirty="0">
                          <a:ln>
                            <a:noFill/>
                          </a:ln>
                          <a:solidFill>
                            <a:srgbClr val="FF0000"/>
                          </a:solidFill>
                          <a:latin typeface="Constantia" pitchFamily="18"/>
                          <a:ea typeface="SimSun" pitchFamily="2"/>
                          <a:cs typeface="Mangal" pitchFamily="2"/>
                        </a:rPr>
                        <a:t>-1 </a:t>
                      </a:r>
                      <a:r>
                        <a:rPr lang="de-DE" sz="2400" b="0" i="0" u="none" strike="noStrike" baseline="0" dirty="0">
                          <a:ln>
                            <a:noFill/>
                          </a:ln>
                          <a:solidFill>
                            <a:srgbClr val="000000"/>
                          </a:solidFill>
                          <a:latin typeface="Constantia" pitchFamily="18"/>
                          <a:ea typeface="SimSun" pitchFamily="2"/>
                          <a:cs typeface="Mangal" pitchFamily="2"/>
                        </a:rPr>
                        <a:t>, </a:t>
                      </a:r>
                      <a:r>
                        <a:rPr lang="de-DE" sz="2400" b="0" i="0" u="none" strike="noStrike" baseline="0" dirty="0">
                          <a:ln>
                            <a:noFill/>
                          </a:ln>
                          <a:solidFill>
                            <a:srgbClr val="0F6FC6"/>
                          </a:solidFill>
                          <a:latin typeface="Constantia" pitchFamily="18"/>
                          <a:ea typeface="SimSun" pitchFamily="2"/>
                          <a:cs typeface="Mangal" pitchFamily="2"/>
                        </a:rPr>
                        <a:t>-1</a:t>
                      </a:r>
                      <a:r>
                        <a:rPr lang="de-DE" sz="2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b="0" i="0" u="none" strike="noStrike" baseline="0" dirty="0">
                          <a:ln>
                            <a:noFill/>
                          </a:ln>
                          <a:solidFill>
                            <a:srgbClr val="000000"/>
                          </a:solidFill>
                          <a:latin typeface="Constantia" pitchFamily="18"/>
                          <a:ea typeface="SimSun" pitchFamily="2"/>
                          <a:cs typeface="Mangal" pitchFamily="2"/>
                        </a:rPr>
                        <a:t>(</a:t>
                      </a:r>
                      <a:r>
                        <a:rPr lang="de-DE" sz="2400" b="0" i="0" u="none" strike="noStrike" baseline="0" dirty="0">
                          <a:ln>
                            <a:noFill/>
                          </a:ln>
                          <a:solidFill>
                            <a:srgbClr val="FF0000"/>
                          </a:solidFill>
                          <a:latin typeface="Constantia" pitchFamily="18"/>
                          <a:ea typeface="SimSun" pitchFamily="2"/>
                          <a:cs typeface="Mangal" pitchFamily="2"/>
                        </a:rPr>
                        <a:t>2 </a:t>
                      </a:r>
                      <a:r>
                        <a:rPr lang="de-DE" sz="2400" b="0" i="0" u="none" strike="noStrike" baseline="0" dirty="0">
                          <a:ln>
                            <a:noFill/>
                          </a:ln>
                          <a:solidFill>
                            <a:srgbClr val="000000"/>
                          </a:solidFill>
                          <a:latin typeface="Constantia" pitchFamily="18"/>
                          <a:ea typeface="SimSun" pitchFamily="2"/>
                          <a:cs typeface="Mangal" pitchFamily="2"/>
                        </a:rPr>
                        <a:t>, </a:t>
                      </a:r>
                      <a:r>
                        <a:rPr lang="de-DE" sz="2400" b="0" i="0" u="none" strike="noStrike" baseline="0" dirty="0">
                          <a:ln>
                            <a:noFill/>
                          </a:ln>
                          <a:solidFill>
                            <a:srgbClr val="0F6FC6"/>
                          </a:solidFill>
                          <a:latin typeface="Constantia" pitchFamily="18"/>
                          <a:ea typeface="SimSun" pitchFamily="2"/>
                          <a:cs typeface="Mangal" pitchFamily="2"/>
                        </a:rPr>
                        <a:t>0</a:t>
                      </a:r>
                      <a:r>
                        <a:rPr lang="de-DE" sz="2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extLst>
                  <a:ext uri="{0D108BD9-81ED-4DB2-BD59-A6C34878D82A}">
                    <a16:rowId xmlns:a16="http://schemas.microsoft.com/office/drawing/2014/main" val="240043525"/>
                  </a:ext>
                </a:extLst>
              </a:tr>
              <a:tr h="828466">
                <a:tc>
                  <a:txBody>
                    <a:bodyPr/>
                    <a:lstStyle/>
                    <a:p>
                      <a:pPr marL="0" marR="0" lvl="0" indent="0" algn="l"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400" b="0" i="0" u="none" strike="noStrike" kern="1200" baseline="0" dirty="0">
                          <a:ln>
                            <a:noFill/>
                          </a:ln>
                          <a:solidFill>
                            <a:srgbClr val="FF0000"/>
                          </a:solidFill>
                          <a:latin typeface="Constantia" pitchFamily="18"/>
                          <a:ea typeface="SimSun" pitchFamily="2"/>
                          <a:cs typeface="Mangal" pitchFamily="2"/>
                        </a:rPr>
                        <a:t>Strategie 2</a:t>
                      </a:r>
                    </a:p>
                    <a:p>
                      <a:pPr marL="0" marR="0" lvl="0" indent="0" algn="l" defTabSz="914400" rtl="0" eaLnBrk="1" fontAlgn="auto" latinLnBrk="0" hangingPunct="1">
                        <a:lnSpc>
                          <a:spcPct val="102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de-DE" sz="1800" b="0" i="0" u="none" strike="noStrike" kern="1200" baseline="0" dirty="0">
                          <a:ln>
                            <a:noFill/>
                          </a:ln>
                          <a:solidFill>
                            <a:srgbClr val="FF0000"/>
                          </a:solidFill>
                          <a:latin typeface="Constantia" pitchFamily="18"/>
                          <a:ea typeface="SimSun" pitchFamily="2"/>
                          <a:cs typeface="Mangal" pitchFamily="2"/>
                        </a:rPr>
                        <a:t>Augen zu</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b="0" i="0" u="none" strike="noStrike" baseline="0" dirty="0">
                          <a:ln>
                            <a:noFill/>
                          </a:ln>
                          <a:solidFill>
                            <a:srgbClr val="000000"/>
                          </a:solidFill>
                          <a:latin typeface="Constantia" pitchFamily="18"/>
                          <a:ea typeface="SimSun" pitchFamily="2"/>
                          <a:cs typeface="Mangal" pitchFamily="2"/>
                        </a:rPr>
                        <a:t>(</a:t>
                      </a:r>
                      <a:r>
                        <a:rPr lang="de-DE" sz="2400" b="0" i="0" u="none" strike="noStrike" baseline="0" dirty="0">
                          <a:ln>
                            <a:noFill/>
                          </a:ln>
                          <a:solidFill>
                            <a:srgbClr val="FF0000"/>
                          </a:solidFill>
                          <a:latin typeface="Constantia" pitchFamily="18"/>
                          <a:ea typeface="SimSun" pitchFamily="2"/>
                          <a:cs typeface="Mangal" pitchFamily="2"/>
                        </a:rPr>
                        <a:t>0 </a:t>
                      </a:r>
                      <a:r>
                        <a:rPr lang="de-DE" sz="2400" b="0" i="0" u="none" strike="noStrike" baseline="0" dirty="0">
                          <a:ln>
                            <a:noFill/>
                          </a:ln>
                          <a:solidFill>
                            <a:srgbClr val="000000"/>
                          </a:solidFill>
                          <a:latin typeface="Constantia" pitchFamily="18"/>
                          <a:ea typeface="SimSun" pitchFamily="2"/>
                          <a:cs typeface="Mangal" pitchFamily="2"/>
                        </a:rPr>
                        <a:t>, </a:t>
                      </a:r>
                      <a:r>
                        <a:rPr lang="de-DE" sz="2400" b="0" i="0" u="none" strike="noStrike" baseline="0" dirty="0">
                          <a:ln>
                            <a:noFill/>
                          </a:ln>
                          <a:solidFill>
                            <a:srgbClr val="0F6FC6"/>
                          </a:solidFill>
                          <a:latin typeface="Constantia" pitchFamily="18"/>
                          <a:ea typeface="SimSun" pitchFamily="2"/>
                          <a:cs typeface="Mangal" pitchFamily="2"/>
                        </a:rPr>
                        <a:t>2</a:t>
                      </a:r>
                      <a:r>
                        <a:rPr lang="de-DE" sz="2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400" b="0" i="0" u="none" strike="noStrike" baseline="0" dirty="0">
                          <a:ln>
                            <a:noFill/>
                          </a:ln>
                          <a:solidFill>
                            <a:srgbClr val="000000"/>
                          </a:solidFill>
                          <a:latin typeface="Constantia" pitchFamily="18"/>
                          <a:ea typeface="SimSun" pitchFamily="2"/>
                          <a:cs typeface="Mangal" pitchFamily="2"/>
                        </a:rPr>
                        <a:t>(</a:t>
                      </a:r>
                      <a:r>
                        <a:rPr lang="de-DE" sz="2400" b="0" i="0" u="none" strike="noStrike" baseline="0" dirty="0">
                          <a:ln>
                            <a:noFill/>
                          </a:ln>
                          <a:solidFill>
                            <a:srgbClr val="FF0000"/>
                          </a:solidFill>
                          <a:latin typeface="Constantia" pitchFamily="18"/>
                          <a:ea typeface="SimSun" pitchFamily="2"/>
                          <a:cs typeface="Mangal" pitchFamily="2"/>
                        </a:rPr>
                        <a:t>1 </a:t>
                      </a:r>
                      <a:r>
                        <a:rPr lang="de-DE" sz="2400" b="0" i="0" u="none" strike="noStrike" baseline="0" dirty="0">
                          <a:ln>
                            <a:noFill/>
                          </a:ln>
                          <a:solidFill>
                            <a:srgbClr val="000000"/>
                          </a:solidFill>
                          <a:latin typeface="Constantia" pitchFamily="18"/>
                          <a:ea typeface="SimSun" pitchFamily="2"/>
                          <a:cs typeface="Mangal" pitchFamily="2"/>
                        </a:rPr>
                        <a:t>, </a:t>
                      </a:r>
                      <a:r>
                        <a:rPr lang="de-DE" sz="2400" b="0" i="0" u="none" strike="noStrike" baseline="0" dirty="0">
                          <a:ln>
                            <a:noFill/>
                          </a:ln>
                          <a:solidFill>
                            <a:srgbClr val="0F6FC6"/>
                          </a:solidFill>
                          <a:latin typeface="Constantia" pitchFamily="18"/>
                          <a:ea typeface="SimSun" pitchFamily="2"/>
                          <a:cs typeface="Mangal" pitchFamily="2"/>
                        </a:rPr>
                        <a:t>1</a:t>
                      </a:r>
                      <a:r>
                        <a:rPr lang="de-DE" sz="2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extLst>
                  <a:ext uri="{0D108BD9-81ED-4DB2-BD59-A6C34878D82A}">
                    <a16:rowId xmlns:a16="http://schemas.microsoft.com/office/drawing/2014/main" val="3383661397"/>
                  </a:ext>
                </a:extLst>
              </a:tr>
            </a:tbl>
          </a:graphicData>
        </a:graphic>
      </p:graphicFrame>
      <p:sp>
        <p:nvSpPr>
          <p:cNvPr id="2" name="Rechteck 1">
            <a:extLst>
              <a:ext uri="{FF2B5EF4-FFF2-40B4-BE49-F238E27FC236}">
                <a16:creationId xmlns:a16="http://schemas.microsoft.com/office/drawing/2014/main" id="{129D0191-E64E-4954-B278-32019E0EFBB5}"/>
              </a:ext>
            </a:extLst>
          </p:cNvPr>
          <p:cNvSpPr/>
          <p:nvPr/>
        </p:nvSpPr>
        <p:spPr>
          <a:xfrm>
            <a:off x="765820" y="908720"/>
            <a:ext cx="10369152" cy="2862322"/>
          </a:xfrm>
          <a:prstGeom prst="rect">
            <a:avLst/>
          </a:prstGeom>
        </p:spPr>
        <p:txBody>
          <a:bodyPr wrap="square">
            <a:spAutoFit/>
          </a:bodyPr>
          <a:lstStyle/>
          <a:p>
            <a:r>
              <a:rPr lang="de-DE" dirty="0"/>
              <a:t>Sie (Spieler A) und ihr Nebenmann/frau (Spieler B) spielen ein simultanes (2x2)-Spiel mit symmetrischer Auszahlungsmatrix  (siehe Tabelle unten). Nehmen Sie an, dass die Auszahlungswerte in der Tabelle in Einheiten von Euro angegeben sind. </a:t>
            </a:r>
          </a:p>
          <a:p>
            <a:endParaRPr lang="de-DE" dirty="0"/>
          </a:p>
          <a:p>
            <a:r>
              <a:rPr lang="de-DE" dirty="0"/>
              <a:t>Schauen Sie in Richtung der Tafel, positionieren Sie ihre Hände als „Scheuklappen“ an ihre Schläfen (ihr Nebenmann/frau und die anderen Studenten dürfen ihre Entscheidung nicht sehen!).</a:t>
            </a:r>
          </a:p>
          <a:p>
            <a:endParaRPr lang="de-DE" dirty="0"/>
          </a:p>
          <a:p>
            <a:r>
              <a:rPr lang="en-GB" dirty="0" err="1"/>
              <a:t>Wenn</a:t>
            </a:r>
            <a:r>
              <a:rPr lang="en-GB" dirty="0"/>
              <a:t> der </a:t>
            </a:r>
            <a:r>
              <a:rPr lang="en-GB" dirty="0" err="1"/>
              <a:t>Spielleiter</a:t>
            </a:r>
            <a:r>
              <a:rPr lang="en-GB" dirty="0"/>
              <a:t> “Und </a:t>
            </a:r>
            <a:r>
              <a:rPr lang="en-GB" dirty="0" err="1"/>
              <a:t>jetzt</a:t>
            </a:r>
            <a:r>
              <a:rPr lang="en-GB" dirty="0"/>
              <a:t> </a:t>
            </a:r>
            <a:r>
              <a:rPr lang="en-GB" dirty="0" err="1"/>
              <a:t>bitte</a:t>
            </a:r>
            <a:r>
              <a:rPr lang="en-GB" dirty="0"/>
              <a:t> </a:t>
            </a:r>
            <a:r>
              <a:rPr lang="en-GB" dirty="0" err="1"/>
              <a:t>entscheiden</a:t>
            </a:r>
            <a:r>
              <a:rPr lang="en-GB" dirty="0"/>
              <a:t>.” </a:t>
            </a:r>
            <a:r>
              <a:rPr lang="en-GB" dirty="0" err="1"/>
              <a:t>sagt</a:t>
            </a:r>
            <a:r>
              <a:rPr lang="en-GB" dirty="0"/>
              <a:t>, </a:t>
            </a:r>
            <a:r>
              <a:rPr lang="en-GB" dirty="0" err="1"/>
              <a:t>dann</a:t>
            </a:r>
            <a:r>
              <a:rPr lang="en-GB" dirty="0"/>
              <a:t> </a:t>
            </a:r>
            <a:r>
              <a:rPr lang="en-GB" dirty="0" err="1"/>
              <a:t>treffen</a:t>
            </a:r>
            <a:r>
              <a:rPr lang="en-GB" dirty="0"/>
              <a:t> Sie </a:t>
            </a:r>
            <a:r>
              <a:rPr lang="en-GB" dirty="0" err="1"/>
              <a:t>ihre</a:t>
            </a:r>
            <a:r>
              <a:rPr lang="en-GB" dirty="0"/>
              <a:t> </a:t>
            </a:r>
            <a:r>
              <a:rPr lang="en-GB" dirty="0" err="1"/>
              <a:t>Entscheidung</a:t>
            </a:r>
            <a:r>
              <a:rPr lang="en-GB" dirty="0"/>
              <a:t> und </a:t>
            </a:r>
            <a:r>
              <a:rPr lang="en-GB" dirty="0" err="1"/>
              <a:t>lassen</a:t>
            </a:r>
            <a:r>
              <a:rPr lang="en-GB" dirty="0"/>
              <a:t> </a:t>
            </a:r>
            <a:r>
              <a:rPr lang="en-GB" dirty="0" err="1"/>
              <a:t>entweder</a:t>
            </a:r>
            <a:r>
              <a:rPr lang="en-GB" dirty="0"/>
              <a:t> </a:t>
            </a:r>
            <a:r>
              <a:rPr lang="en-GB" dirty="0" err="1"/>
              <a:t>ihre</a:t>
            </a:r>
            <a:r>
              <a:rPr lang="en-GB" dirty="0"/>
              <a:t> </a:t>
            </a:r>
            <a:r>
              <a:rPr lang="en-GB" dirty="0" err="1"/>
              <a:t>Augen</a:t>
            </a:r>
            <a:r>
              <a:rPr lang="en-GB" dirty="0"/>
              <a:t> </a:t>
            </a:r>
            <a:r>
              <a:rPr lang="en-GB" dirty="0" err="1"/>
              <a:t>offen</a:t>
            </a:r>
            <a:r>
              <a:rPr lang="en-GB" dirty="0"/>
              <a:t> (</a:t>
            </a:r>
            <a:r>
              <a:rPr lang="en-GB" dirty="0" err="1"/>
              <a:t>Strategie</a:t>
            </a:r>
            <a:r>
              <a:rPr lang="en-GB" dirty="0"/>
              <a:t> 1) </a:t>
            </a:r>
            <a:r>
              <a:rPr lang="en-GB" dirty="0" err="1"/>
              <a:t>oder</a:t>
            </a:r>
            <a:r>
              <a:rPr lang="en-GB" dirty="0"/>
              <a:t> </a:t>
            </a:r>
            <a:r>
              <a:rPr lang="en-GB" dirty="0" err="1"/>
              <a:t>machen</a:t>
            </a:r>
            <a:r>
              <a:rPr lang="en-GB" dirty="0"/>
              <a:t> </a:t>
            </a:r>
            <a:r>
              <a:rPr lang="en-GB" dirty="0" err="1"/>
              <a:t>ihre</a:t>
            </a:r>
            <a:r>
              <a:rPr lang="en-GB" dirty="0"/>
              <a:t> </a:t>
            </a:r>
            <a:r>
              <a:rPr lang="en-GB" dirty="0" err="1"/>
              <a:t>beiden</a:t>
            </a:r>
            <a:r>
              <a:rPr lang="en-GB" dirty="0"/>
              <a:t> </a:t>
            </a:r>
            <a:r>
              <a:rPr lang="en-GB" dirty="0" err="1"/>
              <a:t>Augen</a:t>
            </a:r>
            <a:r>
              <a:rPr lang="en-GB" dirty="0"/>
              <a:t> </a:t>
            </a:r>
            <a:r>
              <a:rPr lang="en-GB" dirty="0" err="1"/>
              <a:t>zu</a:t>
            </a:r>
            <a:r>
              <a:rPr lang="en-GB" dirty="0"/>
              <a:t> (</a:t>
            </a:r>
            <a:r>
              <a:rPr lang="en-GB" dirty="0" err="1"/>
              <a:t>Strategie</a:t>
            </a:r>
            <a:r>
              <a:rPr lang="en-GB" dirty="0"/>
              <a:t> 2). Sie </a:t>
            </a:r>
            <a:r>
              <a:rPr lang="en-GB" dirty="0" err="1"/>
              <a:t>bleiben</a:t>
            </a:r>
            <a:r>
              <a:rPr lang="en-GB" dirty="0"/>
              <a:t> </a:t>
            </a:r>
            <a:r>
              <a:rPr lang="en-GB" dirty="0" err="1"/>
              <a:t>solange</a:t>
            </a:r>
            <a:r>
              <a:rPr lang="en-GB" dirty="0"/>
              <a:t> in </a:t>
            </a:r>
            <a:r>
              <a:rPr lang="en-GB" dirty="0" err="1"/>
              <a:t>diesem</a:t>
            </a:r>
            <a:r>
              <a:rPr lang="en-GB" dirty="0"/>
              <a:t> </a:t>
            </a:r>
            <a:r>
              <a:rPr lang="en-GB" dirty="0" err="1"/>
              <a:t>Zustand</a:t>
            </a:r>
            <a:r>
              <a:rPr lang="en-GB" dirty="0"/>
              <a:t> </a:t>
            </a:r>
            <a:r>
              <a:rPr lang="en-GB" dirty="0" err="1"/>
              <a:t>bis</a:t>
            </a:r>
            <a:r>
              <a:rPr lang="en-GB" dirty="0"/>
              <a:t> der </a:t>
            </a:r>
            <a:r>
              <a:rPr lang="en-GB" dirty="0" err="1"/>
              <a:t>Spielleiter</a:t>
            </a:r>
            <a:r>
              <a:rPr lang="en-GB" dirty="0"/>
              <a:t> “</a:t>
            </a:r>
            <a:r>
              <a:rPr lang="en-GB" dirty="0" err="1"/>
              <a:t>Fertig</a:t>
            </a:r>
            <a:r>
              <a:rPr lang="en-GB" dirty="0"/>
              <a:t>”  </a:t>
            </a:r>
            <a:r>
              <a:rPr lang="en-GB" dirty="0" err="1"/>
              <a:t>sagt</a:t>
            </a:r>
            <a:r>
              <a:rPr lang="en-GB" dirty="0"/>
              <a:t>.</a:t>
            </a:r>
          </a:p>
        </p:txBody>
      </p:sp>
      <p:sp>
        <p:nvSpPr>
          <p:cNvPr id="19" name="Rechteck 18">
            <a:extLst>
              <a:ext uri="{FF2B5EF4-FFF2-40B4-BE49-F238E27FC236}">
                <a16:creationId xmlns:a16="http://schemas.microsoft.com/office/drawing/2014/main" id="{F54B7A6B-B074-4672-BEFF-DBBCC15FC622}"/>
              </a:ext>
            </a:extLst>
          </p:cNvPr>
          <p:cNvSpPr/>
          <p:nvPr/>
        </p:nvSpPr>
        <p:spPr>
          <a:xfrm>
            <a:off x="623167" y="3908470"/>
            <a:ext cx="7056784" cy="3139321"/>
          </a:xfrm>
          <a:prstGeom prst="rect">
            <a:avLst/>
          </a:prstGeom>
        </p:spPr>
        <p:txBody>
          <a:bodyPr wrap="square">
            <a:spAutoFit/>
          </a:bodyPr>
          <a:lstStyle/>
          <a:p>
            <a:r>
              <a:rPr lang="en-GB" dirty="0" err="1"/>
              <a:t>Schreiben</a:t>
            </a:r>
            <a:r>
              <a:rPr lang="en-GB" dirty="0"/>
              <a:t> Sie </a:t>
            </a:r>
            <a:r>
              <a:rPr lang="en-GB" dirty="0" err="1"/>
              <a:t>ihre</a:t>
            </a:r>
            <a:r>
              <a:rPr lang="en-GB" dirty="0"/>
              <a:t> </a:t>
            </a:r>
            <a:r>
              <a:rPr lang="en-GB" dirty="0" err="1"/>
              <a:t>Entscheidung</a:t>
            </a:r>
            <a:r>
              <a:rPr lang="en-GB" dirty="0"/>
              <a:t> auf </a:t>
            </a:r>
            <a:r>
              <a:rPr lang="en-GB" dirty="0" err="1"/>
              <a:t>einen</a:t>
            </a:r>
            <a:r>
              <a:rPr lang="en-GB" dirty="0"/>
              <a:t> </a:t>
            </a:r>
            <a:r>
              <a:rPr lang="en-GB" dirty="0" err="1"/>
              <a:t>Zettel</a:t>
            </a:r>
            <a:r>
              <a:rPr lang="en-GB" dirty="0"/>
              <a:t> (“auf” </a:t>
            </a:r>
            <a:r>
              <a:rPr lang="en-GB" dirty="0" err="1"/>
              <a:t>oder</a:t>
            </a:r>
            <a:r>
              <a:rPr lang="en-GB" dirty="0"/>
              <a:t> “</a:t>
            </a:r>
            <a:r>
              <a:rPr lang="en-GB" dirty="0" err="1"/>
              <a:t>zu</a:t>
            </a:r>
            <a:r>
              <a:rPr lang="en-GB" dirty="0"/>
              <a:t>”) und </a:t>
            </a:r>
            <a:r>
              <a:rPr lang="en-GB" dirty="0" err="1"/>
              <a:t>zeigen</a:t>
            </a:r>
            <a:r>
              <a:rPr lang="en-GB" dirty="0"/>
              <a:t> </a:t>
            </a:r>
            <a:r>
              <a:rPr lang="en-GB" dirty="0" err="1"/>
              <a:t>diesen</a:t>
            </a:r>
            <a:r>
              <a:rPr lang="en-GB" dirty="0"/>
              <a:t> </a:t>
            </a:r>
            <a:r>
              <a:rPr lang="en-GB" dirty="0" err="1"/>
              <a:t>ihrem</a:t>
            </a:r>
            <a:r>
              <a:rPr lang="en-GB" dirty="0"/>
              <a:t> </a:t>
            </a:r>
            <a:r>
              <a:rPr lang="en-GB" dirty="0" err="1"/>
              <a:t>Spielpartner</a:t>
            </a:r>
            <a:r>
              <a:rPr lang="en-GB" dirty="0"/>
              <a:t>. </a:t>
            </a:r>
            <a:r>
              <a:rPr lang="en-GB" dirty="0" err="1"/>
              <a:t>Bitte</a:t>
            </a:r>
            <a:r>
              <a:rPr lang="en-GB" dirty="0"/>
              <a:t> </a:t>
            </a:r>
            <a:r>
              <a:rPr lang="en-GB" dirty="0" err="1"/>
              <a:t>versuchen</a:t>
            </a:r>
            <a:r>
              <a:rPr lang="en-GB" dirty="0"/>
              <a:t> Sie </a:t>
            </a:r>
            <a:r>
              <a:rPr lang="en-GB" dirty="0" err="1"/>
              <a:t>hierbei</a:t>
            </a:r>
            <a:r>
              <a:rPr lang="en-GB" dirty="0"/>
              <a:t> so still </a:t>
            </a:r>
            <a:r>
              <a:rPr lang="en-GB" dirty="0" err="1"/>
              <a:t>wie</a:t>
            </a:r>
            <a:r>
              <a:rPr lang="en-GB" dirty="0"/>
              <a:t> </a:t>
            </a:r>
            <a:r>
              <a:rPr lang="en-GB" dirty="0" err="1"/>
              <a:t>möglich</a:t>
            </a:r>
            <a:r>
              <a:rPr lang="en-GB" dirty="0"/>
              <a:t> </a:t>
            </a:r>
            <a:r>
              <a:rPr lang="en-GB" dirty="0" err="1"/>
              <a:t>zu</a:t>
            </a:r>
            <a:r>
              <a:rPr lang="en-GB" dirty="0"/>
              <a:t> sein und </a:t>
            </a:r>
            <a:r>
              <a:rPr lang="en-GB" dirty="0" err="1"/>
              <a:t>vermeiden</a:t>
            </a:r>
            <a:r>
              <a:rPr lang="en-GB" dirty="0"/>
              <a:t> Sie </a:t>
            </a:r>
            <a:r>
              <a:rPr lang="en-GB" dirty="0" err="1"/>
              <a:t>ebenfalls</a:t>
            </a:r>
            <a:r>
              <a:rPr lang="en-GB" dirty="0"/>
              <a:t> </a:t>
            </a:r>
            <a:r>
              <a:rPr lang="en-GB" dirty="0" err="1"/>
              <a:t>Gestiken</a:t>
            </a:r>
            <a:r>
              <a:rPr lang="en-GB" dirty="0"/>
              <a:t>/</a:t>
            </a:r>
            <a:r>
              <a:rPr lang="en-GB" dirty="0" err="1"/>
              <a:t>Mimiken</a:t>
            </a:r>
            <a:r>
              <a:rPr lang="en-GB" dirty="0"/>
              <a:t> die </a:t>
            </a:r>
            <a:r>
              <a:rPr lang="en-GB" dirty="0" err="1"/>
              <a:t>ihre</a:t>
            </a:r>
            <a:r>
              <a:rPr lang="en-GB" dirty="0"/>
              <a:t> </a:t>
            </a:r>
            <a:r>
              <a:rPr lang="en-GB" dirty="0" err="1"/>
              <a:t>Freude</a:t>
            </a:r>
            <a:r>
              <a:rPr lang="en-GB" dirty="0"/>
              <a:t>/</a:t>
            </a:r>
            <a:r>
              <a:rPr lang="en-GB" dirty="0" err="1"/>
              <a:t>Trauer</a:t>
            </a:r>
            <a:r>
              <a:rPr lang="en-GB" dirty="0"/>
              <a:t> </a:t>
            </a:r>
            <a:r>
              <a:rPr lang="en-GB" dirty="0" err="1"/>
              <a:t>über</a:t>
            </a:r>
            <a:r>
              <a:rPr lang="en-GB" dirty="0"/>
              <a:t> den </a:t>
            </a:r>
            <a:r>
              <a:rPr lang="en-GB" dirty="0" err="1"/>
              <a:t>Ausgang</a:t>
            </a:r>
            <a:r>
              <a:rPr lang="en-GB" dirty="0"/>
              <a:t> des Spiels </a:t>
            </a:r>
            <a:r>
              <a:rPr lang="en-GB" dirty="0" err="1"/>
              <a:t>zum</a:t>
            </a:r>
            <a:r>
              <a:rPr lang="en-GB" dirty="0"/>
              <a:t> </a:t>
            </a:r>
            <a:r>
              <a:rPr lang="en-GB" dirty="0" err="1"/>
              <a:t>Ausdruck</a:t>
            </a:r>
            <a:r>
              <a:rPr lang="en-GB" dirty="0"/>
              <a:t> </a:t>
            </a:r>
            <a:r>
              <a:rPr lang="en-GB" dirty="0" err="1"/>
              <a:t>bringen</a:t>
            </a:r>
            <a:r>
              <a:rPr lang="en-GB" dirty="0"/>
              <a:t> </a:t>
            </a:r>
            <a:r>
              <a:rPr lang="en-GB" dirty="0" err="1"/>
              <a:t>könnten</a:t>
            </a:r>
            <a:r>
              <a:rPr lang="en-GB" dirty="0"/>
              <a:t>.</a:t>
            </a:r>
          </a:p>
          <a:p>
            <a:endParaRPr lang="en-GB" dirty="0"/>
          </a:p>
          <a:p>
            <a:r>
              <a:rPr lang="en-GB" dirty="0" err="1"/>
              <a:t>Notieren</a:t>
            </a:r>
            <a:r>
              <a:rPr lang="en-GB" dirty="0"/>
              <a:t> Sie die </a:t>
            </a:r>
            <a:r>
              <a:rPr lang="en-GB" dirty="0" err="1"/>
              <a:t>Entscheidung</a:t>
            </a:r>
            <a:r>
              <a:rPr lang="en-GB" dirty="0"/>
              <a:t> </a:t>
            </a:r>
            <a:r>
              <a:rPr lang="en-GB" dirty="0" err="1"/>
              <a:t>ihres</a:t>
            </a:r>
            <a:r>
              <a:rPr lang="en-GB" dirty="0"/>
              <a:t> </a:t>
            </a:r>
            <a:r>
              <a:rPr lang="en-GB" dirty="0" err="1"/>
              <a:t>Spielpartners</a:t>
            </a:r>
            <a:r>
              <a:rPr lang="en-GB" dirty="0"/>
              <a:t> und </a:t>
            </a:r>
            <a:r>
              <a:rPr lang="en-GB" dirty="0" err="1"/>
              <a:t>ihren</a:t>
            </a:r>
            <a:r>
              <a:rPr lang="en-GB" dirty="0"/>
              <a:t> </a:t>
            </a:r>
            <a:r>
              <a:rPr lang="en-GB" dirty="0" err="1"/>
              <a:t>erzielten</a:t>
            </a:r>
            <a:r>
              <a:rPr lang="en-GB" dirty="0"/>
              <a:t> Euro-</a:t>
            </a:r>
            <a:r>
              <a:rPr lang="en-GB" dirty="0" err="1"/>
              <a:t>Betrag</a:t>
            </a:r>
            <a:r>
              <a:rPr lang="en-GB" dirty="0"/>
              <a:t> </a:t>
            </a:r>
            <a:r>
              <a:rPr lang="en-GB" dirty="0" err="1"/>
              <a:t>neben</a:t>
            </a:r>
            <a:r>
              <a:rPr lang="en-GB" dirty="0"/>
              <a:t> </a:t>
            </a:r>
            <a:r>
              <a:rPr lang="en-GB" dirty="0" err="1"/>
              <a:t>ihrer</a:t>
            </a:r>
            <a:r>
              <a:rPr lang="en-GB" dirty="0"/>
              <a:t> </a:t>
            </a:r>
            <a:r>
              <a:rPr lang="en-GB" dirty="0" err="1"/>
              <a:t>Entscheidung</a:t>
            </a:r>
            <a:r>
              <a:rPr lang="en-GB" dirty="0"/>
              <a:t> auf </a:t>
            </a:r>
            <a:r>
              <a:rPr lang="en-GB" dirty="0" err="1"/>
              <a:t>ihren</a:t>
            </a:r>
            <a:r>
              <a:rPr lang="en-GB" dirty="0"/>
              <a:t> </a:t>
            </a:r>
            <a:r>
              <a:rPr lang="en-GB" dirty="0" err="1"/>
              <a:t>Zettel</a:t>
            </a:r>
            <a:r>
              <a:rPr lang="en-GB" dirty="0"/>
              <a:t>. </a:t>
            </a:r>
          </a:p>
          <a:p>
            <a:endParaRPr lang="en-GB" dirty="0"/>
          </a:p>
          <a:p>
            <a:r>
              <a:rPr lang="en-GB" dirty="0" err="1"/>
              <a:t>Suchen</a:t>
            </a:r>
            <a:r>
              <a:rPr lang="en-GB" dirty="0"/>
              <a:t> Sie </a:t>
            </a:r>
            <a:r>
              <a:rPr lang="en-GB" dirty="0" err="1"/>
              <a:t>sich</a:t>
            </a:r>
            <a:r>
              <a:rPr lang="en-GB" dirty="0"/>
              <a:t> </a:t>
            </a:r>
            <a:r>
              <a:rPr lang="en-GB" dirty="0" err="1"/>
              <a:t>einen</a:t>
            </a:r>
            <a:r>
              <a:rPr lang="en-GB" dirty="0"/>
              <a:t> </a:t>
            </a:r>
            <a:r>
              <a:rPr lang="en-GB" dirty="0" err="1"/>
              <a:t>neuen</a:t>
            </a:r>
            <a:r>
              <a:rPr lang="en-GB" dirty="0"/>
              <a:t> </a:t>
            </a:r>
            <a:r>
              <a:rPr lang="en-GB" dirty="0" err="1"/>
              <a:t>Spielpartner</a:t>
            </a:r>
            <a:r>
              <a:rPr lang="en-GB" dirty="0"/>
              <a:t> und das </a:t>
            </a:r>
            <a:r>
              <a:rPr lang="en-GB" dirty="0" err="1"/>
              <a:t>nächste</a:t>
            </a:r>
            <a:r>
              <a:rPr lang="en-GB" dirty="0"/>
              <a:t> Spiel </a:t>
            </a:r>
            <a:r>
              <a:rPr lang="en-GB" dirty="0" err="1"/>
              <a:t>beginnt</a:t>
            </a:r>
            <a:r>
              <a:rPr lang="en-GB" dirty="0"/>
              <a:t>.</a:t>
            </a:r>
          </a:p>
          <a:p>
            <a:endParaRPr lang="en-GB" dirty="0"/>
          </a:p>
        </p:txBody>
      </p:sp>
    </p:spTree>
    <p:extLst>
      <p:ext uri="{BB962C8B-B14F-4D97-AF65-F5344CB8AC3E}">
        <p14:creationId xmlns:p14="http://schemas.microsoft.com/office/powerpoint/2010/main" val="45890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Geschl_B_proj.jpg"/>
          <p:cNvPicPr>
            <a:picLocks noChangeAspect="1"/>
          </p:cNvPicPr>
          <p:nvPr/>
        </p:nvPicPr>
        <p:blipFill>
          <a:blip r:embed="rId4" cstate="print"/>
          <a:stretch>
            <a:fillRect/>
          </a:stretch>
        </p:blipFill>
        <p:spPr>
          <a:xfrm>
            <a:off x="1522412" y="4913620"/>
            <a:ext cx="2214546" cy="1944380"/>
          </a:xfrm>
          <a:prstGeom prst="rect">
            <a:avLst/>
          </a:prstGeom>
          <a:ln>
            <a:noFill/>
          </a:ln>
          <a:effectLst>
            <a:softEdge rad="112500"/>
          </a:effectLst>
        </p:spPr>
      </p:pic>
      <p:pic>
        <p:nvPicPr>
          <p:cNvPr id="8" name="Grafik 7" descr="Geschl_A_proj.jpg"/>
          <p:cNvPicPr>
            <a:picLocks noChangeAspect="1"/>
          </p:cNvPicPr>
          <p:nvPr/>
        </p:nvPicPr>
        <p:blipFill>
          <a:blip r:embed="rId5" cstate="print"/>
          <a:stretch>
            <a:fillRect/>
          </a:stretch>
        </p:blipFill>
        <p:spPr>
          <a:xfrm>
            <a:off x="8306880" y="4786322"/>
            <a:ext cx="2359532" cy="2071678"/>
          </a:xfrm>
          <a:prstGeom prst="rect">
            <a:avLst/>
          </a:prstGeom>
          <a:ln>
            <a:noFill/>
          </a:ln>
          <a:effectLst>
            <a:softEdge rad="112500"/>
          </a:effectLst>
        </p:spPr>
      </p:pic>
      <p:pic>
        <p:nvPicPr>
          <p:cNvPr id="6" name="Grafik 5" descr="Geschl_B_ani.gif"/>
          <p:cNvPicPr>
            <a:picLocks noChangeAspect="1"/>
          </p:cNvPicPr>
          <p:nvPr/>
        </p:nvPicPr>
        <p:blipFill>
          <a:blip r:embed="rId6" cstate="print"/>
          <a:stretch>
            <a:fillRect/>
          </a:stretch>
        </p:blipFill>
        <p:spPr>
          <a:xfrm>
            <a:off x="1879571" y="2571744"/>
            <a:ext cx="3383165" cy="2715584"/>
          </a:xfrm>
          <a:prstGeom prst="rect">
            <a:avLst/>
          </a:prstGeom>
        </p:spPr>
      </p:pic>
      <p:sp>
        <p:nvSpPr>
          <p:cNvPr id="2" name="Titel 1"/>
          <p:cNvSpPr>
            <a:spLocks noGrp="1"/>
          </p:cNvSpPr>
          <p:nvPr>
            <p:ph type="title"/>
          </p:nvPr>
        </p:nvSpPr>
        <p:spPr>
          <a:xfrm>
            <a:off x="1951008" y="357166"/>
            <a:ext cx="8229600" cy="1143000"/>
          </a:xfrm>
        </p:spPr>
        <p:txBody>
          <a:bodyPr>
            <a:normAutofit/>
          </a:bodyPr>
          <a:lstStyle/>
          <a:p>
            <a:pPr algn="ctr"/>
            <a:r>
              <a:rPr lang="de-DE" dirty="0"/>
              <a:t>Kampf der Geschlechter</a:t>
            </a:r>
            <a:br>
              <a:rPr lang="de-DE" dirty="0"/>
            </a:br>
            <a:r>
              <a:rPr lang="de-DE" sz="2200" dirty="0"/>
              <a:t>(Grafische Veranschaulichung des gemischten Nash-Gleichgewichts)</a:t>
            </a:r>
            <a:endParaRPr lang="de-DE" dirty="0"/>
          </a:p>
        </p:txBody>
      </p:sp>
      <p:sp>
        <p:nvSpPr>
          <p:cNvPr id="3" name="Inhaltsplatzhalter 2"/>
          <p:cNvSpPr>
            <a:spLocks noGrp="1"/>
          </p:cNvSpPr>
          <p:nvPr>
            <p:ph idx="1"/>
          </p:nvPr>
        </p:nvSpPr>
        <p:spPr>
          <a:xfrm>
            <a:off x="1979612" y="1714488"/>
            <a:ext cx="8229600" cy="4610112"/>
          </a:xfrm>
        </p:spPr>
        <p:txBody>
          <a:bodyPr/>
          <a:lstStyle/>
          <a:p>
            <a:r>
              <a:rPr lang="de-DE" dirty="0"/>
              <a:t>Das Nash-Gleichgewicht in gemischten Strategien befindet sich bei </a:t>
            </a:r>
          </a:p>
        </p:txBody>
      </p:sp>
      <p:graphicFrame>
        <p:nvGraphicFramePr>
          <p:cNvPr id="421890" name="Object 2"/>
          <p:cNvGraphicFramePr>
            <a:graphicFrameLocks noChangeAspect="1"/>
          </p:cNvGraphicFramePr>
          <p:nvPr/>
        </p:nvGraphicFramePr>
        <p:xfrm>
          <a:off x="4665653" y="2428869"/>
          <a:ext cx="2394735" cy="712897"/>
        </p:xfrm>
        <a:graphic>
          <a:graphicData uri="http://schemas.openxmlformats.org/presentationml/2006/ole">
            <mc:AlternateContent xmlns:mc="http://schemas.openxmlformats.org/markup-compatibility/2006">
              <mc:Choice xmlns:v="urn:schemas-microsoft-com:vml" Requires="v">
                <p:oleObj spid="_x0000_s27654" name="Formel" r:id="rId7" imgW="1028520" imgH="431640" progId="Equation.3">
                  <p:embed/>
                </p:oleObj>
              </mc:Choice>
              <mc:Fallback>
                <p:oleObj name="Formel" r:id="rId7" imgW="1028520" imgH="431640" progId="Equation.3">
                  <p:embed/>
                  <p:pic>
                    <p:nvPicPr>
                      <p:cNvPr id="42189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53" y="2428869"/>
                        <a:ext cx="2394735" cy="7128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Grafik 4" descr="Geschl_A_ani.gif"/>
          <p:cNvPicPr>
            <a:picLocks noChangeAspect="1"/>
          </p:cNvPicPr>
          <p:nvPr/>
        </p:nvPicPr>
        <p:blipFill>
          <a:blip r:embed="rId9" cstate="print"/>
          <a:stretch>
            <a:fillRect/>
          </a:stretch>
        </p:blipFill>
        <p:spPr>
          <a:xfrm>
            <a:off x="7023106" y="2519882"/>
            <a:ext cx="3429024" cy="2752395"/>
          </a:xfrm>
          <a:prstGeom prst="rect">
            <a:avLst/>
          </a:prstGeom>
        </p:spPr>
      </p:pic>
      <p:pic>
        <p:nvPicPr>
          <p:cNvPr id="7" name="Grafik 6" descr="Geschl_A.jpg"/>
          <p:cNvPicPr>
            <a:picLocks noChangeAspect="1"/>
          </p:cNvPicPr>
          <p:nvPr/>
        </p:nvPicPr>
        <p:blipFill>
          <a:blip r:embed="rId10" cstate="print"/>
          <a:stretch>
            <a:fillRect/>
          </a:stretch>
        </p:blipFill>
        <p:spPr>
          <a:xfrm>
            <a:off x="6156241" y="5072074"/>
            <a:ext cx="2347333" cy="1785926"/>
          </a:xfrm>
          <a:prstGeom prst="rect">
            <a:avLst/>
          </a:prstGeom>
          <a:ln>
            <a:noFill/>
          </a:ln>
          <a:effectLst>
            <a:outerShdw blurRad="190500" algn="tl" rotWithShape="0">
              <a:srgbClr val="000000">
                <a:alpha val="70000"/>
              </a:srgbClr>
            </a:outerShdw>
          </a:effectLst>
        </p:spPr>
      </p:pic>
      <p:pic>
        <p:nvPicPr>
          <p:cNvPr id="9" name="Grafik 8" descr="Geschl_B.jpg"/>
          <p:cNvPicPr>
            <a:picLocks noChangeAspect="1"/>
          </p:cNvPicPr>
          <p:nvPr/>
        </p:nvPicPr>
        <p:blipFill>
          <a:blip r:embed="rId11" cstate="print"/>
          <a:stretch>
            <a:fillRect/>
          </a:stretch>
        </p:blipFill>
        <p:spPr>
          <a:xfrm>
            <a:off x="3665521" y="5105836"/>
            <a:ext cx="2262185" cy="1752165"/>
          </a:xfrm>
          <a:prstGeom prst="rect">
            <a:avLst/>
          </a:prstGeom>
          <a:ln>
            <a:noFill/>
          </a:ln>
          <a:effectLst>
            <a:outerShdw blurRad="190500" algn="tl" rotWithShape="0">
              <a:srgbClr val="000000">
                <a:alpha val="70000"/>
              </a:srgbClr>
            </a:outerShdw>
          </a:effectLst>
        </p:spPr>
      </p:pic>
      <p:cxnSp>
        <p:nvCxnSpPr>
          <p:cNvPr id="12" name="Gerade Verbindung mit Pfeil 11"/>
          <p:cNvCxnSpPr/>
          <p:nvPr/>
        </p:nvCxnSpPr>
        <p:spPr>
          <a:xfrm rot="10800000" flipV="1">
            <a:off x="4808528" y="3071810"/>
            <a:ext cx="1428760"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6808792" y="3000372"/>
            <a:ext cx="71438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79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214290"/>
            <a:ext cx="8229600" cy="785818"/>
          </a:xfrm>
        </p:spPr>
        <p:txBody>
          <a:bodyPr>
            <a:normAutofit fontScale="90000"/>
          </a:bodyPr>
          <a:lstStyle/>
          <a:p>
            <a:r>
              <a:rPr lang="de-DE" dirty="0"/>
              <a:t>Evolutionäre Spieltheorie (I)</a:t>
            </a:r>
          </a:p>
        </p:txBody>
      </p:sp>
      <p:pic>
        <p:nvPicPr>
          <p:cNvPr id="4" name="Inhaltsplatzhalter 3" descr="population.jpg"/>
          <p:cNvPicPr>
            <a:picLocks noGrp="1" noChangeAspect="1"/>
          </p:cNvPicPr>
          <p:nvPr>
            <p:ph idx="1"/>
          </p:nvPr>
        </p:nvPicPr>
        <p:blipFill>
          <a:blip r:embed="rId3" cstate="print"/>
          <a:stretch>
            <a:fillRect/>
          </a:stretch>
        </p:blipFill>
        <p:spPr>
          <a:xfrm flipH="1">
            <a:off x="1951008" y="2000240"/>
            <a:ext cx="8229600" cy="3291840"/>
          </a:xfrm>
        </p:spPr>
      </p:pic>
      <p:sp>
        <p:nvSpPr>
          <p:cNvPr id="5" name="Textfeld 4"/>
          <p:cNvSpPr txBox="1"/>
          <p:nvPr/>
        </p:nvSpPr>
        <p:spPr>
          <a:xfrm>
            <a:off x="2022447" y="1357299"/>
            <a:ext cx="8143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Die evolutionäre Spieltheorie betrachtet die zeitliche Entwicklung des strategischen Verhaltens einer gesamten Spielerpopulation.</a:t>
            </a:r>
          </a:p>
        </p:txBody>
      </p:sp>
      <p:sp>
        <p:nvSpPr>
          <p:cNvPr id="6" name="Eingekerbter Pfeil nach rechts 5"/>
          <p:cNvSpPr/>
          <p:nvPr/>
        </p:nvSpPr>
        <p:spPr>
          <a:xfrm>
            <a:off x="5594346" y="292893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Textfeld 6"/>
          <p:cNvSpPr txBox="1"/>
          <p:nvPr/>
        </p:nvSpPr>
        <p:spPr>
          <a:xfrm>
            <a:off x="5380032" y="3500439"/>
            <a:ext cx="150393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zeitliche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Entwicklung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Population</a:t>
            </a:r>
          </a:p>
        </p:txBody>
      </p:sp>
      <p:sp>
        <p:nvSpPr>
          <p:cNvPr id="9" name="Textfeld 8"/>
          <p:cNvSpPr txBox="1"/>
          <p:nvPr/>
        </p:nvSpPr>
        <p:spPr>
          <a:xfrm>
            <a:off x="2665388" y="5786455"/>
            <a:ext cx="71240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Mögliche Strategien: (</a:t>
            </a:r>
            <a:r>
              <a:rPr kumimoji="0" lang="de-DE" sz="1800" b="0" i="0" u="none" strike="noStrike" kern="1200" cap="none" spc="0" normalizeH="0" baseline="0" noProof="0" dirty="0">
                <a:ln>
                  <a:noFill/>
                </a:ln>
                <a:solidFill>
                  <a:srgbClr val="00B050"/>
                </a:solidFill>
                <a:effectLst/>
                <a:uLnTx/>
                <a:uFillTx/>
                <a:latin typeface="Constantia"/>
                <a:ea typeface="+mn-ea"/>
                <a:cs typeface="+mn-cs"/>
              </a:rPr>
              <a:t>grün</a:t>
            </a:r>
            <a:r>
              <a:rPr kumimoji="0" lang="de-DE" sz="1800" b="0" i="0" u="none" strike="noStrike" kern="1200" cap="none" spc="0" normalizeH="0" baseline="0" noProof="0" dirty="0">
                <a:ln>
                  <a:noFill/>
                </a:ln>
                <a:solidFill>
                  <a:prstClr val="black"/>
                </a:solidFill>
                <a:effectLst/>
                <a:uLnTx/>
                <a:uFillTx/>
                <a:latin typeface="Constantia"/>
                <a:ea typeface="+mn-ea"/>
                <a:cs typeface="+mn-cs"/>
              </a:rPr>
              <a:t> , schwarz), Parameter t stellt die „Zeit“ dar.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x(t) : Anteil der Spieler, die im Zeitpunkt t die Strategie „</a:t>
            </a:r>
            <a:r>
              <a:rPr kumimoji="0" lang="de-DE" sz="1800" b="0" i="0" u="none" strike="noStrike" kern="1200" cap="none" spc="0" normalizeH="0" baseline="0" noProof="0" dirty="0">
                <a:ln>
                  <a:noFill/>
                </a:ln>
                <a:solidFill>
                  <a:srgbClr val="00B050"/>
                </a:solidFill>
                <a:effectLst/>
                <a:uLnTx/>
                <a:uFillTx/>
                <a:latin typeface="Constantia"/>
                <a:ea typeface="+mn-ea"/>
                <a:cs typeface="+mn-cs"/>
              </a:rPr>
              <a:t>grün</a:t>
            </a:r>
            <a:r>
              <a:rPr kumimoji="0" lang="de-DE" sz="1800" b="0" i="0" u="none" strike="noStrike" kern="1200" cap="none" spc="0" normalizeH="0" baseline="0" noProof="0" dirty="0">
                <a:ln>
                  <a:noFill/>
                </a:ln>
                <a:solidFill>
                  <a:prstClr val="black"/>
                </a:solidFill>
                <a:effectLst/>
                <a:uLnTx/>
                <a:uFillTx/>
                <a:latin typeface="Constantia"/>
                <a:ea typeface="+mn-ea"/>
                <a:cs typeface="+mn-cs"/>
              </a:rPr>
              <a:t>“ spielen.</a:t>
            </a:r>
          </a:p>
        </p:txBody>
      </p:sp>
      <p:sp>
        <p:nvSpPr>
          <p:cNvPr id="10" name="Textfeld 9"/>
          <p:cNvSpPr txBox="1"/>
          <p:nvPr/>
        </p:nvSpPr>
        <p:spPr>
          <a:xfrm>
            <a:off x="2951140" y="5286388"/>
            <a:ext cx="107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x(0)=0.15</a:t>
            </a:r>
          </a:p>
        </p:txBody>
      </p:sp>
      <p:sp>
        <p:nvSpPr>
          <p:cNvPr id="11" name="Textfeld 10"/>
          <p:cNvSpPr txBox="1"/>
          <p:nvPr/>
        </p:nvSpPr>
        <p:spPr>
          <a:xfrm>
            <a:off x="7880362" y="5286388"/>
            <a:ext cx="1082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x(10)=0.5</a:t>
            </a:r>
          </a:p>
        </p:txBody>
      </p:sp>
    </p:spTree>
    <p:extLst>
      <p:ext uri="{BB962C8B-B14F-4D97-AF65-F5344CB8AC3E}">
        <p14:creationId xmlns:p14="http://schemas.microsoft.com/office/powerpoint/2010/main" val="71308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214290"/>
            <a:ext cx="8229600" cy="785818"/>
          </a:xfrm>
        </p:spPr>
        <p:txBody>
          <a:bodyPr>
            <a:normAutofit fontScale="90000"/>
          </a:bodyPr>
          <a:lstStyle/>
          <a:p>
            <a:r>
              <a:rPr lang="de-DE" dirty="0"/>
              <a:t>Evolutionäre Spieltheorie (II)</a:t>
            </a:r>
          </a:p>
        </p:txBody>
      </p:sp>
      <p:pic>
        <p:nvPicPr>
          <p:cNvPr id="4" name="Inhaltsplatzhalter 3" descr="population.jpg"/>
          <p:cNvPicPr>
            <a:picLocks noGrp="1" noChangeAspect="1"/>
          </p:cNvPicPr>
          <p:nvPr>
            <p:ph idx="1"/>
          </p:nvPr>
        </p:nvPicPr>
        <p:blipFill>
          <a:blip r:embed="rId3" cstate="print"/>
          <a:stretch>
            <a:fillRect/>
          </a:stretch>
        </p:blipFill>
        <p:spPr>
          <a:xfrm flipH="1">
            <a:off x="1879570" y="2500307"/>
            <a:ext cx="8143932" cy="2971821"/>
          </a:xfrm>
        </p:spPr>
      </p:pic>
      <p:sp>
        <p:nvSpPr>
          <p:cNvPr id="5" name="Textfeld 4"/>
          <p:cNvSpPr txBox="1"/>
          <p:nvPr/>
        </p:nvSpPr>
        <p:spPr>
          <a:xfrm>
            <a:off x="2022447" y="1285861"/>
            <a:ext cx="81439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Die einzelnen Akteure innerhalb der betrachteten Population spielen ein andauernd sich wiederholendes Spiel miteinander, wobei sich jeweils zwei Spieler zufällig treffen, das Spiel spielen und danach zu dem nächsten Spielpartner wechseln .</a:t>
            </a:r>
          </a:p>
        </p:txBody>
      </p:sp>
      <p:sp>
        <p:nvSpPr>
          <p:cNvPr id="9" name="Textfeld 8"/>
          <p:cNvSpPr txBox="1"/>
          <p:nvPr/>
        </p:nvSpPr>
        <p:spPr>
          <a:xfrm>
            <a:off x="2022446" y="5929331"/>
            <a:ext cx="8143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Das evolutionäre Spiel schreitet voran und die </a:t>
            </a:r>
            <a:r>
              <a:rPr kumimoji="0" lang="de-DE" sz="1800" b="0" i="0" u="none" strike="noStrike" kern="1200" cap="none" spc="0" normalizeH="0" baseline="0" noProof="0" dirty="0">
                <a:ln>
                  <a:noFill/>
                </a:ln>
                <a:solidFill>
                  <a:srgbClr val="00B050"/>
                </a:solidFill>
                <a:effectLst/>
                <a:uLnTx/>
                <a:uFillTx/>
                <a:latin typeface="Constantia"/>
                <a:ea typeface="+mn-ea"/>
                <a:cs typeface="+mn-cs"/>
              </a:rPr>
              <a:t>grüne </a:t>
            </a:r>
            <a:r>
              <a:rPr kumimoji="0" lang="de-DE" sz="1800" b="0" i="0" u="none" strike="noStrike" kern="1200" cap="none" spc="0" normalizeH="0" baseline="0" noProof="0" dirty="0">
                <a:ln>
                  <a:noFill/>
                </a:ln>
                <a:solidFill>
                  <a:prstClr val="black"/>
                </a:solidFill>
                <a:effectLst/>
                <a:uLnTx/>
                <a:uFillTx/>
                <a:latin typeface="Constantia"/>
                <a:ea typeface="+mn-ea"/>
                <a:cs typeface="+mn-cs"/>
              </a:rPr>
              <a:t>Strategie wird für die Spieler zunehmend attraktiver. Zum Zeitpunkt t=10 spielen schon 50% </a:t>
            </a:r>
            <a:r>
              <a:rPr kumimoji="0" lang="de-DE" sz="1800" b="0" i="0" u="none" strike="noStrike" kern="1200" cap="none" spc="0" normalizeH="0" baseline="0" noProof="0" dirty="0">
                <a:ln>
                  <a:noFill/>
                </a:ln>
                <a:solidFill>
                  <a:srgbClr val="00B050"/>
                </a:solidFill>
                <a:effectLst/>
                <a:uLnTx/>
                <a:uFillTx/>
                <a:latin typeface="Constantia"/>
                <a:ea typeface="+mn-ea"/>
                <a:cs typeface="+mn-cs"/>
              </a:rPr>
              <a:t>grün</a:t>
            </a:r>
            <a:r>
              <a:rPr kumimoji="0" lang="de-DE" sz="1800" b="0" i="0" u="none" strike="noStrike" kern="1200" cap="none" spc="0" normalizeH="0" baseline="0" noProof="0" dirty="0">
                <a:ln>
                  <a:noFill/>
                </a:ln>
                <a:solidFill>
                  <a:prstClr val="black"/>
                </a:solidFill>
                <a:effectLst/>
                <a:uLnTx/>
                <a:uFillTx/>
                <a:latin typeface="Constantia"/>
                <a:ea typeface="+mn-ea"/>
                <a:cs typeface="+mn-cs"/>
              </a:rPr>
              <a:t>. </a:t>
            </a:r>
          </a:p>
        </p:txBody>
      </p:sp>
      <p:sp>
        <p:nvSpPr>
          <p:cNvPr id="10" name="Textfeld 9"/>
          <p:cNvSpPr txBox="1"/>
          <p:nvPr/>
        </p:nvSpPr>
        <p:spPr>
          <a:xfrm>
            <a:off x="3094016" y="5429264"/>
            <a:ext cx="107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x(0)=0.15</a:t>
            </a:r>
          </a:p>
        </p:txBody>
      </p:sp>
      <p:sp>
        <p:nvSpPr>
          <p:cNvPr id="11" name="Textfeld 10"/>
          <p:cNvSpPr txBox="1"/>
          <p:nvPr/>
        </p:nvSpPr>
        <p:spPr>
          <a:xfrm>
            <a:off x="7523172" y="5357826"/>
            <a:ext cx="1082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x(10)=0.5</a:t>
            </a:r>
          </a:p>
        </p:txBody>
      </p:sp>
      <p:sp>
        <p:nvSpPr>
          <p:cNvPr id="14" name="Ellipse 13"/>
          <p:cNvSpPr/>
          <p:nvPr/>
        </p:nvSpPr>
        <p:spPr>
          <a:xfrm>
            <a:off x="4451338" y="2786058"/>
            <a:ext cx="500066" cy="771524"/>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Ellipse 14"/>
          <p:cNvSpPr/>
          <p:nvPr/>
        </p:nvSpPr>
        <p:spPr>
          <a:xfrm>
            <a:off x="3022578" y="3357562"/>
            <a:ext cx="500066" cy="771524"/>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6" name="Ellipse 15"/>
          <p:cNvSpPr/>
          <p:nvPr/>
        </p:nvSpPr>
        <p:spPr>
          <a:xfrm>
            <a:off x="3165454" y="4286256"/>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7" name="Ellipse 16"/>
          <p:cNvSpPr/>
          <p:nvPr/>
        </p:nvSpPr>
        <p:spPr>
          <a:xfrm>
            <a:off x="4451338" y="3500438"/>
            <a:ext cx="500066" cy="771524"/>
          </a:xfrm>
          <a:prstGeom prst="ellipse">
            <a:avLst/>
          </a:prstGeom>
          <a:solidFill>
            <a:schemeClr val="accent1">
              <a:alpha val="29000"/>
            </a:schemeClr>
          </a:solidFill>
          <a:scene3d>
            <a:camera prst="orthographicFront">
              <a:rot lat="0" lon="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8" name="Ellipse 17"/>
          <p:cNvSpPr/>
          <p:nvPr/>
        </p:nvSpPr>
        <p:spPr>
          <a:xfrm>
            <a:off x="3665520" y="3357562"/>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9" name="Ellipse 18"/>
          <p:cNvSpPr/>
          <p:nvPr/>
        </p:nvSpPr>
        <p:spPr>
          <a:xfrm>
            <a:off x="3808396" y="4500570"/>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0" name="Ellipse 19"/>
          <p:cNvSpPr/>
          <p:nvPr/>
        </p:nvSpPr>
        <p:spPr>
          <a:xfrm>
            <a:off x="3094016" y="2643182"/>
            <a:ext cx="500066" cy="1128714"/>
          </a:xfrm>
          <a:prstGeom prst="ellipse">
            <a:avLst/>
          </a:prstGeom>
          <a:solidFill>
            <a:schemeClr val="accent1">
              <a:alpha val="29000"/>
            </a:schemeClr>
          </a:solidFill>
          <a:scene3d>
            <a:camera prst="orthographicFront">
              <a:rot lat="0" lon="0" rev="6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1" name="Ellipse 20"/>
          <p:cNvSpPr/>
          <p:nvPr/>
        </p:nvSpPr>
        <p:spPr>
          <a:xfrm>
            <a:off x="4379900" y="4214818"/>
            <a:ext cx="500066" cy="914400"/>
          </a:xfrm>
          <a:prstGeom prst="ellipse">
            <a:avLst/>
          </a:prstGeom>
          <a:solidFill>
            <a:schemeClr val="accent1">
              <a:alpha val="29000"/>
            </a:schemeClr>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2" name="Ellipse 21"/>
          <p:cNvSpPr/>
          <p:nvPr/>
        </p:nvSpPr>
        <p:spPr>
          <a:xfrm>
            <a:off x="2451074" y="4143380"/>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3" name="Ellipse 22"/>
          <p:cNvSpPr/>
          <p:nvPr/>
        </p:nvSpPr>
        <p:spPr>
          <a:xfrm>
            <a:off x="2379636" y="2857496"/>
            <a:ext cx="500066" cy="771524"/>
          </a:xfrm>
          <a:prstGeom prst="ellipse">
            <a:avLst/>
          </a:prstGeom>
          <a:solidFill>
            <a:schemeClr val="accent1">
              <a:alpha val="29000"/>
            </a:schemeClr>
          </a:solidFill>
          <a:scene3d>
            <a:camera prst="orthographicFront">
              <a:rot lat="0" lon="0" rev="10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4" name="Textfeld 23"/>
          <p:cNvSpPr txBox="1"/>
          <p:nvPr/>
        </p:nvSpPr>
        <p:spPr>
          <a:xfrm>
            <a:off x="5165718" y="2643183"/>
            <a:ext cx="178595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Die Anfangspopulation von Spielern spielt zum Zeitpunkt t=0 das erste Mal das Spiel. Die Spieler wählen im Mittel zu 15% die </a:t>
            </a:r>
            <a:r>
              <a:rPr kumimoji="0" lang="de-DE" sz="1800" b="0" i="0" u="none" strike="noStrike" kern="1200" cap="none" spc="0" normalizeH="0" baseline="0" noProof="0" dirty="0">
                <a:ln>
                  <a:noFill/>
                </a:ln>
                <a:solidFill>
                  <a:srgbClr val="00B050"/>
                </a:solidFill>
                <a:effectLst/>
                <a:uLnTx/>
                <a:uFillTx/>
                <a:latin typeface="Constantia"/>
                <a:ea typeface="+mn-ea"/>
                <a:cs typeface="+mn-cs"/>
              </a:rPr>
              <a:t>grüne </a:t>
            </a:r>
            <a:r>
              <a:rPr kumimoji="0" lang="de-DE" sz="1800" b="0" i="0" u="none" strike="noStrike" kern="1200" cap="none" spc="0" normalizeH="0" baseline="0" noProof="0" dirty="0">
                <a:ln>
                  <a:noFill/>
                </a:ln>
                <a:solidFill>
                  <a:prstClr val="black"/>
                </a:solidFill>
                <a:effectLst/>
                <a:uLnTx/>
                <a:uFillTx/>
                <a:latin typeface="Constantia"/>
                <a:ea typeface="+mn-ea"/>
                <a:cs typeface="+mn-cs"/>
              </a:rPr>
              <a:t>Strategie.</a:t>
            </a:r>
          </a:p>
        </p:txBody>
      </p:sp>
    </p:spTree>
    <p:extLst>
      <p:ext uri="{BB962C8B-B14F-4D97-AF65-F5344CB8AC3E}">
        <p14:creationId xmlns:p14="http://schemas.microsoft.com/office/powerpoint/2010/main" val="51601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381000"/>
            <a:ext cx="9144001" cy="1319808"/>
          </a:xfrm>
        </p:spPr>
        <p:txBody>
          <a:bodyPr>
            <a:normAutofit/>
          </a:bodyPr>
          <a:lstStyle/>
          <a:p>
            <a:pPr algn="ctr"/>
            <a:r>
              <a:rPr lang="en-GB" dirty="0" err="1"/>
              <a:t>Weitere</a:t>
            </a:r>
            <a:endParaRPr lang="en-GB" dirty="0"/>
          </a:p>
        </p:txBody>
      </p:sp>
      <p:pic>
        <p:nvPicPr>
          <p:cNvPr id="3" name="Grafik 2">
            <a:extLst>
              <a:ext uri="{FF2B5EF4-FFF2-40B4-BE49-F238E27FC236}">
                <a16:creationId xmlns:a16="http://schemas.microsoft.com/office/drawing/2014/main" id="{539E297B-577D-48AA-BFC6-B5CA88792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1"/>
            <a:ext cx="12188825" cy="5051157"/>
          </a:xfrm>
          <a:prstGeom prst="rect">
            <a:avLst/>
          </a:prstGeom>
        </p:spPr>
      </p:pic>
    </p:spTree>
    <p:extLst>
      <p:ext uri="{BB962C8B-B14F-4D97-AF65-F5344CB8AC3E}">
        <p14:creationId xmlns:p14="http://schemas.microsoft.com/office/powerpoint/2010/main" val="208095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188EBCD-5F87-4CCE-8475-A54092683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996" y="4122186"/>
            <a:ext cx="7560840" cy="2741925"/>
          </a:xfrm>
          <a:prstGeom prst="rect">
            <a:avLst/>
          </a:prstGeom>
        </p:spPr>
      </p:pic>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381000"/>
            <a:ext cx="9144001" cy="1319808"/>
          </a:xfrm>
        </p:spPr>
        <p:txBody>
          <a:bodyPr>
            <a:normAutofit/>
          </a:bodyPr>
          <a:lstStyle/>
          <a:p>
            <a:pPr algn="ctr"/>
            <a:r>
              <a:rPr lang="en-GB" dirty="0" err="1"/>
              <a:t>Weitere</a:t>
            </a:r>
            <a:endParaRPr lang="en-GB" dirty="0"/>
          </a:p>
        </p:txBody>
      </p:sp>
      <p:pic>
        <p:nvPicPr>
          <p:cNvPr id="3" name="Grafik 2">
            <a:extLst>
              <a:ext uri="{FF2B5EF4-FFF2-40B4-BE49-F238E27FC236}">
                <a16:creationId xmlns:a16="http://schemas.microsoft.com/office/drawing/2014/main" id="{080C1540-2E46-42CE-B14F-A29B1593F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 y="39413"/>
            <a:ext cx="12188825" cy="4082773"/>
          </a:xfrm>
          <a:prstGeom prst="rect">
            <a:avLst/>
          </a:prstGeom>
        </p:spPr>
      </p:pic>
    </p:spTree>
    <p:extLst>
      <p:ext uri="{BB962C8B-B14F-4D97-AF65-F5344CB8AC3E}">
        <p14:creationId xmlns:p14="http://schemas.microsoft.com/office/powerpoint/2010/main" val="157438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381000"/>
            <a:ext cx="9144001" cy="1319808"/>
          </a:xfrm>
        </p:spPr>
        <p:txBody>
          <a:bodyPr>
            <a:normAutofit/>
          </a:bodyPr>
          <a:lstStyle/>
          <a:p>
            <a:pPr algn="ctr"/>
            <a:r>
              <a:rPr lang="en-GB" dirty="0" err="1"/>
              <a:t>Weitere</a:t>
            </a:r>
            <a:endParaRPr lang="en-GB" dirty="0"/>
          </a:p>
        </p:txBody>
      </p:sp>
      <p:pic>
        <p:nvPicPr>
          <p:cNvPr id="3" name="Grafik 2">
            <a:extLst>
              <a:ext uri="{FF2B5EF4-FFF2-40B4-BE49-F238E27FC236}">
                <a16:creationId xmlns:a16="http://schemas.microsoft.com/office/drawing/2014/main" id="{A132C40F-7781-4806-8D12-62233CCED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5542"/>
            <a:ext cx="12188825" cy="6086916"/>
          </a:xfrm>
          <a:prstGeom prst="rect">
            <a:avLst/>
          </a:prstGeom>
        </p:spPr>
      </p:pic>
    </p:spTree>
    <p:extLst>
      <p:ext uri="{BB962C8B-B14F-4D97-AF65-F5344CB8AC3E}">
        <p14:creationId xmlns:p14="http://schemas.microsoft.com/office/powerpoint/2010/main" val="281641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381000"/>
            <a:ext cx="9144001" cy="1319808"/>
          </a:xfrm>
        </p:spPr>
        <p:txBody>
          <a:bodyPr>
            <a:normAutofit/>
          </a:bodyPr>
          <a:lstStyle/>
          <a:p>
            <a:pPr algn="ctr"/>
            <a:r>
              <a:rPr lang="en-GB" dirty="0" err="1"/>
              <a:t>Weitere</a:t>
            </a:r>
            <a:endParaRPr lang="en-GB" dirty="0"/>
          </a:p>
        </p:txBody>
      </p:sp>
      <p:pic>
        <p:nvPicPr>
          <p:cNvPr id="3" name="Grafik 2">
            <a:extLst>
              <a:ext uri="{FF2B5EF4-FFF2-40B4-BE49-F238E27FC236}">
                <a16:creationId xmlns:a16="http://schemas.microsoft.com/office/drawing/2014/main" id="{A2BC435C-2084-4029-8640-B2CE30A16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3802"/>
            <a:ext cx="12188825" cy="4550396"/>
          </a:xfrm>
          <a:prstGeom prst="rect">
            <a:avLst/>
          </a:prstGeom>
        </p:spPr>
      </p:pic>
    </p:spTree>
    <p:extLst>
      <p:ext uri="{BB962C8B-B14F-4D97-AF65-F5344CB8AC3E}">
        <p14:creationId xmlns:p14="http://schemas.microsoft.com/office/powerpoint/2010/main" val="162720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3" y="381000"/>
            <a:ext cx="9144001" cy="1319808"/>
          </a:xfrm>
        </p:spPr>
        <p:txBody>
          <a:bodyPr>
            <a:normAutofit/>
          </a:bodyPr>
          <a:lstStyle/>
          <a:p>
            <a:pPr algn="ctr"/>
            <a:r>
              <a:rPr lang="en-GB" dirty="0" err="1"/>
              <a:t>Weitere</a:t>
            </a:r>
            <a:endParaRPr lang="en-GB" dirty="0"/>
          </a:p>
        </p:txBody>
      </p:sp>
      <p:pic>
        <p:nvPicPr>
          <p:cNvPr id="3" name="Grafik 2">
            <a:extLst>
              <a:ext uri="{FF2B5EF4-FFF2-40B4-BE49-F238E27FC236}">
                <a16:creationId xmlns:a16="http://schemas.microsoft.com/office/drawing/2014/main" id="{3A976002-0EF5-4A51-A14A-219336C4F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587"/>
            <a:ext cx="12188825" cy="5322826"/>
          </a:xfrm>
          <a:prstGeom prst="rect">
            <a:avLst/>
          </a:prstGeom>
        </p:spPr>
      </p:pic>
    </p:spTree>
    <p:extLst>
      <p:ext uri="{BB962C8B-B14F-4D97-AF65-F5344CB8AC3E}">
        <p14:creationId xmlns:p14="http://schemas.microsoft.com/office/powerpoint/2010/main" val="140433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214290"/>
            <a:ext cx="8229600" cy="785818"/>
          </a:xfrm>
        </p:spPr>
        <p:txBody>
          <a:bodyPr>
            <a:normAutofit fontScale="90000"/>
          </a:bodyPr>
          <a:lstStyle/>
          <a:p>
            <a:r>
              <a:rPr lang="de-DE" dirty="0"/>
              <a:t>Evolutionär stabile Strategien (ESS)</a:t>
            </a:r>
          </a:p>
        </p:txBody>
      </p:sp>
      <p:sp>
        <p:nvSpPr>
          <p:cNvPr id="13" name="Inhaltsplatzhalter 2"/>
          <p:cNvSpPr>
            <a:spLocks noGrp="1"/>
          </p:cNvSpPr>
          <p:nvPr>
            <p:ph idx="1"/>
          </p:nvPr>
        </p:nvSpPr>
        <p:spPr>
          <a:xfrm>
            <a:off x="1979612" y="1214422"/>
            <a:ext cx="8229600" cy="1857388"/>
          </a:xfrm>
        </p:spPr>
        <p:txBody>
          <a:bodyPr/>
          <a:lstStyle/>
          <a:p>
            <a:r>
              <a:rPr lang="de-DE" dirty="0"/>
              <a:t>Evolutionär stabile Strategien sind die stabilen Endzustände der Häufigkeitsverteilung x(t):</a:t>
            </a:r>
          </a:p>
          <a:p>
            <a:pPr>
              <a:buNone/>
            </a:pPr>
            <a:endParaRPr lang="de-DE" dirty="0"/>
          </a:p>
          <a:p>
            <a:endParaRPr lang="de-DE" dirty="0"/>
          </a:p>
          <a:p>
            <a:endParaRPr lang="de-DE" dirty="0"/>
          </a:p>
        </p:txBody>
      </p:sp>
      <p:graphicFrame>
        <p:nvGraphicFramePr>
          <p:cNvPr id="4" name="Objekt 3"/>
          <p:cNvGraphicFramePr>
            <a:graphicFrameLocks noChangeAspect="1"/>
          </p:cNvGraphicFramePr>
          <p:nvPr/>
        </p:nvGraphicFramePr>
        <p:xfrm>
          <a:off x="5094280" y="2214555"/>
          <a:ext cx="1524154" cy="568329"/>
        </p:xfrm>
        <a:graphic>
          <a:graphicData uri="http://schemas.openxmlformats.org/presentationml/2006/ole">
            <mc:AlternateContent xmlns:mc="http://schemas.openxmlformats.org/markup-compatibility/2006">
              <mc:Choice xmlns:v="urn:schemas-microsoft-com:vml" Requires="v">
                <p:oleObj spid="_x0000_s28682" name="Formel" r:id="rId4" imgW="749160" imgH="279360" progId="Equation.3">
                  <p:embed/>
                </p:oleObj>
              </mc:Choice>
              <mc:Fallback>
                <p:oleObj name="Formel" r:id="rId4" imgW="749160" imgH="279360" progId="Equation.3">
                  <p:embed/>
                  <p:pic>
                    <p:nvPicPr>
                      <p:cNvPr id="4" name="Objek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280" y="2214555"/>
                        <a:ext cx="1524154" cy="5683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2236760" y="2857496"/>
            <a:ext cx="3429024" cy="147732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Eine notwendige (aber nicht hinreichende) Bedingung für die Existenz einer ESS ist, dass diese ein Nash – Gleichgewicht des zugrundeliegenden Spiels ist.     </a:t>
            </a:r>
          </a:p>
        </p:txBody>
      </p:sp>
      <p:sp>
        <p:nvSpPr>
          <p:cNvPr id="8" name="Textfeld 7"/>
          <p:cNvSpPr txBox="1"/>
          <p:nvPr/>
        </p:nvSpPr>
        <p:spPr>
          <a:xfrm>
            <a:off x="1951008" y="4429132"/>
            <a:ext cx="392909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onstantia"/>
                <a:ea typeface="+mn-ea"/>
                <a:cs typeface="+mn-cs"/>
              </a:rPr>
              <a:t>Beispiel: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onstantia"/>
                <a:ea typeface="+mn-ea"/>
                <a:cs typeface="+mn-cs"/>
              </a:rPr>
              <a:t>Gefangenendilemma ähnliche Spiele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Für die ESS des evolutionären Gefangenendilemma – Spiels ergibt sich:             </a:t>
            </a:r>
          </a:p>
        </p:txBody>
      </p:sp>
      <p:graphicFrame>
        <p:nvGraphicFramePr>
          <p:cNvPr id="54275" name="Object 3"/>
          <p:cNvGraphicFramePr>
            <a:graphicFrameLocks noChangeAspect="1"/>
          </p:cNvGraphicFramePr>
          <p:nvPr>
            <p:extLst/>
          </p:nvPr>
        </p:nvGraphicFramePr>
        <p:xfrm>
          <a:off x="2113756" y="6031203"/>
          <a:ext cx="3944937" cy="509587"/>
        </p:xfrm>
        <a:graphic>
          <a:graphicData uri="http://schemas.openxmlformats.org/presentationml/2006/ole">
            <mc:AlternateContent xmlns:mc="http://schemas.openxmlformats.org/markup-compatibility/2006">
              <mc:Choice xmlns:v="urn:schemas-microsoft-com:vml" Requires="v">
                <p:oleObj spid="_x0000_s28683" name="Formel" r:id="rId6" imgW="2197080" imgH="279360" progId="Equation.3">
                  <p:embed/>
                </p:oleObj>
              </mc:Choice>
              <mc:Fallback>
                <p:oleObj name="Formel" r:id="rId6" imgW="2197080" imgH="279360" progId="Equation.3">
                  <p:embed/>
                  <p:pic>
                    <p:nvPicPr>
                      <p:cNvPr id="54275" name="Object 3"/>
                      <p:cNvPicPr>
                        <a:picLocks noChangeAspect="1" noChangeArrowheads="1"/>
                      </p:cNvPicPr>
                      <p:nvPr/>
                    </p:nvPicPr>
                    <p:blipFill>
                      <a:blip r:embed="rId7"/>
                      <a:srcRect/>
                      <a:stretch>
                        <a:fillRect/>
                      </a:stretch>
                    </p:blipFill>
                    <p:spPr bwMode="auto">
                      <a:xfrm>
                        <a:off x="2113756" y="6031203"/>
                        <a:ext cx="3944937"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Grafik 8" descr="ani_gefangener.gif"/>
          <p:cNvPicPr>
            <a:picLocks noChangeAspect="1"/>
          </p:cNvPicPr>
          <p:nvPr/>
        </p:nvPicPr>
        <p:blipFill>
          <a:blip r:embed="rId8" cstate="print"/>
          <a:stretch>
            <a:fillRect/>
          </a:stretch>
        </p:blipFill>
        <p:spPr>
          <a:xfrm>
            <a:off x="6237289" y="2786058"/>
            <a:ext cx="4138619" cy="3616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2545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descr="gefangener_a.jpg"/>
          <p:cNvPicPr>
            <a:picLocks noChangeAspect="1"/>
          </p:cNvPicPr>
          <p:nvPr/>
        </p:nvPicPr>
        <p:blipFill>
          <a:blip r:embed="rId4" cstate="print"/>
          <a:stretch>
            <a:fillRect/>
          </a:stretch>
        </p:blipFill>
        <p:spPr>
          <a:xfrm>
            <a:off x="6308726" y="4143380"/>
            <a:ext cx="4357686" cy="2714620"/>
          </a:xfrm>
          <a:prstGeom prst="rect">
            <a:avLst/>
          </a:prstGeom>
        </p:spPr>
      </p:pic>
      <p:sp>
        <p:nvSpPr>
          <p:cNvPr id="19" name="Abgerundetes Rechteck 18"/>
          <p:cNvSpPr/>
          <p:nvPr/>
        </p:nvSpPr>
        <p:spPr>
          <a:xfrm>
            <a:off x="1593818" y="1500174"/>
            <a:ext cx="8572560" cy="2643206"/>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4" name="Textfeld 23"/>
          <p:cNvSpPr txBox="1"/>
          <p:nvPr/>
        </p:nvSpPr>
        <p:spPr>
          <a:xfrm>
            <a:off x="1736694" y="1500174"/>
            <a:ext cx="8572560"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onstantia"/>
                <a:ea typeface="+mn-ea"/>
                <a:cs typeface="+mn-cs"/>
              </a:rPr>
              <a:t>Mathematische Definition (</a:t>
            </a:r>
            <a:r>
              <a:rPr kumimoji="0" lang="de-DE" sz="2000" b="0" i="0" u="none" strike="noStrike" kern="1200" cap="none" spc="0" normalizeH="0" baseline="0" noProof="0" dirty="0" err="1">
                <a:ln>
                  <a:noFill/>
                </a:ln>
                <a:solidFill>
                  <a:prstClr val="black"/>
                </a:solidFill>
                <a:effectLst/>
                <a:uLnTx/>
                <a:uFillTx/>
                <a:latin typeface="Constantia"/>
                <a:ea typeface="+mn-ea"/>
                <a:cs typeface="+mn-cs"/>
              </a:rPr>
              <a:t>W.Schlee</a:t>
            </a:r>
            <a:r>
              <a:rPr kumimoji="0" lang="de-DE" sz="2000" b="0" i="0" u="none" strike="noStrike" kern="1200" cap="none" spc="0" normalizeH="0" baseline="0" noProof="0" dirty="0">
                <a:ln>
                  <a:noFill/>
                </a:ln>
                <a:solidFill>
                  <a:prstClr val="black"/>
                </a:solidFill>
                <a:effectLst/>
                <a:uLnTx/>
                <a:uFillTx/>
                <a:latin typeface="Constanti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onstantia"/>
                <a:ea typeface="+mn-ea"/>
                <a:cs typeface="+mn-cs"/>
              </a:rPr>
              <a:t>Gegeben sei ein symmetrisches Zweipersonen-Spiel </a:t>
            </a:r>
            <a:r>
              <a:rPr kumimoji="0" lang="el-GR" sz="2000" b="0" i="0" u="none" strike="noStrike" kern="1200" cap="none" spc="0" normalizeH="0" baseline="0" noProof="0" dirty="0">
                <a:ln>
                  <a:noFill/>
                </a:ln>
                <a:solidFill>
                  <a:prstClr val="black"/>
                </a:solidFill>
                <a:effectLst/>
                <a:uLnTx/>
                <a:uFillTx/>
                <a:latin typeface="Constantia"/>
                <a:ea typeface="+mn-ea"/>
                <a:cs typeface="+mn-cs"/>
              </a:rPr>
              <a:t>Γ</a:t>
            </a:r>
            <a:r>
              <a:rPr kumimoji="0" lang="de-DE" sz="2000" b="0" i="0" u="none" strike="noStrike" kern="1200" cap="none" spc="0" normalizeH="0" baseline="0" noProof="0" dirty="0">
                <a:ln>
                  <a:noFill/>
                </a:ln>
                <a:solidFill>
                  <a:prstClr val="black"/>
                </a:solidFill>
                <a:effectLst/>
                <a:uLnTx/>
                <a:uFillTx/>
                <a:latin typeface="Constantia"/>
                <a:ea typeface="+mn-ea"/>
                <a:cs typeface="+mn-cs"/>
              </a:rPr>
              <a:t> mit der Auszahlungsmatrix                       . Eine Strategie                       heißt evolutionär  stabile Strategie (ESS), wenn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2000" b="0" i="0" u="none" strike="noStrike" kern="1200" cap="none" spc="0" normalizeH="0" baseline="0" noProof="0" dirty="0">
                <a:ln>
                  <a:noFill/>
                </a:ln>
                <a:solidFill>
                  <a:prstClr val="black"/>
                </a:solidFill>
                <a:effectLst/>
                <a:uLnTx/>
                <a:uFillTx/>
                <a:latin typeface="Constantia"/>
                <a:ea typeface="+mn-ea"/>
                <a:cs typeface="+mn-cs"/>
              </a:rPr>
              <a:t>          ein symmetrisches Nash-Gleichgewicht des Spiels ist, und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2000" b="0" i="0" u="none" strike="noStrike" kern="1200" cap="none" spc="0" normalizeH="0" baseline="0" noProof="0" dirty="0">
                <a:ln>
                  <a:noFill/>
                </a:ln>
                <a:solidFill>
                  <a:prstClr val="black"/>
                </a:solidFill>
                <a:effectLst/>
                <a:uLnTx/>
                <a:uFillTx/>
                <a:latin typeface="Constantia"/>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de-DE" sz="20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                          </a:t>
            </a:r>
          </a:p>
        </p:txBody>
      </p:sp>
      <p:graphicFrame>
        <p:nvGraphicFramePr>
          <p:cNvPr id="21" name="Tabelle 20"/>
          <p:cNvGraphicFramePr>
            <a:graphicFrameLocks noGrp="1"/>
          </p:cNvGraphicFramePr>
          <p:nvPr/>
        </p:nvGraphicFramePr>
        <p:xfrm>
          <a:off x="1736695" y="5072074"/>
          <a:ext cx="3714779" cy="1536386"/>
        </p:xfrm>
        <a:graphic>
          <a:graphicData uri="http://schemas.openxmlformats.org/drawingml/2006/table">
            <a:tbl>
              <a:tblPr firstRow="1" bandRow="1">
                <a:tableStyleId>{5C22544A-7EE6-4342-B048-85BDC9FD1C3A}</a:tableStyleId>
              </a:tblPr>
              <a:tblGrid>
                <a:gridCol w="928694">
                  <a:extLst>
                    <a:ext uri="{9D8B030D-6E8A-4147-A177-3AD203B41FA5}">
                      <a16:colId xmlns:a16="http://schemas.microsoft.com/office/drawing/2014/main" val="20000"/>
                    </a:ext>
                  </a:extLst>
                </a:gridCol>
                <a:gridCol w="1374467">
                  <a:extLst>
                    <a:ext uri="{9D8B030D-6E8A-4147-A177-3AD203B41FA5}">
                      <a16:colId xmlns:a16="http://schemas.microsoft.com/office/drawing/2014/main" val="20001"/>
                    </a:ext>
                  </a:extLst>
                </a:gridCol>
                <a:gridCol w="1411618">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endParaRPr kumimoji="0" lang="en-US" kern="1200" dirty="0">
                        <a:solidFill>
                          <a:schemeClr val="dk1"/>
                        </a:solidFill>
                        <a:latin typeface="+mn-lt"/>
                        <a:ea typeface="+mn-ea"/>
                        <a:cs typeface="+mn-cs"/>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0"/>
                  </a:ext>
                </a:extLst>
              </a:tr>
              <a:tr h="500066">
                <a:tc>
                  <a:txBody>
                    <a:bodyPr/>
                    <a:lstStyle/>
                    <a:p>
                      <a:endParaRPr lang="en-US" dirty="0"/>
                    </a:p>
                  </a:txBody>
                  <a:tcPr>
                    <a:solidFill>
                      <a:srgbClr val="FF0000"/>
                    </a:solidFill>
                  </a:tcPr>
                </a:tc>
                <a:tc>
                  <a:txBody>
                    <a:bodyPr/>
                    <a:lstStyle/>
                    <a:p>
                      <a:r>
                        <a:rPr lang="en-US" sz="2800" dirty="0"/>
                        <a:t>(</a:t>
                      </a:r>
                      <a:r>
                        <a:rPr lang="en-US" sz="2800" dirty="0">
                          <a:solidFill>
                            <a:srgbClr val="FF0000"/>
                          </a:solidFill>
                        </a:rPr>
                        <a:t>-7 </a:t>
                      </a:r>
                      <a:r>
                        <a:rPr lang="en-US" sz="2800" dirty="0"/>
                        <a:t>, </a:t>
                      </a:r>
                      <a:r>
                        <a:rPr lang="en-US" sz="2800" dirty="0">
                          <a:solidFill>
                            <a:schemeClr val="accent1"/>
                          </a:solidFill>
                        </a:rPr>
                        <a:t>-7</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-1 </a:t>
                      </a:r>
                      <a:r>
                        <a:rPr lang="en-US" sz="2800" dirty="0"/>
                        <a:t>, </a:t>
                      </a:r>
                      <a:r>
                        <a:rPr lang="en-US" sz="2800" dirty="0">
                          <a:solidFill>
                            <a:schemeClr val="accent1"/>
                          </a:solidFill>
                        </a:rPr>
                        <a:t>-9</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endParaRPr lang="en-US"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-9 </a:t>
                      </a:r>
                      <a:r>
                        <a:rPr lang="en-US" sz="2800" dirty="0"/>
                        <a:t>, </a:t>
                      </a:r>
                      <a:r>
                        <a:rPr lang="en-US" sz="2800" dirty="0">
                          <a:solidFill>
                            <a:schemeClr val="accent1"/>
                          </a:solidFill>
                        </a:rPr>
                        <a:t>-1</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-3 </a:t>
                      </a:r>
                      <a:r>
                        <a:rPr lang="en-US" sz="2800" dirty="0"/>
                        <a:t>, </a:t>
                      </a:r>
                      <a:r>
                        <a:rPr lang="en-US" sz="2800" dirty="0">
                          <a:solidFill>
                            <a:schemeClr val="accent1"/>
                          </a:solidFill>
                        </a:rPr>
                        <a:t>-3</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2" name="Titel 1"/>
          <p:cNvSpPr>
            <a:spLocks noGrp="1"/>
          </p:cNvSpPr>
          <p:nvPr>
            <p:ph type="title"/>
          </p:nvPr>
        </p:nvSpPr>
        <p:spPr>
          <a:xfrm>
            <a:off x="1951008" y="214290"/>
            <a:ext cx="8229600" cy="1000132"/>
          </a:xfrm>
        </p:spPr>
        <p:txBody>
          <a:bodyPr>
            <a:normAutofit fontScale="90000"/>
          </a:bodyPr>
          <a:lstStyle/>
          <a:p>
            <a:pPr algn="ctr"/>
            <a:r>
              <a:rPr lang="de-DE" dirty="0" err="1"/>
              <a:t>Def</a:t>
            </a:r>
            <a:r>
              <a:rPr lang="de-DE" dirty="0"/>
              <a:t>.: Evolutionär stabile  Strategie</a:t>
            </a:r>
            <a:br>
              <a:rPr lang="de-DE" dirty="0"/>
            </a:br>
            <a:r>
              <a:rPr lang="de-DE" sz="2700" dirty="0"/>
              <a:t>(Für symmetrisches Zweipersonen-Spiel)</a:t>
            </a:r>
            <a:endParaRPr lang="de-DE" dirty="0"/>
          </a:p>
        </p:txBody>
      </p:sp>
      <p:graphicFrame>
        <p:nvGraphicFramePr>
          <p:cNvPr id="15" name="Object 5"/>
          <p:cNvGraphicFramePr>
            <a:graphicFrameLocks noChangeAspect="1"/>
          </p:cNvGraphicFramePr>
          <p:nvPr/>
        </p:nvGraphicFramePr>
        <p:xfrm>
          <a:off x="1808132" y="5572140"/>
          <a:ext cx="768350" cy="407988"/>
        </p:xfrm>
        <a:graphic>
          <a:graphicData uri="http://schemas.openxmlformats.org/presentationml/2006/ole">
            <mc:AlternateContent xmlns:mc="http://schemas.openxmlformats.org/markup-compatibility/2006">
              <mc:Choice xmlns:v="urn:schemas-microsoft-com:vml" Requires="v">
                <p:oleObj spid="_x0000_s29742" name="Formel" r:id="rId5" imgW="495000" imgH="228600" progId="Equation.3">
                  <p:embed/>
                </p:oleObj>
              </mc:Choice>
              <mc:Fallback>
                <p:oleObj name="Formel" r:id="rId5" imgW="495000" imgH="228600" progId="Equation.3">
                  <p:embed/>
                  <p:pic>
                    <p:nvPicPr>
                      <p:cNvPr id="1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132" y="5572140"/>
                        <a:ext cx="7683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9"/>
          <p:cNvGraphicFramePr>
            <a:graphicFrameLocks noChangeAspect="1"/>
          </p:cNvGraphicFramePr>
          <p:nvPr/>
        </p:nvGraphicFramePr>
        <p:xfrm>
          <a:off x="1808133" y="6143645"/>
          <a:ext cx="703263" cy="407987"/>
        </p:xfrm>
        <a:graphic>
          <a:graphicData uri="http://schemas.openxmlformats.org/presentationml/2006/ole">
            <mc:AlternateContent xmlns:mc="http://schemas.openxmlformats.org/markup-compatibility/2006">
              <mc:Choice xmlns:v="urn:schemas-microsoft-com:vml" Requires="v">
                <p:oleObj spid="_x0000_s29743" name="Formel" r:id="rId7" imgW="469800" imgH="228600" progId="Equation.3">
                  <p:embed/>
                </p:oleObj>
              </mc:Choice>
              <mc:Fallback>
                <p:oleObj name="Formel" r:id="rId7" imgW="469800" imgH="228600" progId="Equation.3">
                  <p:embed/>
                  <p:pic>
                    <p:nvPicPr>
                      <p:cNvPr id="16"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8133" y="6143645"/>
                        <a:ext cx="703263"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10"/>
          <p:cNvGraphicFramePr>
            <a:graphicFrameLocks noChangeAspect="1"/>
          </p:cNvGraphicFramePr>
          <p:nvPr/>
        </p:nvGraphicFramePr>
        <p:xfrm>
          <a:off x="2879702" y="5072074"/>
          <a:ext cx="906462" cy="407988"/>
        </p:xfrm>
        <a:graphic>
          <a:graphicData uri="http://schemas.openxmlformats.org/presentationml/2006/ole">
            <mc:AlternateContent xmlns:mc="http://schemas.openxmlformats.org/markup-compatibility/2006">
              <mc:Choice xmlns:v="urn:schemas-microsoft-com:vml" Requires="v">
                <p:oleObj spid="_x0000_s29744" name="Formel" r:id="rId9" imgW="507960" imgH="228600" progId="Equation.3">
                  <p:embed/>
                </p:oleObj>
              </mc:Choice>
              <mc:Fallback>
                <p:oleObj name="Formel" r:id="rId9" imgW="507960" imgH="228600" progId="Equation.3">
                  <p:embed/>
                  <p:pic>
                    <p:nvPicPr>
                      <p:cNvPr id="17"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9702" y="5072074"/>
                        <a:ext cx="90646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11"/>
          <p:cNvGraphicFramePr>
            <a:graphicFrameLocks noChangeAspect="1"/>
          </p:cNvGraphicFramePr>
          <p:nvPr/>
        </p:nvGraphicFramePr>
        <p:xfrm>
          <a:off x="4165586" y="5072074"/>
          <a:ext cx="862012" cy="407988"/>
        </p:xfrm>
        <a:graphic>
          <a:graphicData uri="http://schemas.openxmlformats.org/presentationml/2006/ole">
            <mc:AlternateContent xmlns:mc="http://schemas.openxmlformats.org/markup-compatibility/2006">
              <mc:Choice xmlns:v="urn:schemas-microsoft-com:vml" Requires="v">
                <p:oleObj spid="_x0000_s29745" name="Formel" r:id="rId11" imgW="482400" imgH="228600" progId="Equation.3">
                  <p:embed/>
                </p:oleObj>
              </mc:Choice>
              <mc:Fallback>
                <p:oleObj name="Formel" r:id="rId11" imgW="482400" imgH="228600" progId="Equation.3">
                  <p:embed/>
                  <p:pic>
                    <p:nvPicPr>
                      <p:cNvPr id="18"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5586" y="5072074"/>
                        <a:ext cx="862012"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kt 19"/>
          <p:cNvGraphicFramePr>
            <a:graphicFrameLocks noChangeAspect="1"/>
          </p:cNvGraphicFramePr>
          <p:nvPr/>
        </p:nvGraphicFramePr>
        <p:xfrm>
          <a:off x="6037262" y="3321050"/>
          <a:ext cx="114300" cy="215900"/>
        </p:xfrm>
        <a:graphic>
          <a:graphicData uri="http://schemas.openxmlformats.org/presentationml/2006/ole">
            <mc:AlternateContent xmlns:mc="http://schemas.openxmlformats.org/markup-compatibility/2006">
              <mc:Choice xmlns:v="urn:schemas-microsoft-com:vml" Requires="v">
                <p:oleObj spid="_x0000_s29746" name="Formel" r:id="rId13" imgW="114120" imgH="215640" progId="Equation.3">
                  <p:embed/>
                </p:oleObj>
              </mc:Choice>
              <mc:Fallback>
                <p:oleObj name="Formel" r:id="rId13" imgW="114120" imgH="215640" progId="Equation.3">
                  <p:embed/>
                  <p:pic>
                    <p:nvPicPr>
                      <p:cNvPr id="20" name="Objekt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7262"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kt 21"/>
          <p:cNvGraphicFramePr>
            <a:graphicFrameLocks noChangeAspect="1"/>
          </p:cNvGraphicFramePr>
          <p:nvPr/>
        </p:nvGraphicFramePr>
        <p:xfrm>
          <a:off x="2308199" y="3143248"/>
          <a:ext cx="4810125" cy="865188"/>
        </p:xfrm>
        <a:graphic>
          <a:graphicData uri="http://schemas.openxmlformats.org/presentationml/2006/ole">
            <mc:AlternateContent xmlns:mc="http://schemas.openxmlformats.org/markup-compatibility/2006">
              <mc:Choice xmlns:v="urn:schemas-microsoft-com:vml" Requires="v">
                <p:oleObj spid="_x0000_s29747" name="Formel" r:id="rId15" imgW="2679480" imgH="482400" progId="Equation.3">
                  <p:embed/>
                </p:oleObj>
              </mc:Choice>
              <mc:Fallback>
                <p:oleObj name="Formel" r:id="rId15" imgW="2679480" imgH="482400" progId="Equation.3">
                  <p:embed/>
                  <p:pic>
                    <p:nvPicPr>
                      <p:cNvPr id="22" name="Objekt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08199" y="3143248"/>
                        <a:ext cx="4810125"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0" name="Object 12"/>
          <p:cNvGraphicFramePr>
            <a:graphicFrameLocks noChangeAspect="1"/>
          </p:cNvGraphicFramePr>
          <p:nvPr/>
        </p:nvGraphicFramePr>
        <p:xfrm>
          <a:off x="7094545" y="2143117"/>
          <a:ext cx="1285875" cy="327025"/>
        </p:xfrm>
        <a:graphic>
          <a:graphicData uri="http://schemas.openxmlformats.org/presentationml/2006/ole">
            <mc:AlternateContent xmlns:mc="http://schemas.openxmlformats.org/markup-compatibility/2006">
              <mc:Choice xmlns:v="urn:schemas-microsoft-com:vml" Requires="v">
                <p:oleObj spid="_x0000_s29748" name="Formel" r:id="rId17" imgW="799920" imgH="203040" progId="Equation.3">
                  <p:embed/>
                </p:oleObj>
              </mc:Choice>
              <mc:Fallback>
                <p:oleObj name="Formel" r:id="rId17" imgW="799920" imgH="203040" progId="Equation.3">
                  <p:embed/>
                  <p:pic>
                    <p:nvPicPr>
                      <p:cNvPr id="2060"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94545" y="2143117"/>
                        <a:ext cx="128587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8572" name="Object 12"/>
          <p:cNvGraphicFramePr>
            <a:graphicFrameLocks noChangeAspect="1"/>
          </p:cNvGraphicFramePr>
          <p:nvPr/>
        </p:nvGraphicFramePr>
        <p:xfrm>
          <a:off x="4165587" y="2143116"/>
          <a:ext cx="1203325" cy="400050"/>
        </p:xfrm>
        <a:graphic>
          <a:graphicData uri="http://schemas.openxmlformats.org/presentationml/2006/ole">
            <mc:AlternateContent xmlns:mc="http://schemas.openxmlformats.org/markup-compatibility/2006">
              <mc:Choice xmlns:v="urn:schemas-microsoft-com:vml" Requires="v">
                <p:oleObj spid="_x0000_s29749" name="Formel" r:id="rId19" imgW="838080" imgH="279360" progId="Equation.3">
                  <p:embed/>
                </p:oleObj>
              </mc:Choice>
              <mc:Fallback>
                <p:oleObj name="Formel" r:id="rId19" imgW="838080" imgH="279360" progId="Equation.3">
                  <p:embed/>
                  <p:pic>
                    <p:nvPicPr>
                      <p:cNvPr id="578572" name="Object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65587" y="2143116"/>
                        <a:ext cx="12033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8573" name="Object 13"/>
          <p:cNvGraphicFramePr>
            <a:graphicFrameLocks noChangeAspect="1"/>
          </p:cNvGraphicFramePr>
          <p:nvPr/>
        </p:nvGraphicFramePr>
        <p:xfrm>
          <a:off x="2165322" y="2714620"/>
          <a:ext cx="693738" cy="368300"/>
        </p:xfrm>
        <a:graphic>
          <a:graphicData uri="http://schemas.openxmlformats.org/presentationml/2006/ole">
            <mc:AlternateContent xmlns:mc="http://schemas.openxmlformats.org/markup-compatibility/2006">
              <mc:Choice xmlns:v="urn:schemas-microsoft-com:vml" Requires="v">
                <p:oleObj spid="_x0000_s29750" name="Formel" r:id="rId21" imgW="431640" imgH="228600" progId="Equation.3">
                  <p:embed/>
                </p:oleObj>
              </mc:Choice>
              <mc:Fallback>
                <p:oleObj name="Formel" r:id="rId21" imgW="431640" imgH="228600" progId="Equation.3">
                  <p:embed/>
                  <p:pic>
                    <p:nvPicPr>
                      <p:cNvPr id="578573" name="Object 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65322" y="2714620"/>
                        <a:ext cx="69373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Textfeld 22"/>
          <p:cNvSpPr txBox="1"/>
          <p:nvPr/>
        </p:nvSpPr>
        <p:spPr>
          <a:xfrm>
            <a:off x="1736695" y="4357695"/>
            <a:ext cx="56844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         ist die Menge der besten Antworten des Spielers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wenn der andere Spieler die Strategie       gespielt hat.</a:t>
            </a:r>
          </a:p>
        </p:txBody>
      </p:sp>
      <p:graphicFrame>
        <p:nvGraphicFramePr>
          <p:cNvPr id="25" name="Objekt 24"/>
          <p:cNvGraphicFramePr>
            <a:graphicFrameLocks noChangeAspect="1"/>
          </p:cNvGraphicFramePr>
          <p:nvPr/>
        </p:nvGraphicFramePr>
        <p:xfrm>
          <a:off x="1706563" y="4357689"/>
          <a:ext cx="557213" cy="371475"/>
        </p:xfrm>
        <a:graphic>
          <a:graphicData uri="http://schemas.openxmlformats.org/presentationml/2006/ole">
            <mc:AlternateContent xmlns:mc="http://schemas.openxmlformats.org/markup-compatibility/2006">
              <mc:Choice xmlns:v="urn:schemas-microsoft-com:vml" Requires="v">
                <p:oleObj spid="_x0000_s29751" name="Formel" r:id="rId23" imgW="342720" imgH="228600" progId="Equation.3">
                  <p:embed/>
                </p:oleObj>
              </mc:Choice>
              <mc:Fallback>
                <p:oleObj name="Formel" r:id="rId23" imgW="342720" imgH="228600" progId="Equation.3">
                  <p:embed/>
                  <p:pic>
                    <p:nvPicPr>
                      <p:cNvPr id="25" name="Objekt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06563" y="4357689"/>
                        <a:ext cx="557213"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kt 25"/>
          <p:cNvGraphicFramePr>
            <a:graphicFrameLocks noChangeAspect="1"/>
          </p:cNvGraphicFramePr>
          <p:nvPr/>
        </p:nvGraphicFramePr>
        <p:xfrm>
          <a:off x="5522908" y="4572009"/>
          <a:ext cx="285752" cy="381003"/>
        </p:xfrm>
        <a:graphic>
          <a:graphicData uri="http://schemas.openxmlformats.org/presentationml/2006/ole">
            <mc:AlternateContent xmlns:mc="http://schemas.openxmlformats.org/markup-compatibility/2006">
              <mc:Choice xmlns:v="urn:schemas-microsoft-com:vml" Requires="v">
                <p:oleObj spid="_x0000_s29752" name="Formel" r:id="rId25" imgW="152280" imgH="203040" progId="Equation.3">
                  <p:embed/>
                </p:oleObj>
              </mc:Choice>
              <mc:Fallback>
                <p:oleObj name="Formel" r:id="rId25" imgW="152280" imgH="203040" progId="Equation.3">
                  <p:embed/>
                  <p:pic>
                    <p:nvPicPr>
                      <p:cNvPr id="26" name="Objekt 2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22908" y="4572009"/>
                        <a:ext cx="285752" cy="3810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feld 26"/>
          <p:cNvSpPr txBox="1"/>
          <p:nvPr/>
        </p:nvSpPr>
        <p:spPr>
          <a:xfrm>
            <a:off x="1665257" y="5072074"/>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Beispiel:</a:t>
            </a:r>
          </a:p>
        </p:txBody>
      </p:sp>
    </p:spTree>
    <p:extLst>
      <p:ext uri="{BB962C8B-B14F-4D97-AF65-F5344CB8AC3E}">
        <p14:creationId xmlns:p14="http://schemas.microsoft.com/office/powerpoint/2010/main" val="1130187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p:txBody>
          <a:bodyPr/>
          <a:lstStyle/>
          <a:p>
            <a:endParaRPr lang="en-GB"/>
          </a:p>
        </p:txBody>
      </p:sp>
      <p:pic>
        <p:nvPicPr>
          <p:cNvPr id="3" name="Grafik 2">
            <a:extLst>
              <a:ext uri="{FF2B5EF4-FFF2-40B4-BE49-F238E27FC236}">
                <a16:creationId xmlns:a16="http://schemas.microsoft.com/office/drawing/2014/main" id="{1B742647-589F-4305-862C-1085EAE5AFB8}"/>
              </a:ext>
            </a:extLst>
          </p:cNvPr>
          <p:cNvPicPr>
            <a:picLocks noChangeAspect="1"/>
          </p:cNvPicPr>
          <p:nvPr/>
        </p:nvPicPr>
        <p:blipFill>
          <a:blip r:embed="rId2"/>
          <a:stretch>
            <a:fillRect/>
          </a:stretch>
        </p:blipFill>
        <p:spPr>
          <a:xfrm>
            <a:off x="-1" y="893"/>
            <a:ext cx="12188825" cy="6856214"/>
          </a:xfrm>
          <a:prstGeom prst="rect">
            <a:avLst/>
          </a:prstGeom>
        </p:spPr>
      </p:pic>
    </p:spTree>
    <p:extLst>
      <p:ext uri="{BB962C8B-B14F-4D97-AF65-F5344CB8AC3E}">
        <p14:creationId xmlns:p14="http://schemas.microsoft.com/office/powerpoint/2010/main" val="350935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214290"/>
            <a:ext cx="8229600" cy="1000132"/>
          </a:xfrm>
        </p:spPr>
        <p:txBody>
          <a:bodyPr>
            <a:normAutofit/>
          </a:bodyPr>
          <a:lstStyle/>
          <a:p>
            <a:r>
              <a:rPr lang="de-DE" dirty="0" err="1"/>
              <a:t>Replikatordynamik</a:t>
            </a:r>
            <a:endParaRPr lang="de-DE" dirty="0"/>
          </a:p>
        </p:txBody>
      </p:sp>
      <p:graphicFrame>
        <p:nvGraphicFramePr>
          <p:cNvPr id="4" name="Inhaltsplatzhalter 3"/>
          <p:cNvGraphicFramePr>
            <a:graphicFrameLocks noGrp="1" noChangeAspect="1"/>
          </p:cNvGraphicFramePr>
          <p:nvPr>
            <p:ph idx="1"/>
          </p:nvPr>
        </p:nvGraphicFramePr>
        <p:xfrm>
          <a:off x="1951008" y="3286125"/>
          <a:ext cx="8197850" cy="1017587"/>
        </p:xfrm>
        <a:graphic>
          <a:graphicData uri="http://schemas.openxmlformats.org/presentationml/2006/ole">
            <mc:AlternateContent xmlns:mc="http://schemas.openxmlformats.org/markup-compatibility/2006">
              <mc:Choice xmlns:v="urn:schemas-microsoft-com:vml" Requires="v">
                <p:oleObj spid="_x0000_s30738" name="Formel" r:id="rId4" imgW="3682800" imgH="457200" progId="Equation.3">
                  <p:embed/>
                </p:oleObj>
              </mc:Choice>
              <mc:Fallback>
                <p:oleObj name="Formel" r:id="rId4" imgW="3682800" imgH="457200" progId="Equation.3">
                  <p:embed/>
                  <p:pic>
                    <p:nvPicPr>
                      <p:cNvPr id="4" name="Inhaltsplatzhalt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008" y="3286125"/>
                        <a:ext cx="8197850"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1808132" y="1357298"/>
            <a:ext cx="850112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Wir beschränken uns zunächst auf symmetrische (2xM)-Spiele , d.h. zwei Personen - M Strategien Spiele. Da es sich um symmetrische Spiele handelt, sind alle Spieler gleichberechtigt und man kann von einer homogenen Population ausgehen.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Die Differentialgleichung der </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Replikatordynamik</a:t>
            </a:r>
            <a:r>
              <a:rPr kumimoji="0" lang="de-DE" sz="1800" b="0" i="0" u="none" strike="noStrike" kern="1200" cap="none" spc="0" normalizeH="0" baseline="0" noProof="0" dirty="0">
                <a:ln>
                  <a:noFill/>
                </a:ln>
                <a:solidFill>
                  <a:prstClr val="black"/>
                </a:solidFill>
                <a:effectLst/>
                <a:uLnTx/>
                <a:uFillTx/>
                <a:latin typeface="Constantia"/>
                <a:ea typeface="+mn-ea"/>
                <a:cs typeface="+mn-cs"/>
              </a:rPr>
              <a:t> beschreibt wie sich die einzelnen  Populationsanteil der zur Zeit t gewählten Strategien          , j=1,2,…M  im Laufe der Zeit entwickeln. </a:t>
            </a:r>
          </a:p>
        </p:txBody>
      </p:sp>
      <p:graphicFrame>
        <p:nvGraphicFramePr>
          <p:cNvPr id="12" name="Objekt 11"/>
          <p:cNvGraphicFramePr>
            <a:graphicFrameLocks noChangeAspect="1"/>
          </p:cNvGraphicFramePr>
          <p:nvPr/>
        </p:nvGraphicFramePr>
        <p:xfrm>
          <a:off x="7094545" y="2500306"/>
          <a:ext cx="476001" cy="334964"/>
        </p:xfrm>
        <a:graphic>
          <a:graphicData uri="http://schemas.openxmlformats.org/presentationml/2006/ole">
            <mc:AlternateContent xmlns:mc="http://schemas.openxmlformats.org/markup-compatibility/2006">
              <mc:Choice xmlns:v="urn:schemas-microsoft-com:vml" Requires="v">
                <p:oleObj spid="_x0000_s30739" name="Formel" r:id="rId6" imgW="342720" imgH="241200" progId="Equation.3">
                  <p:embed/>
                </p:oleObj>
              </mc:Choice>
              <mc:Fallback>
                <p:oleObj name="Formel" r:id="rId6" imgW="342720" imgH="241200" progId="Equation.3">
                  <p:embed/>
                  <p:pic>
                    <p:nvPicPr>
                      <p:cNvPr id="12" name="Objek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4545" y="2500306"/>
                        <a:ext cx="476001" cy="3349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feld 12"/>
          <p:cNvSpPr txBox="1"/>
          <p:nvPr/>
        </p:nvSpPr>
        <p:spPr>
          <a:xfrm>
            <a:off x="1951008" y="4500570"/>
            <a:ext cx="47149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Wobei die Parameter       die einzelnen Einträge in der Auszahlungsmatrix des 1.Spielers darstellen</a:t>
            </a:r>
          </a:p>
        </p:txBody>
      </p:sp>
      <p:graphicFrame>
        <p:nvGraphicFramePr>
          <p:cNvPr id="498692" name="Inhaltsplatzhalter 3"/>
          <p:cNvGraphicFramePr>
            <a:graphicFrameLocks noChangeAspect="1"/>
          </p:cNvGraphicFramePr>
          <p:nvPr/>
        </p:nvGraphicFramePr>
        <p:xfrm>
          <a:off x="4165586" y="4500571"/>
          <a:ext cx="342906" cy="385017"/>
        </p:xfrm>
        <a:graphic>
          <a:graphicData uri="http://schemas.openxmlformats.org/presentationml/2006/ole">
            <mc:AlternateContent xmlns:mc="http://schemas.openxmlformats.org/markup-compatibility/2006">
              <mc:Choice xmlns:v="urn:schemas-microsoft-com:vml" Requires="v">
                <p:oleObj spid="_x0000_s30740" name="Formel" r:id="rId8" imgW="203040" imgH="228600" progId="Equation.3">
                  <p:embed/>
                </p:oleObj>
              </mc:Choice>
              <mc:Fallback>
                <p:oleObj name="Formel" r:id="rId8" imgW="203040" imgH="228600" progId="Equation.3">
                  <p:embed/>
                  <p:pic>
                    <p:nvPicPr>
                      <p:cNvPr id="498692" name="Inhaltsplatzhalter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5586" y="4500571"/>
                        <a:ext cx="342906" cy="3850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8693" name="Inhaltsplatzhalter 3"/>
          <p:cNvGraphicFramePr>
            <a:graphicFrameLocks noChangeAspect="1"/>
          </p:cNvGraphicFramePr>
          <p:nvPr/>
        </p:nvGraphicFramePr>
        <p:xfrm>
          <a:off x="2736827" y="5344157"/>
          <a:ext cx="2928958" cy="1513843"/>
        </p:xfrm>
        <a:graphic>
          <a:graphicData uri="http://schemas.openxmlformats.org/presentationml/2006/ole">
            <mc:AlternateContent xmlns:mc="http://schemas.openxmlformats.org/markup-compatibility/2006">
              <mc:Choice xmlns:v="urn:schemas-microsoft-com:vml" Requires="v">
                <p:oleObj spid="_x0000_s30741" name="Formel" r:id="rId10" imgW="2260440" imgH="1168200" progId="Equation.3">
                  <p:embed/>
                </p:oleObj>
              </mc:Choice>
              <mc:Fallback>
                <p:oleObj name="Formel" r:id="rId10" imgW="2260440" imgH="1168200" progId="Equation.3">
                  <p:embed/>
                  <p:pic>
                    <p:nvPicPr>
                      <p:cNvPr id="498693" name="Inhaltsplatzhalter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6827" y="5344157"/>
                        <a:ext cx="2928958" cy="1513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Geschweifte Klammer links 13"/>
          <p:cNvSpPr/>
          <p:nvPr/>
        </p:nvSpPr>
        <p:spPr>
          <a:xfrm rot="16200000">
            <a:off x="5915817" y="3536157"/>
            <a:ext cx="285752" cy="16430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5" name="Geschweifte Klammer links 14"/>
          <p:cNvSpPr/>
          <p:nvPr/>
        </p:nvSpPr>
        <p:spPr>
          <a:xfrm rot="16200000">
            <a:off x="8416147" y="3036091"/>
            <a:ext cx="285752" cy="278608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6" name="Abgerundetes Rechteck 15"/>
          <p:cNvSpPr/>
          <p:nvPr/>
        </p:nvSpPr>
        <p:spPr>
          <a:xfrm>
            <a:off x="8166114" y="4786322"/>
            <a:ext cx="2285984" cy="1714512"/>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Constantia"/>
                <a:ea typeface="+mn-ea"/>
                <a:cs typeface="+mn-cs"/>
              </a:rPr>
              <a:t>Durschnittliche</a:t>
            </a:r>
            <a:r>
              <a:rPr kumimoji="0" lang="de-DE" sz="1800" b="1" i="0" u="none" strike="noStrike" kern="1200" cap="none" spc="0" normalizeH="0" baseline="0" noProof="0" dirty="0">
                <a:ln>
                  <a:noFill/>
                </a:ln>
                <a:solidFill>
                  <a:prstClr val="black"/>
                </a:solidFill>
                <a:effectLst/>
                <a:uLnTx/>
                <a:uFillTx/>
                <a:latin typeface="Constantia"/>
                <a:ea typeface="+mn-ea"/>
                <a:cs typeface="+mn-cs"/>
              </a:rPr>
              <a:t> Fitness  (Auszahlung) der gesamten Population</a:t>
            </a:r>
          </a:p>
        </p:txBody>
      </p:sp>
      <p:sp>
        <p:nvSpPr>
          <p:cNvPr id="17" name="Abgerundetes Rechteck 16"/>
          <p:cNvSpPr/>
          <p:nvPr/>
        </p:nvSpPr>
        <p:spPr>
          <a:xfrm>
            <a:off x="6022974" y="4857760"/>
            <a:ext cx="1928826" cy="1714512"/>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onstantia"/>
                <a:ea typeface="+mn-ea"/>
                <a:cs typeface="+mn-cs"/>
              </a:rPr>
              <a:t>Fitness der Strategie j</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Durchschnitt-</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licher</a:t>
            </a:r>
            <a:r>
              <a:rPr kumimoji="0" lang="de-DE" sz="1800" b="0" i="0" u="none" strike="noStrike" kern="1200" cap="none" spc="0" normalizeH="0" baseline="0" noProof="0" dirty="0">
                <a:ln>
                  <a:noFill/>
                </a:ln>
                <a:solidFill>
                  <a:prstClr val="black"/>
                </a:solidFill>
                <a:effectLst/>
                <a:uLnTx/>
                <a:uFillTx/>
                <a:latin typeface="Constantia"/>
                <a:ea typeface="+mn-ea"/>
                <a:cs typeface="+mn-cs"/>
              </a:rPr>
              <a:t> Erfolg der j-</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ten</a:t>
            </a:r>
            <a:r>
              <a:rPr kumimoji="0" lang="de-DE" sz="1800" b="0" i="0" u="none" strike="noStrike" kern="1200" cap="none" spc="0" normalizeH="0" baseline="0" noProof="0" dirty="0">
                <a:ln>
                  <a:noFill/>
                </a:ln>
                <a:solidFill>
                  <a:prstClr val="black"/>
                </a:solidFill>
                <a:effectLst/>
                <a:uLnTx/>
                <a:uFillTx/>
                <a:latin typeface="Constantia"/>
                <a:ea typeface="+mn-ea"/>
                <a:cs typeface="+mn-cs"/>
              </a:rPr>
              <a:t> Strategie</a:t>
            </a:r>
          </a:p>
        </p:txBody>
      </p:sp>
      <p:cxnSp>
        <p:nvCxnSpPr>
          <p:cNvPr id="19" name="Gerade Verbindung mit Pfeil 18"/>
          <p:cNvCxnSpPr>
            <a:stCxn id="17" idx="0"/>
          </p:cNvCxnSpPr>
          <p:nvPr/>
        </p:nvCxnSpPr>
        <p:spPr>
          <a:xfrm rot="16200000" flipV="1">
            <a:off x="6398024" y="4268397"/>
            <a:ext cx="357190" cy="8215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rot="10800000">
            <a:off x="8666182" y="4500572"/>
            <a:ext cx="678661" cy="2857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08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214290"/>
            <a:ext cx="8229600" cy="1000132"/>
          </a:xfrm>
        </p:spPr>
        <p:txBody>
          <a:bodyPr>
            <a:normAutofit fontScale="90000"/>
          </a:bodyPr>
          <a:lstStyle/>
          <a:p>
            <a:r>
              <a:rPr lang="de-DE" dirty="0" err="1"/>
              <a:t>Replikatordynamik</a:t>
            </a:r>
            <a:br>
              <a:rPr lang="de-DE" dirty="0"/>
            </a:br>
            <a:r>
              <a:rPr lang="de-DE" sz="2700" dirty="0"/>
              <a:t>(für symmetrische (2x2)-Spiele)</a:t>
            </a:r>
            <a:endParaRPr lang="de-DE" sz="2200" dirty="0"/>
          </a:p>
        </p:txBody>
      </p:sp>
      <p:sp>
        <p:nvSpPr>
          <p:cNvPr id="6" name="Textfeld 5"/>
          <p:cNvSpPr txBox="1"/>
          <p:nvPr/>
        </p:nvSpPr>
        <p:spPr>
          <a:xfrm>
            <a:off x="1808132" y="1357298"/>
            <a:ext cx="85011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Wir beschränken uns nun auf symmetrische (2x2)-Spiele , d.h. zwei Personen - 2 Strategien Spiele (M=2). Die Differentialgleichung der </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Replikatordynamik</a:t>
            </a:r>
            <a:r>
              <a:rPr kumimoji="0" lang="de-DE" sz="1800" b="0" i="0" u="none" strike="noStrike" kern="1200" cap="none" spc="0" normalizeH="0" baseline="0" noProof="0" dirty="0">
                <a:ln>
                  <a:noFill/>
                </a:ln>
                <a:solidFill>
                  <a:prstClr val="black"/>
                </a:solidFill>
                <a:effectLst/>
                <a:uLnTx/>
                <a:uFillTx/>
                <a:latin typeface="Constantia"/>
                <a:ea typeface="+mn-ea"/>
                <a:cs typeface="+mn-cs"/>
              </a:rPr>
              <a:t> vereinfacht sich unter dieser Annahme wie folgt:</a:t>
            </a:r>
          </a:p>
        </p:txBody>
      </p:sp>
      <p:graphicFrame>
        <p:nvGraphicFramePr>
          <p:cNvPr id="619526" name="Inhaltsplatzhalter 3"/>
          <p:cNvGraphicFramePr>
            <a:graphicFrameLocks noChangeAspect="1"/>
          </p:cNvGraphicFramePr>
          <p:nvPr/>
        </p:nvGraphicFramePr>
        <p:xfrm>
          <a:off x="1808132" y="2285992"/>
          <a:ext cx="8643966" cy="1679984"/>
        </p:xfrm>
        <a:graphic>
          <a:graphicData uri="http://schemas.openxmlformats.org/presentationml/2006/ole">
            <mc:AlternateContent xmlns:mc="http://schemas.openxmlformats.org/markup-compatibility/2006">
              <mc:Choice xmlns:v="urn:schemas-microsoft-com:vml" Requires="v">
                <p:oleObj spid="_x0000_s31766" name="Formel" r:id="rId4" imgW="4572000" imgH="888840" progId="Equation.3">
                  <p:embed/>
                </p:oleObj>
              </mc:Choice>
              <mc:Fallback>
                <p:oleObj name="Formel" r:id="rId4" imgW="4572000" imgH="888840" progId="Equation.3">
                  <p:embed/>
                  <p:pic>
                    <p:nvPicPr>
                      <p:cNvPr id="619526" name="Inhaltsplatzhalt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132" y="2285992"/>
                        <a:ext cx="8643966" cy="1679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feld 19"/>
          <p:cNvSpPr txBox="1"/>
          <p:nvPr/>
        </p:nvSpPr>
        <p:spPr>
          <a:xfrm>
            <a:off x="1951008" y="4143381"/>
            <a:ext cx="87154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Da es lediglich zwei Strategien und somit zwei Populationsanteile (           )  gibt, können wir den zweiten Populationsanteil durch den ersten ausdrücken: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Wir setzen im Folgenden der Einfachheit halber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und betrachten nur j=1. </a:t>
            </a:r>
          </a:p>
        </p:txBody>
      </p:sp>
      <p:graphicFrame>
        <p:nvGraphicFramePr>
          <p:cNvPr id="22" name="Objekt 21"/>
          <p:cNvGraphicFramePr>
            <a:graphicFrameLocks noChangeAspect="1"/>
          </p:cNvGraphicFramePr>
          <p:nvPr/>
        </p:nvGraphicFramePr>
        <p:xfrm>
          <a:off x="8594742" y="4143380"/>
          <a:ext cx="611008" cy="384708"/>
        </p:xfrm>
        <a:graphic>
          <a:graphicData uri="http://schemas.openxmlformats.org/presentationml/2006/ole">
            <mc:AlternateContent xmlns:mc="http://schemas.openxmlformats.org/markup-compatibility/2006">
              <mc:Choice xmlns:v="urn:schemas-microsoft-com:vml" Requires="v">
                <p:oleObj spid="_x0000_s31767" name="Formel" r:id="rId6" imgW="342720" imgH="215640" progId="Equation.3">
                  <p:embed/>
                </p:oleObj>
              </mc:Choice>
              <mc:Fallback>
                <p:oleObj name="Formel" r:id="rId6" imgW="342720" imgH="215640" progId="Equation.3">
                  <p:embed/>
                  <p:pic>
                    <p:nvPicPr>
                      <p:cNvPr id="22" name="Objek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4742" y="4143380"/>
                        <a:ext cx="611008" cy="3847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9528" name="Object 8"/>
          <p:cNvGraphicFramePr>
            <a:graphicFrameLocks noChangeAspect="1"/>
          </p:cNvGraphicFramePr>
          <p:nvPr/>
        </p:nvGraphicFramePr>
        <p:xfrm>
          <a:off x="9237685" y="4429133"/>
          <a:ext cx="1109663" cy="384175"/>
        </p:xfrm>
        <a:graphic>
          <a:graphicData uri="http://schemas.openxmlformats.org/presentationml/2006/ole">
            <mc:AlternateContent xmlns:mc="http://schemas.openxmlformats.org/markup-compatibility/2006">
              <mc:Choice xmlns:v="urn:schemas-microsoft-com:vml" Requires="v">
                <p:oleObj spid="_x0000_s31768" name="Formel" r:id="rId8" imgW="622080" imgH="215640" progId="Equation.3">
                  <p:embed/>
                </p:oleObj>
              </mc:Choice>
              <mc:Fallback>
                <p:oleObj name="Formel" r:id="rId8" imgW="622080" imgH="215640" progId="Equation.3">
                  <p:embed/>
                  <p:pic>
                    <p:nvPicPr>
                      <p:cNvPr id="619528"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7685" y="4429133"/>
                        <a:ext cx="1109663"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9529" name="Object 9"/>
          <p:cNvGraphicFramePr>
            <a:graphicFrameLocks noChangeAspect="1"/>
          </p:cNvGraphicFramePr>
          <p:nvPr/>
        </p:nvGraphicFramePr>
        <p:xfrm>
          <a:off x="6880230" y="4786323"/>
          <a:ext cx="2446338" cy="384175"/>
        </p:xfrm>
        <a:graphic>
          <a:graphicData uri="http://schemas.openxmlformats.org/presentationml/2006/ole">
            <mc:AlternateContent xmlns:mc="http://schemas.openxmlformats.org/markup-compatibility/2006">
              <mc:Choice xmlns:v="urn:schemas-microsoft-com:vml" Requires="v">
                <p:oleObj spid="_x0000_s31769" name="Formel" r:id="rId10" imgW="1371600" imgH="215640" progId="Equation.3">
                  <p:embed/>
                </p:oleObj>
              </mc:Choice>
              <mc:Fallback>
                <p:oleObj name="Formel" r:id="rId10" imgW="1371600" imgH="215640" progId="Equation.3">
                  <p:embed/>
                  <p:pic>
                    <p:nvPicPr>
                      <p:cNvPr id="619529"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0230" y="4786323"/>
                        <a:ext cx="24463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9530" name="Inhaltsplatzhalter 3"/>
          <p:cNvGraphicFramePr>
            <a:graphicFrameLocks noChangeAspect="1"/>
          </p:cNvGraphicFramePr>
          <p:nvPr/>
        </p:nvGraphicFramePr>
        <p:xfrm>
          <a:off x="2093884" y="5572140"/>
          <a:ext cx="8088312" cy="742950"/>
        </p:xfrm>
        <a:graphic>
          <a:graphicData uri="http://schemas.openxmlformats.org/presentationml/2006/ole">
            <mc:AlternateContent xmlns:mc="http://schemas.openxmlformats.org/markup-compatibility/2006">
              <mc:Choice xmlns:v="urn:schemas-microsoft-com:vml" Requires="v">
                <p:oleObj spid="_x0000_s31770" name="Formel" r:id="rId12" imgW="5359320" imgH="393480" progId="Equation.3">
                  <p:embed/>
                </p:oleObj>
              </mc:Choice>
              <mc:Fallback>
                <p:oleObj name="Formel" r:id="rId12" imgW="5359320" imgH="393480" progId="Equation.3">
                  <p:embed/>
                  <p:pic>
                    <p:nvPicPr>
                      <p:cNvPr id="619530" name="Inhaltsplatzhalter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3884" y="5572140"/>
                        <a:ext cx="8088312"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63971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8132" y="714356"/>
            <a:ext cx="5214974" cy="1143000"/>
          </a:xfrm>
        </p:spPr>
        <p:txBody>
          <a:bodyPr>
            <a:normAutofit fontScale="90000"/>
          </a:bodyPr>
          <a:lstStyle/>
          <a:p>
            <a:r>
              <a:rPr lang="de-DE" dirty="0"/>
              <a:t>Das Gefangenendilemma</a:t>
            </a:r>
          </a:p>
        </p:txBody>
      </p:sp>
      <p:pic>
        <p:nvPicPr>
          <p:cNvPr id="4" name="Inhaltsplatzhalter 3" descr="gametree2.jpg"/>
          <p:cNvPicPr>
            <a:picLocks noGrp="1" noChangeAspect="1"/>
          </p:cNvPicPr>
          <p:nvPr>
            <p:ph idx="1"/>
          </p:nvPr>
        </p:nvPicPr>
        <p:blipFill>
          <a:blip r:embed="rId3" cstate="print"/>
          <a:stretch>
            <a:fillRect/>
          </a:stretch>
        </p:blipFill>
        <p:spPr>
          <a:xfrm>
            <a:off x="2022446" y="1928803"/>
            <a:ext cx="5072098" cy="4389437"/>
          </a:xfrm>
        </p:spPr>
      </p:pic>
      <p:sp>
        <p:nvSpPr>
          <p:cNvPr id="5" name="Textfeld 4"/>
          <p:cNvSpPr txBox="1"/>
          <p:nvPr/>
        </p:nvSpPr>
        <p:spPr>
          <a:xfrm>
            <a:off x="4594214" y="2071678"/>
            <a:ext cx="9827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Gestehe</a:t>
            </a:r>
          </a:p>
        </p:txBody>
      </p:sp>
      <p:sp>
        <p:nvSpPr>
          <p:cNvPr id="6" name="Textfeld 5"/>
          <p:cNvSpPr txBox="1"/>
          <p:nvPr/>
        </p:nvSpPr>
        <p:spPr>
          <a:xfrm>
            <a:off x="4451338" y="3500438"/>
            <a:ext cx="10970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Schweige</a:t>
            </a:r>
          </a:p>
        </p:txBody>
      </p:sp>
      <p:sp>
        <p:nvSpPr>
          <p:cNvPr id="7" name="Textfeld 6"/>
          <p:cNvSpPr txBox="1"/>
          <p:nvPr/>
        </p:nvSpPr>
        <p:spPr>
          <a:xfrm>
            <a:off x="2593950" y="3071810"/>
            <a:ext cx="12144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Gestehe</a:t>
            </a:r>
          </a:p>
        </p:txBody>
      </p:sp>
      <p:sp>
        <p:nvSpPr>
          <p:cNvPr id="8" name="Textfeld 7"/>
          <p:cNvSpPr txBox="1"/>
          <p:nvPr/>
        </p:nvSpPr>
        <p:spPr>
          <a:xfrm>
            <a:off x="2665388" y="4643446"/>
            <a:ext cx="1143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Schweige</a:t>
            </a:r>
          </a:p>
        </p:txBody>
      </p:sp>
      <p:sp>
        <p:nvSpPr>
          <p:cNvPr id="9" name="Textfeld 8"/>
          <p:cNvSpPr txBox="1"/>
          <p:nvPr/>
        </p:nvSpPr>
        <p:spPr>
          <a:xfrm>
            <a:off x="4522776" y="4286256"/>
            <a:ext cx="9827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Gestehe</a:t>
            </a:r>
          </a:p>
        </p:txBody>
      </p:sp>
      <p:sp>
        <p:nvSpPr>
          <p:cNvPr id="10" name="Textfeld 9"/>
          <p:cNvSpPr txBox="1"/>
          <p:nvPr/>
        </p:nvSpPr>
        <p:spPr>
          <a:xfrm>
            <a:off x="4451338" y="5715016"/>
            <a:ext cx="10970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Schweige</a:t>
            </a:r>
          </a:p>
        </p:txBody>
      </p:sp>
      <p:graphicFrame>
        <p:nvGraphicFramePr>
          <p:cNvPr id="13" name="Tabelle 12"/>
          <p:cNvGraphicFramePr>
            <a:graphicFrameLocks noGrp="1"/>
          </p:cNvGraphicFramePr>
          <p:nvPr/>
        </p:nvGraphicFramePr>
        <p:xfrm>
          <a:off x="6951669" y="142852"/>
          <a:ext cx="3571903" cy="1536386"/>
        </p:xfrm>
        <a:graphic>
          <a:graphicData uri="http://schemas.openxmlformats.org/drawingml/2006/table">
            <a:tbl>
              <a:tblPr firstRow="1" bandRow="1">
                <a:tableStyleId>{5C22544A-7EE6-4342-B048-85BDC9FD1C3A}</a:tableStyleId>
              </a:tblPr>
              <a:tblGrid>
                <a:gridCol w="642942">
                  <a:extLst>
                    <a:ext uri="{9D8B030D-6E8A-4147-A177-3AD203B41FA5}">
                      <a16:colId xmlns:a16="http://schemas.microsoft.com/office/drawing/2014/main" val="20000"/>
                    </a:ext>
                  </a:extLst>
                </a:gridCol>
                <a:gridCol w="1571636">
                  <a:extLst>
                    <a:ext uri="{9D8B030D-6E8A-4147-A177-3AD203B41FA5}">
                      <a16:colId xmlns:a16="http://schemas.microsoft.com/office/drawing/2014/main" val="20001"/>
                    </a:ext>
                  </a:extLst>
                </a:gridCol>
                <a:gridCol w="1357325">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err="1">
                          <a:solidFill>
                            <a:schemeClr val="dk1"/>
                          </a:solidFill>
                          <a:latin typeface="+mn-lt"/>
                          <a:ea typeface="+mn-ea"/>
                          <a:cs typeface="+mn-cs"/>
                        </a:rPr>
                        <a:t>Ge</a:t>
                      </a:r>
                      <a:endParaRPr kumimoji="0" lang="en-US" kern="1200" dirty="0">
                        <a:solidFill>
                          <a:schemeClr val="dk1"/>
                        </a:solidFill>
                        <a:latin typeface="+mn-lt"/>
                        <a:ea typeface="+mn-ea"/>
                        <a:cs typeface="+mn-cs"/>
                      </a:endParaRPr>
                    </a:p>
                  </a:txBody>
                  <a:tcPr/>
                </a:tc>
                <a:tc>
                  <a:txBody>
                    <a:bodyPr/>
                    <a:lstStyle/>
                    <a:p>
                      <a:r>
                        <a:rPr lang="en-US" dirty="0">
                          <a:solidFill>
                            <a:schemeClr val="tx1"/>
                          </a:solidFill>
                        </a:rPr>
                        <a:t>Sc</a:t>
                      </a:r>
                    </a:p>
                  </a:txBody>
                  <a:tcPr/>
                </a:tc>
                <a:extLst>
                  <a:ext uri="{0D108BD9-81ED-4DB2-BD59-A6C34878D82A}">
                    <a16:rowId xmlns:a16="http://schemas.microsoft.com/office/drawing/2014/main" val="10000"/>
                  </a:ext>
                </a:extLst>
              </a:tr>
              <a:tr h="500066">
                <a:tc>
                  <a:txBody>
                    <a:bodyPr/>
                    <a:lstStyle/>
                    <a:p>
                      <a:r>
                        <a:rPr lang="en-US" dirty="0" err="1"/>
                        <a:t>Ge</a:t>
                      </a:r>
                      <a:endParaRPr lang="en-US" dirty="0"/>
                    </a:p>
                  </a:txBody>
                  <a:tcPr>
                    <a:solidFill>
                      <a:srgbClr val="FF0000"/>
                    </a:solidFill>
                  </a:tcPr>
                </a:tc>
                <a:tc>
                  <a:txBody>
                    <a:bodyPr/>
                    <a:lstStyle/>
                    <a:p>
                      <a:r>
                        <a:rPr lang="en-US" sz="2800" dirty="0"/>
                        <a:t>(</a:t>
                      </a:r>
                      <a:r>
                        <a:rPr lang="en-US" sz="2800" dirty="0">
                          <a:solidFill>
                            <a:srgbClr val="FF0000"/>
                          </a:solidFill>
                        </a:rPr>
                        <a:t>-7 </a:t>
                      </a:r>
                      <a:r>
                        <a:rPr lang="en-US" sz="2800" dirty="0"/>
                        <a:t>, </a:t>
                      </a:r>
                      <a:r>
                        <a:rPr lang="en-US" sz="2800" dirty="0">
                          <a:solidFill>
                            <a:schemeClr val="accent1"/>
                          </a:solidFill>
                        </a:rPr>
                        <a:t>-7</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-1 </a:t>
                      </a:r>
                      <a:r>
                        <a:rPr lang="en-US" sz="2800" dirty="0"/>
                        <a:t>, </a:t>
                      </a:r>
                      <a:r>
                        <a:rPr lang="en-US" sz="2800" dirty="0">
                          <a:solidFill>
                            <a:schemeClr val="accent1"/>
                          </a:solidFill>
                        </a:rPr>
                        <a:t>-9</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a:t>Sc</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-9 </a:t>
                      </a:r>
                      <a:r>
                        <a:rPr lang="en-US" sz="2800" dirty="0"/>
                        <a:t>, </a:t>
                      </a:r>
                      <a:r>
                        <a:rPr lang="en-US" sz="2800" dirty="0">
                          <a:solidFill>
                            <a:schemeClr val="accent1"/>
                          </a:solidFill>
                        </a:rPr>
                        <a:t>-1</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-3 </a:t>
                      </a:r>
                      <a:r>
                        <a:rPr lang="en-US" sz="2800" dirty="0"/>
                        <a:t>, </a:t>
                      </a:r>
                      <a:r>
                        <a:rPr lang="en-US" sz="2800" dirty="0">
                          <a:solidFill>
                            <a:schemeClr val="accent1"/>
                          </a:solidFill>
                        </a:rPr>
                        <a:t>-3</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8" name="Textfeld 17"/>
          <p:cNvSpPr txBox="1"/>
          <p:nvPr/>
        </p:nvSpPr>
        <p:spPr>
          <a:xfrm>
            <a:off x="6308726" y="2214554"/>
            <a:ext cx="421484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Bonnie und </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Clyde</a:t>
            </a:r>
            <a:r>
              <a:rPr kumimoji="0" lang="de-DE" sz="1800" b="0" i="0" u="none" strike="noStrike" kern="1200" cap="none" spc="0" normalizeH="0" baseline="0" noProof="0" dirty="0">
                <a:ln>
                  <a:noFill/>
                </a:ln>
                <a:solidFill>
                  <a:prstClr val="black"/>
                </a:solidFill>
                <a:effectLst/>
                <a:uLnTx/>
                <a:uFillTx/>
                <a:latin typeface="Constantia"/>
                <a:ea typeface="+mn-ea"/>
                <a:cs typeface="+mn-cs"/>
              </a:rPr>
              <a:t> werden nach einem missglückten Banküberfall geschnappt und in verschiedenen Zellen untergebracht. Wenn beide schweigen kann der Staatsanwalt sie nur wegen verbotenen Waffenbesitzes für drei Jahre hinter Gitter bringen. Verrät jedoch einer den anderen, dann bekommt der Geständige als Zeuge der Anklage nur für ein Jahr hinter Gitter – der Nichtgeständige muss dann aber für neun Jahre ins Gefängnis. Gestehen beide, so müssen sie sieben Jahre absitzen.</a:t>
            </a:r>
          </a:p>
        </p:txBody>
      </p:sp>
    </p:spTree>
    <p:extLst>
      <p:ext uri="{BB962C8B-B14F-4D97-AF65-F5344CB8AC3E}">
        <p14:creationId xmlns:p14="http://schemas.microsoft.com/office/powerpoint/2010/main" val="2555444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ni_gefangener.gif"/>
          <p:cNvPicPr>
            <a:picLocks noChangeAspect="1"/>
          </p:cNvPicPr>
          <p:nvPr/>
        </p:nvPicPr>
        <p:blipFill>
          <a:blip r:embed="rId4" cstate="print"/>
          <a:stretch>
            <a:fillRect/>
          </a:stretch>
        </p:blipFill>
        <p:spPr>
          <a:xfrm>
            <a:off x="6527794" y="3429000"/>
            <a:ext cx="4138619" cy="3429000"/>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1951008" y="214290"/>
            <a:ext cx="8229600" cy="1000132"/>
          </a:xfrm>
        </p:spPr>
        <p:txBody>
          <a:bodyPr>
            <a:normAutofit fontScale="90000"/>
          </a:bodyPr>
          <a:lstStyle/>
          <a:p>
            <a:r>
              <a:rPr lang="de-DE" dirty="0" err="1"/>
              <a:t>Replikatordynamik</a:t>
            </a:r>
            <a:br>
              <a:rPr lang="de-DE" dirty="0"/>
            </a:br>
            <a:r>
              <a:rPr lang="de-DE" sz="3100" dirty="0"/>
              <a:t>(für das Gefangenendilemma)</a:t>
            </a:r>
            <a:endParaRPr lang="de-DE" dirty="0"/>
          </a:p>
        </p:txBody>
      </p:sp>
      <p:graphicFrame>
        <p:nvGraphicFramePr>
          <p:cNvPr id="4" name="Inhaltsplatzhalter 3"/>
          <p:cNvGraphicFramePr>
            <a:graphicFrameLocks noGrp="1" noChangeAspect="1"/>
          </p:cNvGraphicFramePr>
          <p:nvPr>
            <p:ph idx="1"/>
          </p:nvPr>
        </p:nvGraphicFramePr>
        <p:xfrm>
          <a:off x="1822451" y="2079626"/>
          <a:ext cx="8258175" cy="1203325"/>
        </p:xfrm>
        <a:graphic>
          <a:graphicData uri="http://schemas.openxmlformats.org/presentationml/2006/ole">
            <mc:AlternateContent xmlns:mc="http://schemas.openxmlformats.org/markup-compatibility/2006">
              <mc:Choice xmlns:v="urn:schemas-microsoft-com:vml" Requires="v">
                <p:oleObj spid="_x0000_s32778" name="Formel" r:id="rId5" imgW="4356000" imgH="634680" progId="Equation.3">
                  <p:embed/>
                </p:oleObj>
              </mc:Choice>
              <mc:Fallback>
                <p:oleObj name="Formel" r:id="rId5" imgW="4356000" imgH="634680" progId="Equation.3">
                  <p:embed/>
                  <p:pic>
                    <p:nvPicPr>
                      <p:cNvPr id="4" name="Inhaltsplatzhalter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2451" y="2079626"/>
                        <a:ext cx="8258175" cy="1203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1808132" y="1357299"/>
            <a:ext cx="5214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Die Differentialgleichung der </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Replikatordynamik</a:t>
            </a:r>
            <a:r>
              <a:rPr kumimoji="0" lang="de-DE" sz="1800" b="0" i="0" u="none" strike="noStrike" kern="1200" cap="none" spc="0" normalizeH="0" baseline="0" noProof="0" dirty="0">
                <a:ln>
                  <a:noFill/>
                </a:ln>
                <a:solidFill>
                  <a:prstClr val="black"/>
                </a:solidFill>
                <a:effectLst/>
                <a:uLnTx/>
                <a:uFillTx/>
                <a:latin typeface="Constant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für das Gefangenendilemma lautet:</a:t>
            </a:r>
          </a:p>
        </p:txBody>
      </p:sp>
      <p:sp>
        <p:nvSpPr>
          <p:cNvPr id="5" name="Textfeld 4"/>
          <p:cNvSpPr txBox="1"/>
          <p:nvPr/>
        </p:nvSpPr>
        <p:spPr>
          <a:xfrm>
            <a:off x="1951009" y="6072207"/>
            <a:ext cx="413824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Beispiel: Gefangenendilemma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g(x)=g(x(t)) im Bereich [0,1] dargestellt</a:t>
            </a:r>
          </a:p>
        </p:txBody>
      </p:sp>
      <p:sp>
        <p:nvSpPr>
          <p:cNvPr id="7" name="Textfeld 6"/>
          <p:cNvSpPr txBox="1"/>
          <p:nvPr/>
        </p:nvSpPr>
        <p:spPr>
          <a:xfrm>
            <a:off x="7880330" y="5715017"/>
            <a:ext cx="27860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x(t) für unterschiedliche Anfangspopulationen x(0)</a:t>
            </a:r>
          </a:p>
        </p:txBody>
      </p:sp>
      <p:pic>
        <p:nvPicPr>
          <p:cNvPr id="13" name="Grafik 12" descr="g_gefangener.jpg"/>
          <p:cNvPicPr>
            <a:picLocks noChangeAspect="1"/>
          </p:cNvPicPr>
          <p:nvPr/>
        </p:nvPicPr>
        <p:blipFill>
          <a:blip r:embed="rId7" cstate="print"/>
          <a:stretch>
            <a:fillRect/>
          </a:stretch>
        </p:blipFill>
        <p:spPr>
          <a:xfrm>
            <a:off x="1808132" y="3357563"/>
            <a:ext cx="4143404" cy="2695339"/>
          </a:xfrm>
          <a:prstGeom prst="rect">
            <a:avLst/>
          </a:prstGeom>
          <a:ln>
            <a:noFill/>
          </a:ln>
          <a:effectLst>
            <a:outerShdw blurRad="190500" algn="tl" rotWithShape="0">
              <a:srgbClr val="000000">
                <a:alpha val="70000"/>
              </a:srgbClr>
            </a:outerShdw>
          </a:effectLst>
        </p:spPr>
      </p:pic>
      <p:sp>
        <p:nvSpPr>
          <p:cNvPr id="9" name="Eingekerbter Richtungspfeil 8"/>
          <p:cNvSpPr/>
          <p:nvPr/>
        </p:nvSpPr>
        <p:spPr>
          <a:xfrm>
            <a:off x="5880098" y="4572008"/>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onstantia"/>
              <a:ea typeface="+mn-ea"/>
              <a:cs typeface="+mn-cs"/>
            </a:endParaRPr>
          </a:p>
        </p:txBody>
      </p:sp>
      <p:graphicFrame>
        <p:nvGraphicFramePr>
          <p:cNvPr id="15" name="Objekt 14"/>
          <p:cNvGraphicFramePr>
            <a:graphicFrameLocks noChangeAspect="1"/>
          </p:cNvGraphicFramePr>
          <p:nvPr/>
        </p:nvGraphicFramePr>
        <p:xfrm>
          <a:off x="3022579" y="4572008"/>
          <a:ext cx="2189963" cy="442914"/>
        </p:xfrm>
        <a:graphic>
          <a:graphicData uri="http://schemas.openxmlformats.org/presentationml/2006/ole">
            <mc:AlternateContent xmlns:mc="http://schemas.openxmlformats.org/markup-compatibility/2006">
              <mc:Choice xmlns:v="urn:schemas-microsoft-com:vml" Requires="v">
                <p:oleObj spid="_x0000_s32779" name="Formel" r:id="rId8" imgW="1130040" imgH="228600" progId="Equation.3">
                  <p:embed/>
                </p:oleObj>
              </mc:Choice>
              <mc:Fallback>
                <p:oleObj name="Formel" r:id="rId8" imgW="1130040" imgH="228600" progId="Equation.3">
                  <p:embed/>
                  <p:pic>
                    <p:nvPicPr>
                      <p:cNvPr id="15" name="Objek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2579" y="4572008"/>
                        <a:ext cx="2189963" cy="4429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Tabelle 10"/>
          <p:cNvGraphicFramePr>
            <a:graphicFrameLocks noGrp="1"/>
          </p:cNvGraphicFramePr>
          <p:nvPr/>
        </p:nvGraphicFramePr>
        <p:xfrm>
          <a:off x="7094510" y="71414"/>
          <a:ext cx="3571903" cy="1536386"/>
        </p:xfrm>
        <a:graphic>
          <a:graphicData uri="http://schemas.openxmlformats.org/drawingml/2006/table">
            <a:tbl>
              <a:tblPr firstRow="1" bandRow="1">
                <a:tableStyleId>{5C22544A-7EE6-4342-B048-85BDC9FD1C3A}</a:tableStyleId>
              </a:tblPr>
              <a:tblGrid>
                <a:gridCol w="642942">
                  <a:extLst>
                    <a:ext uri="{9D8B030D-6E8A-4147-A177-3AD203B41FA5}">
                      <a16:colId xmlns:a16="http://schemas.microsoft.com/office/drawing/2014/main" val="20000"/>
                    </a:ext>
                  </a:extLst>
                </a:gridCol>
                <a:gridCol w="1571636">
                  <a:extLst>
                    <a:ext uri="{9D8B030D-6E8A-4147-A177-3AD203B41FA5}">
                      <a16:colId xmlns:a16="http://schemas.microsoft.com/office/drawing/2014/main" val="20001"/>
                    </a:ext>
                  </a:extLst>
                </a:gridCol>
                <a:gridCol w="1357325">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err="1">
                          <a:solidFill>
                            <a:schemeClr val="dk1"/>
                          </a:solidFill>
                          <a:latin typeface="+mn-lt"/>
                          <a:ea typeface="+mn-ea"/>
                          <a:cs typeface="+mn-cs"/>
                        </a:rPr>
                        <a:t>Ge</a:t>
                      </a:r>
                      <a:endParaRPr kumimoji="0" lang="en-US" kern="1200" dirty="0">
                        <a:solidFill>
                          <a:schemeClr val="dk1"/>
                        </a:solidFill>
                        <a:latin typeface="+mn-lt"/>
                        <a:ea typeface="+mn-ea"/>
                        <a:cs typeface="+mn-cs"/>
                      </a:endParaRPr>
                    </a:p>
                  </a:txBody>
                  <a:tcPr/>
                </a:tc>
                <a:tc>
                  <a:txBody>
                    <a:bodyPr/>
                    <a:lstStyle/>
                    <a:p>
                      <a:r>
                        <a:rPr lang="en-US" dirty="0">
                          <a:solidFill>
                            <a:schemeClr val="tx1"/>
                          </a:solidFill>
                        </a:rPr>
                        <a:t>Sc</a:t>
                      </a:r>
                    </a:p>
                  </a:txBody>
                  <a:tcPr/>
                </a:tc>
                <a:extLst>
                  <a:ext uri="{0D108BD9-81ED-4DB2-BD59-A6C34878D82A}">
                    <a16:rowId xmlns:a16="http://schemas.microsoft.com/office/drawing/2014/main" val="10000"/>
                  </a:ext>
                </a:extLst>
              </a:tr>
              <a:tr h="500066">
                <a:tc>
                  <a:txBody>
                    <a:bodyPr/>
                    <a:lstStyle/>
                    <a:p>
                      <a:r>
                        <a:rPr lang="en-US" dirty="0" err="1"/>
                        <a:t>Ge</a:t>
                      </a:r>
                      <a:endParaRPr lang="en-US" dirty="0"/>
                    </a:p>
                  </a:txBody>
                  <a:tcPr>
                    <a:solidFill>
                      <a:srgbClr val="FF0000"/>
                    </a:solidFill>
                  </a:tcPr>
                </a:tc>
                <a:tc>
                  <a:txBody>
                    <a:bodyPr/>
                    <a:lstStyle/>
                    <a:p>
                      <a:r>
                        <a:rPr lang="en-US" sz="2800" dirty="0"/>
                        <a:t>(</a:t>
                      </a:r>
                      <a:r>
                        <a:rPr lang="en-US" sz="2800" dirty="0">
                          <a:solidFill>
                            <a:srgbClr val="FF0000"/>
                          </a:solidFill>
                        </a:rPr>
                        <a:t>-7 </a:t>
                      </a:r>
                      <a:r>
                        <a:rPr lang="en-US" sz="2800" dirty="0"/>
                        <a:t>, </a:t>
                      </a:r>
                      <a:r>
                        <a:rPr lang="en-US" sz="2800" dirty="0">
                          <a:solidFill>
                            <a:schemeClr val="accent1"/>
                          </a:solidFill>
                        </a:rPr>
                        <a:t>-7</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-1 </a:t>
                      </a:r>
                      <a:r>
                        <a:rPr lang="en-US" sz="2800" dirty="0"/>
                        <a:t>, </a:t>
                      </a:r>
                      <a:r>
                        <a:rPr lang="en-US" sz="2800" dirty="0">
                          <a:solidFill>
                            <a:schemeClr val="accent1"/>
                          </a:solidFill>
                        </a:rPr>
                        <a:t>-9</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a:t>Sc</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-9 </a:t>
                      </a:r>
                      <a:r>
                        <a:rPr lang="en-US" sz="2800" dirty="0"/>
                        <a:t>, </a:t>
                      </a:r>
                      <a:r>
                        <a:rPr lang="en-US" sz="2800" dirty="0">
                          <a:solidFill>
                            <a:schemeClr val="accent1"/>
                          </a:solidFill>
                        </a:rPr>
                        <a:t>-1</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-3 </a:t>
                      </a:r>
                      <a:r>
                        <a:rPr lang="en-US" sz="2800" dirty="0"/>
                        <a:t>, </a:t>
                      </a:r>
                      <a:r>
                        <a:rPr lang="en-US" sz="2800" dirty="0">
                          <a:solidFill>
                            <a:schemeClr val="accent1"/>
                          </a:solidFill>
                        </a:rPr>
                        <a:t>-3</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0683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8132" y="714356"/>
            <a:ext cx="4857784" cy="1143000"/>
          </a:xfrm>
        </p:spPr>
        <p:txBody>
          <a:bodyPr>
            <a:normAutofit fontScale="90000"/>
          </a:bodyPr>
          <a:lstStyle/>
          <a:p>
            <a:r>
              <a:rPr lang="de-DE" dirty="0" err="1"/>
              <a:t>Rousseaus</a:t>
            </a:r>
            <a:r>
              <a:rPr lang="de-DE" dirty="0"/>
              <a:t> </a:t>
            </a:r>
            <a:br>
              <a:rPr lang="de-DE" dirty="0"/>
            </a:br>
            <a:r>
              <a:rPr lang="de-DE" dirty="0"/>
              <a:t>Hirschjagt - Spiel</a:t>
            </a:r>
          </a:p>
        </p:txBody>
      </p:sp>
      <p:pic>
        <p:nvPicPr>
          <p:cNvPr id="4" name="Inhaltsplatzhalter 3" descr="gametree2.jpg"/>
          <p:cNvPicPr>
            <a:picLocks noGrp="1" noChangeAspect="1"/>
          </p:cNvPicPr>
          <p:nvPr>
            <p:ph idx="1"/>
          </p:nvPr>
        </p:nvPicPr>
        <p:blipFill>
          <a:blip r:embed="rId3" cstate="print"/>
          <a:stretch>
            <a:fillRect/>
          </a:stretch>
        </p:blipFill>
        <p:spPr>
          <a:xfrm>
            <a:off x="2022446" y="1928803"/>
            <a:ext cx="5072098" cy="4389437"/>
          </a:xfrm>
        </p:spPr>
      </p:pic>
      <p:sp>
        <p:nvSpPr>
          <p:cNvPr id="5" name="Textfeld 4"/>
          <p:cNvSpPr txBox="1"/>
          <p:nvPr/>
        </p:nvSpPr>
        <p:spPr>
          <a:xfrm>
            <a:off x="4594214" y="2071678"/>
            <a:ext cx="8145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Hasen</a:t>
            </a:r>
          </a:p>
        </p:txBody>
      </p:sp>
      <p:sp>
        <p:nvSpPr>
          <p:cNvPr id="6" name="Textfeld 5"/>
          <p:cNvSpPr txBox="1"/>
          <p:nvPr/>
        </p:nvSpPr>
        <p:spPr>
          <a:xfrm>
            <a:off x="4451339" y="3500438"/>
            <a:ext cx="853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Hirsch</a:t>
            </a:r>
          </a:p>
        </p:txBody>
      </p:sp>
      <p:sp>
        <p:nvSpPr>
          <p:cNvPr id="7" name="Textfeld 6"/>
          <p:cNvSpPr txBox="1"/>
          <p:nvPr/>
        </p:nvSpPr>
        <p:spPr>
          <a:xfrm>
            <a:off x="2593950" y="3071811"/>
            <a:ext cx="1214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Hasen jagen</a:t>
            </a:r>
          </a:p>
        </p:txBody>
      </p:sp>
      <p:sp>
        <p:nvSpPr>
          <p:cNvPr id="8" name="Textfeld 7"/>
          <p:cNvSpPr txBox="1"/>
          <p:nvPr/>
        </p:nvSpPr>
        <p:spPr>
          <a:xfrm>
            <a:off x="2665388" y="4643447"/>
            <a:ext cx="114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Hirsch jagen</a:t>
            </a:r>
          </a:p>
        </p:txBody>
      </p:sp>
      <p:sp>
        <p:nvSpPr>
          <p:cNvPr id="9" name="Textfeld 8"/>
          <p:cNvSpPr txBox="1"/>
          <p:nvPr/>
        </p:nvSpPr>
        <p:spPr>
          <a:xfrm>
            <a:off x="4522776" y="4286256"/>
            <a:ext cx="8145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Hasen</a:t>
            </a:r>
          </a:p>
        </p:txBody>
      </p:sp>
      <p:sp>
        <p:nvSpPr>
          <p:cNvPr id="10" name="Textfeld 9"/>
          <p:cNvSpPr txBox="1"/>
          <p:nvPr/>
        </p:nvSpPr>
        <p:spPr>
          <a:xfrm>
            <a:off x="4451339" y="5715016"/>
            <a:ext cx="853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Hirsch</a:t>
            </a:r>
          </a:p>
        </p:txBody>
      </p:sp>
      <p:graphicFrame>
        <p:nvGraphicFramePr>
          <p:cNvPr id="13" name="Tabelle 12"/>
          <p:cNvGraphicFramePr>
            <a:graphicFrameLocks noGrp="1"/>
          </p:cNvGraphicFramePr>
          <p:nvPr/>
        </p:nvGraphicFramePr>
        <p:xfrm>
          <a:off x="6523039" y="142852"/>
          <a:ext cx="4000532" cy="1536386"/>
        </p:xfrm>
        <a:graphic>
          <a:graphicData uri="http://schemas.openxmlformats.org/drawingml/2006/table">
            <a:tbl>
              <a:tblPr firstRow="1" bandRow="1">
                <a:tableStyleId>{5C22544A-7EE6-4342-B048-85BDC9FD1C3A}</a:tableStyleId>
              </a:tblPr>
              <a:tblGrid>
                <a:gridCol w="857257">
                  <a:extLst>
                    <a:ext uri="{9D8B030D-6E8A-4147-A177-3AD203B41FA5}">
                      <a16:colId xmlns:a16="http://schemas.microsoft.com/office/drawing/2014/main" val="20000"/>
                    </a:ext>
                  </a:extLst>
                </a:gridCol>
                <a:gridCol w="1623071">
                  <a:extLst>
                    <a:ext uri="{9D8B030D-6E8A-4147-A177-3AD203B41FA5}">
                      <a16:colId xmlns:a16="http://schemas.microsoft.com/office/drawing/2014/main" val="20001"/>
                    </a:ext>
                  </a:extLst>
                </a:gridCol>
                <a:gridCol w="1520204">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err="1">
                          <a:solidFill>
                            <a:schemeClr val="dk1"/>
                          </a:solidFill>
                          <a:latin typeface="+mn-lt"/>
                          <a:ea typeface="+mn-ea"/>
                          <a:cs typeface="+mn-cs"/>
                        </a:rPr>
                        <a:t>Hasen</a:t>
                      </a:r>
                      <a:endParaRPr kumimoji="0" lang="en-US" kern="1200" dirty="0">
                        <a:solidFill>
                          <a:schemeClr val="dk1"/>
                        </a:solidFill>
                        <a:latin typeface="+mn-lt"/>
                        <a:ea typeface="+mn-ea"/>
                        <a:cs typeface="+mn-cs"/>
                      </a:endParaRPr>
                    </a:p>
                  </a:txBody>
                  <a:tcPr/>
                </a:tc>
                <a:tc>
                  <a:txBody>
                    <a:bodyPr/>
                    <a:lstStyle/>
                    <a:p>
                      <a:r>
                        <a:rPr lang="en-US" dirty="0">
                          <a:solidFill>
                            <a:schemeClr val="tx1"/>
                          </a:solidFill>
                        </a:rPr>
                        <a:t>Hirsch</a:t>
                      </a:r>
                    </a:p>
                  </a:txBody>
                  <a:tcPr/>
                </a:tc>
                <a:extLst>
                  <a:ext uri="{0D108BD9-81ED-4DB2-BD59-A6C34878D82A}">
                    <a16:rowId xmlns:a16="http://schemas.microsoft.com/office/drawing/2014/main" val="10000"/>
                  </a:ext>
                </a:extLst>
              </a:tr>
              <a:tr h="500066">
                <a:tc>
                  <a:txBody>
                    <a:bodyPr/>
                    <a:lstStyle/>
                    <a:p>
                      <a:r>
                        <a:rPr lang="en-US" dirty="0" err="1"/>
                        <a:t>Hasen</a:t>
                      </a:r>
                      <a:endParaRPr lang="en-US" dirty="0"/>
                    </a:p>
                  </a:txBody>
                  <a:tcPr>
                    <a:solidFill>
                      <a:srgbClr val="FF0000"/>
                    </a:solidFill>
                  </a:tcPr>
                </a:tc>
                <a:tc>
                  <a:txBody>
                    <a:bodyPr/>
                    <a:lstStyle/>
                    <a:p>
                      <a:r>
                        <a:rPr lang="en-US" sz="2800" dirty="0"/>
                        <a:t>(</a:t>
                      </a:r>
                      <a:r>
                        <a:rPr lang="en-US" sz="2800" dirty="0">
                          <a:solidFill>
                            <a:srgbClr val="FF0000"/>
                          </a:solidFill>
                        </a:rPr>
                        <a:t>2 </a:t>
                      </a:r>
                      <a:r>
                        <a:rPr lang="en-US" sz="2800" dirty="0"/>
                        <a:t>, </a:t>
                      </a:r>
                      <a:r>
                        <a:rPr lang="en-US" sz="2800" dirty="0">
                          <a:solidFill>
                            <a:schemeClr val="accent1"/>
                          </a:solidFill>
                        </a:rPr>
                        <a:t>2</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4 </a:t>
                      </a:r>
                      <a:r>
                        <a:rPr lang="en-US" sz="2800" dirty="0"/>
                        <a:t>, </a:t>
                      </a:r>
                      <a:r>
                        <a:rPr lang="en-US" sz="2800" dirty="0">
                          <a:solidFill>
                            <a:schemeClr val="accent1"/>
                          </a:solidFill>
                        </a:rPr>
                        <a:t>0</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a:t>Hirsch</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4</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5 </a:t>
                      </a:r>
                      <a:r>
                        <a:rPr lang="en-US" sz="2800" dirty="0"/>
                        <a:t>, </a:t>
                      </a:r>
                      <a:r>
                        <a:rPr lang="en-US" sz="2800" dirty="0">
                          <a:solidFill>
                            <a:schemeClr val="accent1"/>
                          </a:solidFill>
                        </a:rPr>
                        <a:t>5</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8" name="Textfeld 17"/>
          <p:cNvSpPr txBox="1"/>
          <p:nvPr/>
        </p:nvSpPr>
        <p:spPr>
          <a:xfrm>
            <a:off x="6022974" y="2000240"/>
            <a:ext cx="4500594"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Zwei Jägern ist es im Laufe der Jagt gelungen einen Hirsch und vier Hasen einzukreisen. Die Jäger stehen nun vor der Entscheidung die Hasen entkommen zu lassen und gemeinsam den Hirsch zu erlegen oder sofort das Feuer auf die Hasen zu eröffnen. Entscheiden sich beide dafür den Hirsch zu erlegen, dann hat der Hirsch keine Chance. Einen Hirsch kann man für 10 Goldmünzen verkaufen. Entscheiden sich beide für die Hasenjagt, dann erschießt jeder Jäger zwei Hasen, für die man jeweils eine Goldmünze bekommt. Entscheidet sich jedoch nur einer für die Hirschjagt, so kann der Hirsch entkommen und derjenige der sich für die Hasenjagt entschieden hat kann alle vier Hasen erlegen. </a:t>
            </a:r>
          </a:p>
        </p:txBody>
      </p:sp>
    </p:spTree>
    <p:extLst>
      <p:ext uri="{BB962C8B-B14F-4D97-AF65-F5344CB8AC3E}">
        <p14:creationId xmlns:p14="http://schemas.microsoft.com/office/powerpoint/2010/main" val="4256394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g_hirsch.jpg"/>
          <p:cNvPicPr>
            <a:picLocks noChangeAspect="1"/>
          </p:cNvPicPr>
          <p:nvPr/>
        </p:nvPicPr>
        <p:blipFill>
          <a:blip r:embed="rId4" cstate="print"/>
          <a:stretch>
            <a:fillRect/>
          </a:stretch>
        </p:blipFill>
        <p:spPr>
          <a:xfrm>
            <a:off x="1736694" y="3429000"/>
            <a:ext cx="4214842" cy="2786082"/>
          </a:xfrm>
          <a:prstGeom prst="rect">
            <a:avLst/>
          </a:prstGeom>
          <a:ln>
            <a:noFill/>
          </a:ln>
          <a:effectLst>
            <a:outerShdw blurRad="190500" algn="tl" rotWithShape="0">
              <a:srgbClr val="000000">
                <a:alpha val="70000"/>
              </a:srgbClr>
            </a:outerShdw>
          </a:effectLst>
        </p:spPr>
      </p:pic>
      <p:pic>
        <p:nvPicPr>
          <p:cNvPr id="16" name="Grafik 15" descr="ani_hirsch.gif"/>
          <p:cNvPicPr>
            <a:picLocks noChangeAspect="1"/>
          </p:cNvPicPr>
          <p:nvPr/>
        </p:nvPicPr>
        <p:blipFill>
          <a:blip r:embed="rId5" cstate="print"/>
          <a:stretch>
            <a:fillRect/>
          </a:stretch>
        </p:blipFill>
        <p:spPr>
          <a:xfrm>
            <a:off x="6308727" y="3357562"/>
            <a:ext cx="4320909" cy="3286149"/>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1951008" y="214290"/>
            <a:ext cx="8229600" cy="1000132"/>
          </a:xfrm>
        </p:spPr>
        <p:txBody>
          <a:bodyPr>
            <a:normAutofit fontScale="90000"/>
          </a:bodyPr>
          <a:lstStyle/>
          <a:p>
            <a:r>
              <a:rPr lang="de-DE" dirty="0" err="1"/>
              <a:t>Replikatordynamik</a:t>
            </a:r>
            <a:br>
              <a:rPr lang="de-DE" dirty="0"/>
            </a:br>
            <a:r>
              <a:rPr lang="de-DE" sz="3100" dirty="0"/>
              <a:t>(für das Hirschjagt-Spiel)</a:t>
            </a:r>
            <a:endParaRPr lang="de-DE" dirty="0"/>
          </a:p>
        </p:txBody>
      </p:sp>
      <p:graphicFrame>
        <p:nvGraphicFramePr>
          <p:cNvPr id="4" name="Inhaltsplatzhalter 3"/>
          <p:cNvGraphicFramePr>
            <a:graphicFrameLocks noGrp="1" noChangeAspect="1"/>
          </p:cNvGraphicFramePr>
          <p:nvPr>
            <p:ph idx="1"/>
          </p:nvPr>
        </p:nvGraphicFramePr>
        <p:xfrm>
          <a:off x="2184401" y="2079626"/>
          <a:ext cx="7532687" cy="1203325"/>
        </p:xfrm>
        <a:graphic>
          <a:graphicData uri="http://schemas.openxmlformats.org/presentationml/2006/ole">
            <mc:AlternateContent xmlns:mc="http://schemas.openxmlformats.org/markup-compatibility/2006">
              <mc:Choice xmlns:v="urn:schemas-microsoft-com:vml" Requires="v">
                <p:oleObj spid="_x0000_s33802" name="Formel" r:id="rId6" imgW="3974760" imgH="634680" progId="Equation.3">
                  <p:embed/>
                </p:oleObj>
              </mc:Choice>
              <mc:Fallback>
                <p:oleObj name="Formel" r:id="rId6" imgW="3974760" imgH="634680" progId="Equation.3">
                  <p:embed/>
                  <p:pic>
                    <p:nvPicPr>
                      <p:cNvPr id="4" name="Inhaltsplatzhalter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01" y="2079626"/>
                        <a:ext cx="7532687" cy="1203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1808132" y="1357299"/>
            <a:ext cx="5214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Die Differentialgleichung der </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Replikatordynamik</a:t>
            </a:r>
            <a:r>
              <a:rPr kumimoji="0" lang="de-DE" sz="1800" b="0" i="0" u="none" strike="noStrike" kern="1200" cap="none" spc="0" normalizeH="0" baseline="0" noProof="0" dirty="0">
                <a:ln>
                  <a:noFill/>
                </a:ln>
                <a:solidFill>
                  <a:prstClr val="black"/>
                </a:solidFill>
                <a:effectLst/>
                <a:uLnTx/>
                <a:uFillTx/>
                <a:latin typeface="Constant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für das Hirschjagt-Spiel lautet:</a:t>
            </a:r>
          </a:p>
        </p:txBody>
      </p:sp>
      <p:sp>
        <p:nvSpPr>
          <p:cNvPr id="5" name="Textfeld 4"/>
          <p:cNvSpPr txBox="1"/>
          <p:nvPr/>
        </p:nvSpPr>
        <p:spPr>
          <a:xfrm>
            <a:off x="1951009" y="6072207"/>
            <a:ext cx="413824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Beispiel: Hirschjagt-Spiel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g(x)=g(x(t)) im Bereich [0,1] dargestellt</a:t>
            </a:r>
          </a:p>
        </p:txBody>
      </p:sp>
      <p:sp>
        <p:nvSpPr>
          <p:cNvPr id="7" name="Textfeld 6"/>
          <p:cNvSpPr txBox="1"/>
          <p:nvPr/>
        </p:nvSpPr>
        <p:spPr>
          <a:xfrm>
            <a:off x="8166050" y="5072075"/>
            <a:ext cx="25003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onstantia"/>
                <a:ea typeface="+mn-ea"/>
                <a:cs typeface="+mn-cs"/>
              </a:rPr>
              <a:t>x(t) für unterschiedliche Anfangspopulationen x(0)</a:t>
            </a:r>
          </a:p>
        </p:txBody>
      </p:sp>
      <p:sp>
        <p:nvSpPr>
          <p:cNvPr id="9" name="Eingekerbter Richtungspfeil 8"/>
          <p:cNvSpPr/>
          <p:nvPr/>
        </p:nvSpPr>
        <p:spPr>
          <a:xfrm>
            <a:off x="5880098" y="4572008"/>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onstantia"/>
              <a:ea typeface="+mn-ea"/>
              <a:cs typeface="+mn-cs"/>
            </a:endParaRPr>
          </a:p>
        </p:txBody>
      </p:sp>
      <p:graphicFrame>
        <p:nvGraphicFramePr>
          <p:cNvPr id="15" name="Objekt 14"/>
          <p:cNvGraphicFramePr>
            <a:graphicFrameLocks noChangeAspect="1"/>
          </p:cNvGraphicFramePr>
          <p:nvPr/>
        </p:nvGraphicFramePr>
        <p:xfrm>
          <a:off x="1879570" y="3500439"/>
          <a:ext cx="2705100" cy="442913"/>
        </p:xfrm>
        <a:graphic>
          <a:graphicData uri="http://schemas.openxmlformats.org/presentationml/2006/ole">
            <mc:AlternateContent xmlns:mc="http://schemas.openxmlformats.org/markup-compatibility/2006">
              <mc:Choice xmlns:v="urn:schemas-microsoft-com:vml" Requires="v">
                <p:oleObj spid="_x0000_s33803" name="Formel" r:id="rId8" imgW="1396800" imgH="228600" progId="Equation.3">
                  <p:embed/>
                </p:oleObj>
              </mc:Choice>
              <mc:Fallback>
                <p:oleObj name="Formel" r:id="rId8" imgW="1396800" imgH="228600" progId="Equation.3">
                  <p:embed/>
                  <p:pic>
                    <p:nvPicPr>
                      <p:cNvPr id="15" name="Objek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9570" y="3500439"/>
                        <a:ext cx="2705100"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elle 13"/>
          <p:cNvGraphicFramePr>
            <a:graphicFrameLocks noGrp="1"/>
          </p:cNvGraphicFramePr>
          <p:nvPr/>
        </p:nvGraphicFramePr>
        <p:xfrm>
          <a:off x="6951668" y="0"/>
          <a:ext cx="3714744" cy="1536386"/>
        </p:xfrm>
        <a:graphic>
          <a:graphicData uri="http://schemas.openxmlformats.org/drawingml/2006/table">
            <a:tbl>
              <a:tblPr firstRow="1" bandRow="1">
                <a:tableStyleId>{5C22544A-7EE6-4342-B048-85BDC9FD1C3A}</a:tableStyleId>
              </a:tblPr>
              <a:tblGrid>
                <a:gridCol w="1061363">
                  <a:extLst>
                    <a:ext uri="{9D8B030D-6E8A-4147-A177-3AD203B41FA5}">
                      <a16:colId xmlns:a16="http://schemas.microsoft.com/office/drawing/2014/main" val="20000"/>
                    </a:ext>
                  </a:extLst>
                </a:gridCol>
                <a:gridCol w="1194035">
                  <a:extLst>
                    <a:ext uri="{9D8B030D-6E8A-4147-A177-3AD203B41FA5}">
                      <a16:colId xmlns:a16="http://schemas.microsoft.com/office/drawing/2014/main" val="20001"/>
                    </a:ext>
                  </a:extLst>
                </a:gridCol>
                <a:gridCol w="1459346">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err="1">
                          <a:solidFill>
                            <a:schemeClr val="dk1"/>
                          </a:solidFill>
                          <a:latin typeface="+mn-lt"/>
                          <a:ea typeface="+mn-ea"/>
                          <a:cs typeface="+mn-cs"/>
                        </a:rPr>
                        <a:t>Hasen</a:t>
                      </a:r>
                      <a:endParaRPr kumimoji="0" lang="en-US" kern="1200" dirty="0">
                        <a:solidFill>
                          <a:schemeClr val="dk1"/>
                        </a:solidFill>
                        <a:latin typeface="+mn-lt"/>
                        <a:ea typeface="+mn-ea"/>
                        <a:cs typeface="+mn-cs"/>
                      </a:endParaRPr>
                    </a:p>
                  </a:txBody>
                  <a:tcPr/>
                </a:tc>
                <a:tc>
                  <a:txBody>
                    <a:bodyPr/>
                    <a:lstStyle/>
                    <a:p>
                      <a:r>
                        <a:rPr lang="en-US" dirty="0">
                          <a:solidFill>
                            <a:schemeClr val="tx1"/>
                          </a:solidFill>
                        </a:rPr>
                        <a:t>Hirsch</a:t>
                      </a:r>
                    </a:p>
                  </a:txBody>
                  <a:tcPr/>
                </a:tc>
                <a:extLst>
                  <a:ext uri="{0D108BD9-81ED-4DB2-BD59-A6C34878D82A}">
                    <a16:rowId xmlns:a16="http://schemas.microsoft.com/office/drawing/2014/main" val="10000"/>
                  </a:ext>
                </a:extLst>
              </a:tr>
              <a:tr h="500066">
                <a:tc>
                  <a:txBody>
                    <a:bodyPr/>
                    <a:lstStyle/>
                    <a:p>
                      <a:r>
                        <a:rPr lang="en-US" dirty="0" err="1"/>
                        <a:t>Hasen</a:t>
                      </a:r>
                      <a:endParaRPr lang="en-US" dirty="0"/>
                    </a:p>
                  </a:txBody>
                  <a:tcPr>
                    <a:solidFill>
                      <a:srgbClr val="FF0000"/>
                    </a:solidFill>
                  </a:tcPr>
                </a:tc>
                <a:tc>
                  <a:txBody>
                    <a:bodyPr/>
                    <a:lstStyle/>
                    <a:p>
                      <a:r>
                        <a:rPr lang="en-US" sz="2800" dirty="0"/>
                        <a:t>(</a:t>
                      </a:r>
                      <a:r>
                        <a:rPr lang="en-US" sz="2800" dirty="0">
                          <a:solidFill>
                            <a:srgbClr val="FF0000"/>
                          </a:solidFill>
                        </a:rPr>
                        <a:t>2 </a:t>
                      </a:r>
                      <a:r>
                        <a:rPr lang="en-US" sz="2800" dirty="0"/>
                        <a:t>, </a:t>
                      </a:r>
                      <a:r>
                        <a:rPr lang="en-US" sz="2800" dirty="0">
                          <a:solidFill>
                            <a:schemeClr val="accent1"/>
                          </a:solidFill>
                        </a:rPr>
                        <a:t>2</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4 </a:t>
                      </a:r>
                      <a:r>
                        <a:rPr lang="en-US" sz="2800" dirty="0"/>
                        <a:t>, </a:t>
                      </a:r>
                      <a:r>
                        <a:rPr lang="en-US" sz="2800" dirty="0">
                          <a:solidFill>
                            <a:schemeClr val="accent1"/>
                          </a:solidFill>
                        </a:rPr>
                        <a:t>0</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a:t>Hirsch</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4</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5 </a:t>
                      </a:r>
                      <a:r>
                        <a:rPr lang="en-US" sz="2800" dirty="0"/>
                        <a:t>, </a:t>
                      </a:r>
                      <a:r>
                        <a:rPr lang="en-US" sz="2800" dirty="0">
                          <a:solidFill>
                            <a:schemeClr val="accent1"/>
                          </a:solidFill>
                        </a:rPr>
                        <a:t>5</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73804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8132" y="714356"/>
            <a:ext cx="4857784" cy="1143000"/>
          </a:xfrm>
        </p:spPr>
        <p:txBody>
          <a:bodyPr>
            <a:normAutofit fontScale="90000"/>
          </a:bodyPr>
          <a:lstStyle/>
          <a:p>
            <a:r>
              <a:rPr lang="de-DE" dirty="0"/>
              <a:t>Das Angsthasen- Spiel</a:t>
            </a:r>
          </a:p>
        </p:txBody>
      </p:sp>
      <p:pic>
        <p:nvPicPr>
          <p:cNvPr id="4" name="Inhaltsplatzhalter 3" descr="gametree2.jpg"/>
          <p:cNvPicPr>
            <a:picLocks noGrp="1" noChangeAspect="1"/>
          </p:cNvPicPr>
          <p:nvPr>
            <p:ph idx="1"/>
          </p:nvPr>
        </p:nvPicPr>
        <p:blipFill>
          <a:blip r:embed="rId3" cstate="print"/>
          <a:stretch>
            <a:fillRect/>
          </a:stretch>
        </p:blipFill>
        <p:spPr>
          <a:xfrm>
            <a:off x="2022446" y="1928803"/>
            <a:ext cx="5072098" cy="4389437"/>
          </a:xfrm>
        </p:spPr>
      </p:pic>
      <p:sp>
        <p:nvSpPr>
          <p:cNvPr id="5" name="Textfeld 4"/>
          <p:cNvSpPr txBox="1"/>
          <p:nvPr/>
        </p:nvSpPr>
        <p:spPr>
          <a:xfrm>
            <a:off x="4594214" y="1857364"/>
            <a:ext cx="10715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nicht als Erster</a:t>
            </a:r>
          </a:p>
        </p:txBody>
      </p:sp>
      <p:sp>
        <p:nvSpPr>
          <p:cNvPr id="6" name="Textfeld 5"/>
          <p:cNvSpPr txBox="1"/>
          <p:nvPr/>
        </p:nvSpPr>
        <p:spPr>
          <a:xfrm>
            <a:off x="4522776" y="3357563"/>
            <a:ext cx="1214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als Erster</a:t>
            </a:r>
          </a:p>
        </p:txBody>
      </p:sp>
      <p:sp>
        <p:nvSpPr>
          <p:cNvPr id="7" name="Textfeld 6"/>
          <p:cNvSpPr txBox="1"/>
          <p:nvPr/>
        </p:nvSpPr>
        <p:spPr>
          <a:xfrm>
            <a:off x="2593950" y="2928934"/>
            <a:ext cx="12144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nicht als Erster</a:t>
            </a:r>
          </a:p>
        </p:txBody>
      </p:sp>
      <p:sp>
        <p:nvSpPr>
          <p:cNvPr id="8" name="Textfeld 7"/>
          <p:cNvSpPr txBox="1"/>
          <p:nvPr/>
        </p:nvSpPr>
        <p:spPr>
          <a:xfrm>
            <a:off x="2665388" y="4643447"/>
            <a:ext cx="114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als Erster</a:t>
            </a:r>
          </a:p>
        </p:txBody>
      </p:sp>
      <p:sp>
        <p:nvSpPr>
          <p:cNvPr id="9" name="Textfeld 8"/>
          <p:cNvSpPr txBox="1"/>
          <p:nvPr/>
        </p:nvSpPr>
        <p:spPr>
          <a:xfrm>
            <a:off x="4522776" y="4214818"/>
            <a:ext cx="10715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nicht als Erster</a:t>
            </a:r>
          </a:p>
        </p:txBody>
      </p:sp>
      <p:sp>
        <p:nvSpPr>
          <p:cNvPr id="10" name="Textfeld 9"/>
          <p:cNvSpPr txBox="1"/>
          <p:nvPr/>
        </p:nvSpPr>
        <p:spPr>
          <a:xfrm>
            <a:off x="4451338" y="5715017"/>
            <a:ext cx="114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Springe als Erster</a:t>
            </a:r>
          </a:p>
        </p:txBody>
      </p:sp>
      <p:graphicFrame>
        <p:nvGraphicFramePr>
          <p:cNvPr id="13" name="Tabelle 12"/>
          <p:cNvGraphicFramePr>
            <a:graphicFrameLocks noGrp="1"/>
          </p:cNvGraphicFramePr>
          <p:nvPr/>
        </p:nvGraphicFramePr>
        <p:xfrm>
          <a:off x="6165849" y="142852"/>
          <a:ext cx="4357722" cy="1658306"/>
        </p:xfrm>
        <a:graphic>
          <a:graphicData uri="http://schemas.openxmlformats.org/drawingml/2006/table">
            <a:tbl>
              <a:tblPr firstRow="1" bandRow="1">
                <a:tableStyleId>{5C22544A-7EE6-4342-B048-85BDC9FD1C3A}</a:tableStyleId>
              </a:tblPr>
              <a:tblGrid>
                <a:gridCol w="933798">
                  <a:extLst>
                    <a:ext uri="{9D8B030D-6E8A-4147-A177-3AD203B41FA5}">
                      <a16:colId xmlns:a16="http://schemas.microsoft.com/office/drawing/2014/main" val="20000"/>
                    </a:ext>
                  </a:extLst>
                </a:gridCol>
                <a:gridCol w="1767988">
                  <a:extLst>
                    <a:ext uri="{9D8B030D-6E8A-4147-A177-3AD203B41FA5}">
                      <a16:colId xmlns:a16="http://schemas.microsoft.com/office/drawing/2014/main" val="20001"/>
                    </a:ext>
                  </a:extLst>
                </a:gridCol>
                <a:gridCol w="1655936">
                  <a:extLst>
                    <a:ext uri="{9D8B030D-6E8A-4147-A177-3AD203B41FA5}">
                      <a16:colId xmlns:a16="http://schemas.microsoft.com/office/drawing/2014/main" val="20002"/>
                    </a:ext>
                  </a:extLst>
                </a:gridCol>
              </a:tblGrid>
              <a:tr h="500066">
                <a:tc>
                  <a:txBody>
                    <a:bodyPr/>
                    <a:lstStyle/>
                    <a:p>
                      <a:endParaRPr lang="en-US" dirty="0"/>
                    </a:p>
                  </a:txBody>
                  <a:tcPr>
                    <a:solidFill>
                      <a:schemeClr val="bg1"/>
                    </a:solidFill>
                  </a:tcPr>
                </a:tc>
                <a:tc>
                  <a:txBody>
                    <a:bodyPr/>
                    <a:lstStyle/>
                    <a:p>
                      <a:pPr marL="0" algn="l" rtl="0" eaLnBrk="1" latinLnBrk="0" hangingPunct="1"/>
                      <a:r>
                        <a:rPr kumimoji="0" lang="en-US" kern="1200" dirty="0" err="1">
                          <a:solidFill>
                            <a:schemeClr val="dk1"/>
                          </a:solidFill>
                          <a:latin typeface="+mn-lt"/>
                          <a:ea typeface="+mn-ea"/>
                          <a:cs typeface="+mn-cs"/>
                        </a:rPr>
                        <a:t>Springe</a:t>
                      </a:r>
                      <a:r>
                        <a:rPr kumimoji="0" lang="en-US" kern="1200" dirty="0">
                          <a:solidFill>
                            <a:schemeClr val="dk1"/>
                          </a:solidFill>
                          <a:latin typeface="+mn-lt"/>
                          <a:ea typeface="+mn-ea"/>
                          <a:cs typeface="+mn-cs"/>
                        </a:rPr>
                        <a:t> </a:t>
                      </a:r>
                      <a:r>
                        <a:rPr kumimoji="0" lang="en-US" kern="1200" dirty="0" err="1">
                          <a:solidFill>
                            <a:schemeClr val="dk1"/>
                          </a:solidFill>
                          <a:latin typeface="+mn-lt"/>
                          <a:ea typeface="+mn-ea"/>
                          <a:cs typeface="+mn-cs"/>
                        </a:rPr>
                        <a:t>nicht</a:t>
                      </a:r>
                      <a:endParaRPr kumimoji="0" lang="en-US" kern="1200" dirty="0">
                        <a:solidFill>
                          <a:schemeClr val="dk1"/>
                        </a:solidFill>
                        <a:latin typeface="+mn-lt"/>
                        <a:ea typeface="+mn-ea"/>
                        <a:cs typeface="+mn-cs"/>
                      </a:endParaRPr>
                    </a:p>
                  </a:txBody>
                  <a:tcPr/>
                </a:tc>
                <a:tc>
                  <a:txBody>
                    <a:bodyPr/>
                    <a:lstStyle/>
                    <a:p>
                      <a:r>
                        <a:rPr lang="en-US" dirty="0" err="1">
                          <a:solidFill>
                            <a:schemeClr val="tx1"/>
                          </a:solidFill>
                        </a:rPr>
                        <a:t>Springe</a:t>
                      </a:r>
                      <a:endParaRPr lang="en-US" dirty="0">
                        <a:solidFill>
                          <a:schemeClr val="tx1"/>
                        </a:solidFill>
                      </a:endParaRPr>
                    </a:p>
                  </a:txBody>
                  <a:tcPr/>
                </a:tc>
                <a:extLst>
                  <a:ext uri="{0D108BD9-81ED-4DB2-BD59-A6C34878D82A}">
                    <a16:rowId xmlns:a16="http://schemas.microsoft.com/office/drawing/2014/main" val="10000"/>
                  </a:ext>
                </a:extLst>
              </a:tr>
              <a:tr h="500066">
                <a:tc>
                  <a:txBody>
                    <a:bodyPr/>
                    <a:lstStyle/>
                    <a:p>
                      <a:pPr marL="0" algn="l" rtl="0" eaLnBrk="1" latinLnBrk="0" hangingPunct="1"/>
                      <a:r>
                        <a:rPr kumimoji="0" lang="en-US" kern="1200" dirty="0" err="1">
                          <a:solidFill>
                            <a:schemeClr val="dk1"/>
                          </a:solidFill>
                          <a:latin typeface="+mn-lt"/>
                          <a:ea typeface="+mn-ea"/>
                          <a:cs typeface="+mn-cs"/>
                        </a:rPr>
                        <a:t>Springe</a:t>
                      </a:r>
                      <a:r>
                        <a:rPr kumimoji="0" lang="en-US" kern="1200" dirty="0">
                          <a:solidFill>
                            <a:schemeClr val="dk1"/>
                          </a:solidFill>
                          <a:latin typeface="+mn-lt"/>
                          <a:ea typeface="+mn-ea"/>
                          <a:cs typeface="+mn-cs"/>
                        </a:rPr>
                        <a:t> </a:t>
                      </a:r>
                      <a:r>
                        <a:rPr kumimoji="0" lang="en-US" kern="1200" dirty="0" err="1">
                          <a:solidFill>
                            <a:schemeClr val="dk1"/>
                          </a:solidFill>
                          <a:latin typeface="+mn-lt"/>
                          <a:ea typeface="+mn-ea"/>
                          <a:cs typeface="+mn-cs"/>
                        </a:rPr>
                        <a:t>nicht</a:t>
                      </a:r>
                      <a:endParaRPr kumimoji="0" lang="en-US" kern="1200" dirty="0">
                        <a:solidFill>
                          <a:schemeClr val="dk1"/>
                        </a:solidFill>
                        <a:latin typeface="+mn-lt"/>
                        <a:ea typeface="+mn-ea"/>
                        <a:cs typeface="+mn-cs"/>
                      </a:endParaRPr>
                    </a:p>
                  </a:txBody>
                  <a:tcPr>
                    <a:solidFill>
                      <a:srgbClr val="FF0000"/>
                    </a:solidFill>
                  </a:tcPr>
                </a:tc>
                <a:tc>
                  <a:txBody>
                    <a:bodyPr/>
                    <a:lstStyle/>
                    <a:p>
                      <a:r>
                        <a:rPr lang="en-US" sz="2800" dirty="0"/>
                        <a:t>(</a:t>
                      </a:r>
                      <a:r>
                        <a:rPr lang="en-US" sz="2800" dirty="0">
                          <a:solidFill>
                            <a:srgbClr val="FF0000"/>
                          </a:solidFill>
                        </a:rPr>
                        <a:t>-1 </a:t>
                      </a:r>
                      <a:r>
                        <a:rPr lang="en-US" sz="2800" dirty="0"/>
                        <a:t>, </a:t>
                      </a:r>
                      <a:r>
                        <a:rPr lang="en-US" sz="2800" dirty="0">
                          <a:solidFill>
                            <a:schemeClr val="accent1"/>
                          </a:solidFill>
                        </a:rPr>
                        <a:t>-1</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2 </a:t>
                      </a:r>
                      <a:r>
                        <a:rPr lang="en-US" sz="2800" dirty="0"/>
                        <a:t>, </a:t>
                      </a:r>
                      <a:r>
                        <a:rPr lang="en-US" sz="2800" dirty="0">
                          <a:solidFill>
                            <a:schemeClr val="accent1"/>
                          </a:solidFill>
                        </a:rPr>
                        <a:t>0</a:t>
                      </a:r>
                      <a:r>
                        <a:rPr lang="en-US" sz="28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dirty="0" err="1"/>
                        <a:t>Springe</a:t>
                      </a:r>
                      <a:endParaRPr lang="en-US"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0 </a:t>
                      </a:r>
                      <a:r>
                        <a:rPr lang="en-US" sz="2800" dirty="0"/>
                        <a:t>, </a:t>
                      </a:r>
                      <a:r>
                        <a:rPr lang="en-US" sz="2800" dirty="0">
                          <a:solidFill>
                            <a:schemeClr val="accent1"/>
                          </a:solidFill>
                        </a:rPr>
                        <a:t>2</a:t>
                      </a:r>
                      <a:r>
                        <a:rPr lang="en-US" sz="28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dirty="0">
                          <a:solidFill>
                            <a:srgbClr val="FF0000"/>
                          </a:solidFill>
                        </a:rPr>
                        <a:t>1 </a:t>
                      </a:r>
                      <a:r>
                        <a:rPr lang="en-US" sz="2800" dirty="0"/>
                        <a:t>, </a:t>
                      </a:r>
                      <a:r>
                        <a:rPr lang="en-US" sz="2800" dirty="0">
                          <a:solidFill>
                            <a:schemeClr val="accent1"/>
                          </a:solidFill>
                        </a:rPr>
                        <a:t>1</a:t>
                      </a:r>
                      <a:r>
                        <a:rPr lang="en-US" sz="2800" dirty="0"/>
                        <a:t>)</a:t>
                      </a:r>
                    </a:p>
                  </a:txBody>
                  <a:tcPr>
                    <a:solidFill>
                      <a:schemeClr val="bg2"/>
                    </a:solidFill>
                  </a:tcPr>
                </a:tc>
                <a:extLst>
                  <a:ext uri="{0D108BD9-81ED-4DB2-BD59-A6C34878D82A}">
                    <a16:rowId xmlns:a16="http://schemas.microsoft.com/office/drawing/2014/main" val="10002"/>
                  </a:ext>
                </a:extLst>
              </a:tr>
            </a:tbl>
          </a:graphicData>
        </a:graphic>
      </p:graphicFrame>
      <p:sp>
        <p:nvSpPr>
          <p:cNvPr id="18" name="Textfeld 17"/>
          <p:cNvSpPr txBox="1"/>
          <p:nvPr/>
        </p:nvSpPr>
        <p:spPr>
          <a:xfrm>
            <a:off x="6022974" y="2714621"/>
            <a:ext cx="450059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Basierend auf dem Film von Nicholas Ray „Denn sie wissen nicht was sie tun“ aus dem Jahre 1955 (Hauptdarsteller „James Dean“):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onstantia"/>
                <a:ea typeface="+mn-ea"/>
                <a:cs typeface="+mn-cs"/>
              </a:rPr>
              <a:t>Jimbo</a:t>
            </a:r>
            <a:r>
              <a:rPr kumimoji="0" lang="de-DE" sz="1800" b="0" i="0" u="none" strike="noStrike" kern="1200" cap="none" spc="0" normalizeH="0" baseline="0" noProof="0" dirty="0">
                <a:ln>
                  <a:noFill/>
                </a:ln>
                <a:solidFill>
                  <a:prstClr val="black"/>
                </a:solidFill>
                <a:effectLst/>
                <a:uLnTx/>
                <a:uFillTx/>
                <a:latin typeface="Constantia"/>
                <a:ea typeface="+mn-ea"/>
                <a:cs typeface="+mn-cs"/>
              </a:rPr>
              <a:t> und sein Erzfeind Buzz machen eine Mutprobe und rasen in ihren Autos auf eine Klippe zu. Derjenige ist der Angsthase, der als erster aus seinem Auto rausspringt.  Der erzielte Nutzen kann zum Beispiel wie oben angegeben quantifiziert werden.</a:t>
            </a:r>
          </a:p>
        </p:txBody>
      </p:sp>
    </p:spTree>
    <p:extLst>
      <p:ext uri="{BB962C8B-B14F-4D97-AF65-F5344CB8AC3E}">
        <p14:creationId xmlns:p14="http://schemas.microsoft.com/office/powerpoint/2010/main" val="3291326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ani_angsthase.gif"/>
          <p:cNvPicPr>
            <a:picLocks noChangeAspect="1"/>
          </p:cNvPicPr>
          <p:nvPr/>
        </p:nvPicPr>
        <p:blipFill>
          <a:blip r:embed="rId4" cstate="print"/>
          <a:stretch>
            <a:fillRect/>
          </a:stretch>
        </p:blipFill>
        <p:spPr>
          <a:xfrm>
            <a:off x="6242042" y="3357562"/>
            <a:ext cx="4424371" cy="3364834"/>
          </a:xfrm>
          <a:prstGeom prst="rect">
            <a:avLst/>
          </a:prstGeom>
        </p:spPr>
      </p:pic>
      <p:pic>
        <p:nvPicPr>
          <p:cNvPr id="13" name="Grafik 12" descr="g_angsthase.jpg"/>
          <p:cNvPicPr>
            <a:picLocks noChangeAspect="1"/>
          </p:cNvPicPr>
          <p:nvPr/>
        </p:nvPicPr>
        <p:blipFill>
          <a:blip r:embed="rId5" cstate="print"/>
          <a:stretch>
            <a:fillRect/>
          </a:stretch>
        </p:blipFill>
        <p:spPr>
          <a:xfrm>
            <a:off x="1665256" y="3571876"/>
            <a:ext cx="4214842" cy="2641070"/>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1951008" y="214290"/>
            <a:ext cx="4929222" cy="1000132"/>
          </a:xfrm>
        </p:spPr>
        <p:txBody>
          <a:bodyPr>
            <a:normAutofit fontScale="90000"/>
          </a:bodyPr>
          <a:lstStyle/>
          <a:p>
            <a:r>
              <a:rPr lang="de-DE" dirty="0" err="1"/>
              <a:t>Replikatordynamik</a:t>
            </a:r>
            <a:br>
              <a:rPr lang="de-DE" dirty="0"/>
            </a:br>
            <a:r>
              <a:rPr lang="de-DE" sz="3100" dirty="0"/>
              <a:t>(für das Angsthasen-Spiel)</a:t>
            </a:r>
            <a:endParaRPr lang="de-DE" dirty="0"/>
          </a:p>
        </p:txBody>
      </p:sp>
      <p:graphicFrame>
        <p:nvGraphicFramePr>
          <p:cNvPr id="4" name="Inhaltsplatzhalter 3"/>
          <p:cNvGraphicFramePr>
            <a:graphicFrameLocks noGrp="1" noChangeAspect="1"/>
          </p:cNvGraphicFramePr>
          <p:nvPr>
            <p:ph idx="1"/>
          </p:nvPr>
        </p:nvGraphicFramePr>
        <p:xfrm>
          <a:off x="2184401" y="2087563"/>
          <a:ext cx="7532687" cy="1187450"/>
        </p:xfrm>
        <a:graphic>
          <a:graphicData uri="http://schemas.openxmlformats.org/presentationml/2006/ole">
            <mc:AlternateContent xmlns:mc="http://schemas.openxmlformats.org/markup-compatibility/2006">
              <mc:Choice xmlns:v="urn:schemas-microsoft-com:vml" Requires="v">
                <p:oleObj spid="_x0000_s34824" name="Formel" r:id="rId6" imgW="4025880" imgH="634680" progId="Equation.3">
                  <p:embed/>
                </p:oleObj>
              </mc:Choice>
              <mc:Fallback>
                <p:oleObj name="Formel" r:id="rId6" imgW="4025880" imgH="634680" progId="Equation.3">
                  <p:embed/>
                  <p:pic>
                    <p:nvPicPr>
                      <p:cNvPr id="4" name="Inhaltsplatzhalter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01" y="2087563"/>
                        <a:ext cx="7532687"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1808132" y="1357299"/>
            <a:ext cx="50006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Die Differentialgleichung der </a:t>
            </a:r>
            <a:r>
              <a:rPr kumimoji="0" lang="de-DE" sz="1800" b="0" i="0" u="none" strike="noStrike" kern="1200" cap="none" spc="0" normalizeH="0" baseline="0" noProof="0" dirty="0" err="1">
                <a:ln>
                  <a:noFill/>
                </a:ln>
                <a:solidFill>
                  <a:prstClr val="black"/>
                </a:solidFill>
                <a:effectLst/>
                <a:uLnTx/>
                <a:uFillTx/>
                <a:latin typeface="Constantia"/>
                <a:ea typeface="+mn-ea"/>
                <a:cs typeface="+mn-cs"/>
              </a:rPr>
              <a:t>Replikatordynamik</a:t>
            </a:r>
            <a:r>
              <a:rPr kumimoji="0" lang="de-DE" sz="1800" b="0" i="0" u="none" strike="noStrike" kern="1200" cap="none" spc="0" normalizeH="0" baseline="0" noProof="0" dirty="0">
                <a:ln>
                  <a:noFill/>
                </a:ln>
                <a:solidFill>
                  <a:prstClr val="black"/>
                </a:solidFill>
                <a:effectLst/>
                <a:uLnTx/>
                <a:uFillTx/>
                <a:latin typeface="Constant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für das Angsthasen-Spiel lautet:</a:t>
            </a:r>
          </a:p>
        </p:txBody>
      </p:sp>
      <p:sp>
        <p:nvSpPr>
          <p:cNvPr id="5" name="Textfeld 4"/>
          <p:cNvSpPr txBox="1"/>
          <p:nvPr/>
        </p:nvSpPr>
        <p:spPr>
          <a:xfrm>
            <a:off x="1951009" y="6072207"/>
            <a:ext cx="413824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Beispiel: Angsthasen-Spiel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onstantia"/>
                <a:ea typeface="+mn-ea"/>
                <a:cs typeface="+mn-cs"/>
              </a:rPr>
              <a:t>g(x)=g(x(t)) im Bereich [0,1] dargestellt</a:t>
            </a:r>
          </a:p>
        </p:txBody>
      </p:sp>
      <p:sp>
        <p:nvSpPr>
          <p:cNvPr id="7" name="Textfeld 6"/>
          <p:cNvSpPr txBox="1"/>
          <p:nvPr/>
        </p:nvSpPr>
        <p:spPr>
          <a:xfrm>
            <a:off x="8023238" y="3500439"/>
            <a:ext cx="25003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onstantia"/>
                <a:ea typeface="+mn-ea"/>
                <a:cs typeface="+mn-cs"/>
              </a:rPr>
              <a:t>x(t) für unterschiedliche Anfangspopulationen x(0)</a:t>
            </a:r>
          </a:p>
        </p:txBody>
      </p:sp>
      <p:sp>
        <p:nvSpPr>
          <p:cNvPr id="9" name="Eingekerbter Richtungspfeil 8"/>
          <p:cNvSpPr/>
          <p:nvPr/>
        </p:nvSpPr>
        <p:spPr>
          <a:xfrm>
            <a:off x="5880098" y="4572008"/>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onstantia"/>
              <a:ea typeface="+mn-ea"/>
              <a:cs typeface="+mn-cs"/>
            </a:endParaRPr>
          </a:p>
        </p:txBody>
      </p:sp>
      <p:graphicFrame>
        <p:nvGraphicFramePr>
          <p:cNvPr id="15" name="Objekt 14"/>
          <p:cNvGraphicFramePr>
            <a:graphicFrameLocks noChangeAspect="1"/>
          </p:cNvGraphicFramePr>
          <p:nvPr/>
        </p:nvGraphicFramePr>
        <p:xfrm>
          <a:off x="3094016" y="3500438"/>
          <a:ext cx="2730500" cy="442912"/>
        </p:xfrm>
        <a:graphic>
          <a:graphicData uri="http://schemas.openxmlformats.org/presentationml/2006/ole">
            <mc:AlternateContent xmlns:mc="http://schemas.openxmlformats.org/markup-compatibility/2006">
              <mc:Choice xmlns:v="urn:schemas-microsoft-com:vml" Requires="v">
                <p:oleObj spid="_x0000_s34825" name="Formel" r:id="rId8" imgW="1409400" imgH="228600" progId="Equation.3">
                  <p:embed/>
                </p:oleObj>
              </mc:Choice>
              <mc:Fallback>
                <p:oleObj name="Formel" r:id="rId8" imgW="1409400" imgH="228600" progId="Equation.3">
                  <p:embed/>
                  <p:pic>
                    <p:nvPicPr>
                      <p:cNvPr id="15" name="Objek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4016" y="3500438"/>
                        <a:ext cx="2730500"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Tabelle 11"/>
          <p:cNvGraphicFramePr>
            <a:graphicFrameLocks noGrp="1"/>
          </p:cNvGraphicFramePr>
          <p:nvPr/>
        </p:nvGraphicFramePr>
        <p:xfrm>
          <a:off x="6951668" y="71414"/>
          <a:ext cx="3714744" cy="1536386"/>
        </p:xfrm>
        <a:graphic>
          <a:graphicData uri="http://schemas.openxmlformats.org/drawingml/2006/table">
            <a:tbl>
              <a:tblPr firstRow="1" bandRow="1">
                <a:tableStyleId>{5C22544A-7EE6-4342-B048-85BDC9FD1C3A}</a:tableStyleId>
              </a:tblPr>
              <a:tblGrid>
                <a:gridCol w="1058911">
                  <a:extLst>
                    <a:ext uri="{9D8B030D-6E8A-4147-A177-3AD203B41FA5}">
                      <a16:colId xmlns:a16="http://schemas.microsoft.com/office/drawing/2014/main" val="20000"/>
                    </a:ext>
                  </a:extLst>
                </a:gridCol>
                <a:gridCol w="1167232">
                  <a:extLst>
                    <a:ext uri="{9D8B030D-6E8A-4147-A177-3AD203B41FA5}">
                      <a16:colId xmlns:a16="http://schemas.microsoft.com/office/drawing/2014/main" val="20001"/>
                    </a:ext>
                  </a:extLst>
                </a:gridCol>
                <a:gridCol w="1488601">
                  <a:extLst>
                    <a:ext uri="{9D8B030D-6E8A-4147-A177-3AD203B41FA5}">
                      <a16:colId xmlns:a16="http://schemas.microsoft.com/office/drawing/2014/main" val="20002"/>
                    </a:ext>
                  </a:extLst>
                </a:gridCol>
              </a:tblGrid>
              <a:tr h="500066">
                <a:tc>
                  <a:txBody>
                    <a:bodyPr/>
                    <a:lstStyle/>
                    <a:p>
                      <a:endParaRPr lang="en-US" sz="1400" dirty="0"/>
                    </a:p>
                  </a:txBody>
                  <a:tcPr>
                    <a:solidFill>
                      <a:schemeClr val="bg1"/>
                    </a:solidFill>
                  </a:tcPr>
                </a:tc>
                <a:tc>
                  <a:txBody>
                    <a:bodyPr/>
                    <a:lstStyle/>
                    <a:p>
                      <a:pPr marL="0" algn="l" rtl="0" eaLnBrk="1" latinLnBrk="0" hangingPunct="1"/>
                      <a:r>
                        <a:rPr kumimoji="0" lang="en-US" sz="1400" kern="1200" dirty="0" err="1">
                          <a:solidFill>
                            <a:schemeClr val="dk1"/>
                          </a:solidFill>
                          <a:latin typeface="+mn-lt"/>
                          <a:ea typeface="+mn-ea"/>
                          <a:cs typeface="+mn-cs"/>
                        </a:rPr>
                        <a:t>Springe</a:t>
                      </a:r>
                      <a:r>
                        <a:rPr kumimoji="0" lang="en-US" sz="1400" kern="1200" dirty="0">
                          <a:solidFill>
                            <a:schemeClr val="dk1"/>
                          </a:solidFill>
                          <a:latin typeface="+mn-lt"/>
                          <a:ea typeface="+mn-ea"/>
                          <a:cs typeface="+mn-cs"/>
                        </a:rPr>
                        <a:t> </a:t>
                      </a:r>
                      <a:r>
                        <a:rPr kumimoji="0" lang="en-US" sz="1400" kern="1200" dirty="0" err="1">
                          <a:solidFill>
                            <a:schemeClr val="dk1"/>
                          </a:solidFill>
                          <a:latin typeface="+mn-lt"/>
                          <a:ea typeface="+mn-ea"/>
                          <a:cs typeface="+mn-cs"/>
                        </a:rPr>
                        <a:t>nicht</a:t>
                      </a:r>
                      <a:endParaRPr kumimoji="0" lang="en-US" sz="1400" kern="1200" dirty="0">
                        <a:solidFill>
                          <a:schemeClr val="dk1"/>
                        </a:solidFill>
                        <a:latin typeface="+mn-lt"/>
                        <a:ea typeface="+mn-ea"/>
                        <a:cs typeface="+mn-cs"/>
                      </a:endParaRPr>
                    </a:p>
                  </a:txBody>
                  <a:tcPr/>
                </a:tc>
                <a:tc>
                  <a:txBody>
                    <a:bodyPr/>
                    <a:lstStyle/>
                    <a:p>
                      <a:r>
                        <a:rPr lang="en-US" sz="1400" dirty="0" err="1">
                          <a:solidFill>
                            <a:schemeClr val="tx1"/>
                          </a:solidFill>
                        </a:rPr>
                        <a:t>Springe</a:t>
                      </a:r>
                      <a:endParaRPr lang="en-US" sz="1400" dirty="0">
                        <a:solidFill>
                          <a:schemeClr val="tx1"/>
                        </a:solidFill>
                      </a:endParaRPr>
                    </a:p>
                  </a:txBody>
                  <a:tcPr/>
                </a:tc>
                <a:extLst>
                  <a:ext uri="{0D108BD9-81ED-4DB2-BD59-A6C34878D82A}">
                    <a16:rowId xmlns:a16="http://schemas.microsoft.com/office/drawing/2014/main" val="10000"/>
                  </a:ext>
                </a:extLst>
              </a:tr>
              <a:tr h="500066">
                <a:tc>
                  <a:txBody>
                    <a:bodyPr/>
                    <a:lstStyle/>
                    <a:p>
                      <a:pPr marL="0" algn="l" rtl="0" eaLnBrk="1" latinLnBrk="0" hangingPunct="1"/>
                      <a:r>
                        <a:rPr kumimoji="0" lang="en-US" sz="1400" kern="1200" dirty="0" err="1">
                          <a:solidFill>
                            <a:schemeClr val="dk1"/>
                          </a:solidFill>
                          <a:latin typeface="+mn-lt"/>
                          <a:ea typeface="+mn-ea"/>
                          <a:cs typeface="+mn-cs"/>
                        </a:rPr>
                        <a:t>Springe</a:t>
                      </a:r>
                      <a:r>
                        <a:rPr kumimoji="0" lang="en-US" sz="1400" kern="1200" dirty="0">
                          <a:solidFill>
                            <a:schemeClr val="dk1"/>
                          </a:solidFill>
                          <a:latin typeface="+mn-lt"/>
                          <a:ea typeface="+mn-ea"/>
                          <a:cs typeface="+mn-cs"/>
                        </a:rPr>
                        <a:t> </a:t>
                      </a:r>
                      <a:r>
                        <a:rPr kumimoji="0" lang="en-US" sz="1400" kern="1200" dirty="0" err="1">
                          <a:solidFill>
                            <a:schemeClr val="dk1"/>
                          </a:solidFill>
                          <a:latin typeface="+mn-lt"/>
                          <a:ea typeface="+mn-ea"/>
                          <a:cs typeface="+mn-cs"/>
                        </a:rPr>
                        <a:t>nicht</a:t>
                      </a:r>
                      <a:endParaRPr kumimoji="0" lang="en-US" sz="1400" kern="1200" dirty="0">
                        <a:solidFill>
                          <a:schemeClr val="dk1"/>
                        </a:solidFill>
                        <a:latin typeface="+mn-lt"/>
                        <a:ea typeface="+mn-ea"/>
                        <a:cs typeface="+mn-cs"/>
                      </a:endParaRPr>
                    </a:p>
                  </a:txBody>
                  <a:tcPr>
                    <a:solidFill>
                      <a:srgbClr val="FF0000"/>
                    </a:solidFill>
                  </a:tcPr>
                </a:tc>
                <a:tc>
                  <a:txBody>
                    <a:bodyPr/>
                    <a:lstStyle/>
                    <a:p>
                      <a:r>
                        <a:rPr lang="en-US" sz="2400" dirty="0"/>
                        <a:t>(</a:t>
                      </a:r>
                      <a:r>
                        <a:rPr lang="en-US" sz="2400" dirty="0">
                          <a:solidFill>
                            <a:srgbClr val="FF0000"/>
                          </a:solidFill>
                        </a:rPr>
                        <a:t>-1 </a:t>
                      </a:r>
                      <a:r>
                        <a:rPr lang="en-US" sz="2400" dirty="0"/>
                        <a:t>, </a:t>
                      </a:r>
                      <a:r>
                        <a:rPr lang="en-US" sz="2400" dirty="0">
                          <a:solidFill>
                            <a:schemeClr val="accent1"/>
                          </a:solidFill>
                        </a:rPr>
                        <a:t>-1</a:t>
                      </a:r>
                      <a:r>
                        <a:rPr lang="en-US" sz="24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t>
                      </a:r>
                      <a:r>
                        <a:rPr lang="en-US" sz="2400" dirty="0">
                          <a:solidFill>
                            <a:srgbClr val="FF0000"/>
                          </a:solidFill>
                        </a:rPr>
                        <a:t>2 </a:t>
                      </a:r>
                      <a:r>
                        <a:rPr lang="en-US" sz="2400" dirty="0"/>
                        <a:t>, </a:t>
                      </a:r>
                      <a:r>
                        <a:rPr lang="en-US" sz="2400" dirty="0">
                          <a:solidFill>
                            <a:schemeClr val="accent1"/>
                          </a:solidFill>
                        </a:rPr>
                        <a:t>0</a:t>
                      </a:r>
                      <a:r>
                        <a:rPr lang="en-US" sz="2400" dirty="0"/>
                        <a:t>)</a:t>
                      </a:r>
                    </a:p>
                  </a:txBody>
                  <a:tcPr>
                    <a:solidFill>
                      <a:schemeClr val="bg2"/>
                    </a:solidFill>
                  </a:tcPr>
                </a:tc>
                <a:extLst>
                  <a:ext uri="{0D108BD9-81ED-4DB2-BD59-A6C34878D82A}">
                    <a16:rowId xmlns:a16="http://schemas.microsoft.com/office/drawing/2014/main" val="10001"/>
                  </a:ext>
                </a:extLst>
              </a:tr>
              <a:tr h="500066">
                <a:tc>
                  <a:txBody>
                    <a:bodyPr/>
                    <a:lstStyle/>
                    <a:p>
                      <a:r>
                        <a:rPr lang="en-US" sz="1400" dirty="0" err="1"/>
                        <a:t>Springe</a:t>
                      </a:r>
                      <a:endParaRPr lang="en-US" sz="14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t>
                      </a:r>
                      <a:r>
                        <a:rPr lang="en-US" sz="2400" dirty="0">
                          <a:solidFill>
                            <a:srgbClr val="FF0000"/>
                          </a:solidFill>
                        </a:rPr>
                        <a:t>0 </a:t>
                      </a:r>
                      <a:r>
                        <a:rPr lang="en-US" sz="2400" dirty="0"/>
                        <a:t>, </a:t>
                      </a:r>
                      <a:r>
                        <a:rPr lang="en-US" sz="2400" dirty="0">
                          <a:solidFill>
                            <a:schemeClr val="accent1"/>
                          </a:solidFill>
                        </a:rPr>
                        <a:t>2</a:t>
                      </a:r>
                      <a:r>
                        <a:rPr lang="en-US" sz="2400" dirty="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t>
                      </a:r>
                      <a:r>
                        <a:rPr lang="en-US" sz="2400" dirty="0">
                          <a:solidFill>
                            <a:srgbClr val="FF0000"/>
                          </a:solidFill>
                        </a:rPr>
                        <a:t>1 </a:t>
                      </a:r>
                      <a:r>
                        <a:rPr lang="en-US" sz="2400" dirty="0"/>
                        <a:t>, </a:t>
                      </a:r>
                      <a:r>
                        <a:rPr lang="en-US" sz="2400" dirty="0">
                          <a:solidFill>
                            <a:schemeClr val="accent1"/>
                          </a:solidFill>
                        </a:rPr>
                        <a:t>1</a:t>
                      </a:r>
                      <a:r>
                        <a:rPr lang="en-US" sz="2400" dirty="0"/>
                        <a:t>)</a:t>
                      </a:r>
                    </a:p>
                  </a:txBody>
                  <a:tcPr>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2167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214290"/>
            <a:ext cx="8229600" cy="785818"/>
          </a:xfrm>
        </p:spPr>
        <p:txBody>
          <a:bodyPr>
            <a:noAutofit/>
          </a:bodyPr>
          <a:lstStyle/>
          <a:p>
            <a:pPr algn="ctr"/>
            <a:r>
              <a:rPr lang="de-DE" sz="3200" dirty="0"/>
              <a:t>Klassifizierung von evolutionären, </a:t>
            </a:r>
            <a:br>
              <a:rPr lang="de-DE" sz="3200" dirty="0"/>
            </a:br>
            <a:r>
              <a:rPr lang="de-DE" sz="3200" dirty="0"/>
              <a:t>symmetrischen (2x2)-Spielen</a:t>
            </a:r>
          </a:p>
        </p:txBody>
      </p:sp>
      <p:sp>
        <p:nvSpPr>
          <p:cNvPr id="13" name="Inhaltsplatzhalter 2"/>
          <p:cNvSpPr>
            <a:spLocks noGrp="1"/>
          </p:cNvSpPr>
          <p:nvPr>
            <p:ph idx="1"/>
          </p:nvPr>
        </p:nvSpPr>
        <p:spPr>
          <a:xfrm>
            <a:off x="1951008" y="1071546"/>
            <a:ext cx="4757742" cy="5643602"/>
          </a:xfrm>
        </p:spPr>
        <p:txBody>
          <a:bodyPr>
            <a:normAutofit fontScale="70000" lnSpcReduction="20000"/>
          </a:bodyPr>
          <a:lstStyle/>
          <a:p>
            <a:pPr marL="514350" indent="-514350">
              <a:buFont typeface="Courier New" pitchFamily="49" charset="0"/>
              <a:buChar char="o"/>
            </a:pPr>
            <a:r>
              <a:rPr lang="de-DE" b="1" dirty="0"/>
              <a:t>Dominante Spiele </a:t>
            </a:r>
          </a:p>
          <a:p>
            <a:pPr marL="880110" lvl="1" indent="-514350">
              <a:buNone/>
            </a:pPr>
            <a:r>
              <a:rPr lang="de-DE" dirty="0"/>
              <a:t>(2. Strategie dominiert 1.Strategie)</a:t>
            </a:r>
          </a:p>
          <a:p>
            <a:pPr marL="514350" indent="-514350">
              <a:buNone/>
            </a:pPr>
            <a:r>
              <a:rPr lang="de-DE" dirty="0"/>
              <a:t>Es existiert ein Nash - Gleichgewicht, welches die anderen Strategien dominiert. ESS bei x=0.</a:t>
            </a:r>
          </a:p>
          <a:p>
            <a:pPr marL="514350" indent="-514350">
              <a:buNone/>
            </a:pPr>
            <a:endParaRPr lang="de-DE" dirty="0"/>
          </a:p>
          <a:p>
            <a:pPr marL="514350" indent="-514350">
              <a:buFont typeface="Courier New" pitchFamily="49" charset="0"/>
              <a:buChar char="o"/>
            </a:pPr>
            <a:r>
              <a:rPr lang="de-DE" b="1" dirty="0"/>
              <a:t>Koordinationsspiele</a:t>
            </a:r>
          </a:p>
          <a:p>
            <a:pPr marL="514350" indent="-514350">
              <a:buNone/>
            </a:pPr>
            <a:r>
              <a:rPr lang="de-DE" dirty="0"/>
              <a:t>Es existieren drei Nash – Gleichgewichte und zwei reine ESS, die abhängig von der Anfangsbedingung realisiert werden.</a:t>
            </a:r>
          </a:p>
          <a:p>
            <a:pPr marL="514350" indent="-514350">
              <a:buNone/>
            </a:pPr>
            <a:endParaRPr lang="de-DE" dirty="0"/>
          </a:p>
          <a:p>
            <a:pPr marL="514350" indent="-514350">
              <a:buFont typeface="Courier New" pitchFamily="49" charset="0"/>
              <a:buChar char="o"/>
            </a:pPr>
            <a:r>
              <a:rPr lang="de-DE" b="1" dirty="0"/>
              <a:t>Anti – Koordinationsspiele</a:t>
            </a:r>
          </a:p>
          <a:p>
            <a:pPr marL="514350" indent="-514350">
              <a:buNone/>
            </a:pPr>
            <a:r>
              <a:rPr lang="de-DE" dirty="0"/>
              <a:t>Es existieren drei Nash – Gleichgewichte aber nur eine gemischte ESS, die unabhängig von der Anfangsbedingung realisiert wird.</a:t>
            </a:r>
          </a:p>
          <a:p>
            <a:pPr marL="514350" indent="-514350">
              <a:buNone/>
            </a:pPr>
            <a:endParaRPr lang="de-DE" dirty="0"/>
          </a:p>
          <a:p>
            <a:pPr marL="514350" indent="-514350">
              <a:buFont typeface="Courier New" pitchFamily="49" charset="0"/>
              <a:buChar char="o"/>
            </a:pPr>
            <a:r>
              <a:rPr lang="de-DE" b="1" dirty="0"/>
              <a:t>Dominante Spiele</a:t>
            </a:r>
            <a:r>
              <a:rPr lang="de-DE" dirty="0"/>
              <a:t> </a:t>
            </a:r>
          </a:p>
          <a:p>
            <a:pPr marL="880110" lvl="1" indent="-514350">
              <a:buNone/>
            </a:pPr>
            <a:r>
              <a:rPr lang="de-DE" dirty="0"/>
              <a:t>(1. Strategie dominiert 2.Strategie)</a:t>
            </a:r>
          </a:p>
          <a:p>
            <a:pPr marL="514350" indent="-514350">
              <a:buNone/>
            </a:pPr>
            <a:r>
              <a:rPr lang="de-DE" dirty="0"/>
              <a:t>Es existiert ein Nash - Gleichgewicht, welches die anderen Strategien dominiert. ESS bei x=1.</a:t>
            </a:r>
          </a:p>
        </p:txBody>
      </p:sp>
      <p:sp>
        <p:nvSpPr>
          <p:cNvPr id="10" name="Eingekerbter Pfeil nach rechts 9"/>
          <p:cNvSpPr/>
          <p:nvPr/>
        </p:nvSpPr>
        <p:spPr>
          <a:xfrm>
            <a:off x="6380164" y="1357298"/>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1" name="Eingekerbter Pfeil nach rechts 10"/>
          <p:cNvSpPr/>
          <p:nvPr/>
        </p:nvSpPr>
        <p:spPr>
          <a:xfrm>
            <a:off x="6380164" y="2643182"/>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Eingekerbter Pfeil nach rechts 11"/>
          <p:cNvSpPr/>
          <p:nvPr/>
        </p:nvSpPr>
        <p:spPr>
          <a:xfrm>
            <a:off x="6380164" y="3929066"/>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4" name="Eingekerbter Pfeil nach rechts 13"/>
          <p:cNvSpPr/>
          <p:nvPr/>
        </p:nvSpPr>
        <p:spPr>
          <a:xfrm>
            <a:off x="6308726" y="5572140"/>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15" name="Grafik 14" descr="3b.gif"/>
          <p:cNvPicPr>
            <a:picLocks noChangeAspect="1"/>
          </p:cNvPicPr>
          <p:nvPr/>
        </p:nvPicPr>
        <p:blipFill>
          <a:blip r:embed="rId3" cstate="print"/>
          <a:stretch>
            <a:fillRect/>
          </a:stretch>
        </p:blipFill>
        <p:spPr>
          <a:xfrm>
            <a:off x="7165982" y="3714752"/>
            <a:ext cx="3071834" cy="1571636"/>
          </a:xfrm>
          <a:prstGeom prst="rect">
            <a:avLst/>
          </a:prstGeom>
        </p:spPr>
      </p:pic>
      <p:pic>
        <p:nvPicPr>
          <p:cNvPr id="17" name="Grafik 16" descr="3a.jpg"/>
          <p:cNvPicPr>
            <a:picLocks noChangeAspect="1"/>
          </p:cNvPicPr>
          <p:nvPr/>
        </p:nvPicPr>
        <p:blipFill>
          <a:blip r:embed="rId4" cstate="print"/>
          <a:stretch>
            <a:fillRect/>
          </a:stretch>
        </p:blipFill>
        <p:spPr>
          <a:xfrm>
            <a:off x="9023371" y="3857628"/>
            <a:ext cx="1514459" cy="489082"/>
          </a:xfrm>
          <a:prstGeom prst="rect">
            <a:avLst/>
          </a:prstGeom>
        </p:spPr>
      </p:pic>
      <p:pic>
        <p:nvPicPr>
          <p:cNvPr id="18" name="Grafik 17" descr="4b.gif"/>
          <p:cNvPicPr>
            <a:picLocks noChangeAspect="1"/>
          </p:cNvPicPr>
          <p:nvPr/>
        </p:nvPicPr>
        <p:blipFill>
          <a:blip r:embed="rId5" cstate="print"/>
          <a:stretch>
            <a:fillRect/>
          </a:stretch>
        </p:blipFill>
        <p:spPr>
          <a:xfrm>
            <a:off x="7165983" y="5286388"/>
            <a:ext cx="3143272" cy="1571612"/>
          </a:xfrm>
          <a:prstGeom prst="rect">
            <a:avLst/>
          </a:prstGeom>
        </p:spPr>
      </p:pic>
      <p:pic>
        <p:nvPicPr>
          <p:cNvPr id="19" name="Grafik 18" descr="4a.jpg"/>
          <p:cNvPicPr>
            <a:picLocks noChangeAspect="1"/>
          </p:cNvPicPr>
          <p:nvPr/>
        </p:nvPicPr>
        <p:blipFill>
          <a:blip r:embed="rId6" cstate="print"/>
          <a:stretch>
            <a:fillRect/>
          </a:stretch>
        </p:blipFill>
        <p:spPr>
          <a:xfrm>
            <a:off x="8951933" y="5929330"/>
            <a:ext cx="1585897" cy="600060"/>
          </a:xfrm>
          <a:prstGeom prst="rect">
            <a:avLst/>
          </a:prstGeom>
        </p:spPr>
      </p:pic>
      <p:pic>
        <p:nvPicPr>
          <p:cNvPr id="20" name="Grafik 19" descr="2b.gif"/>
          <p:cNvPicPr>
            <a:picLocks noChangeAspect="1"/>
          </p:cNvPicPr>
          <p:nvPr/>
        </p:nvPicPr>
        <p:blipFill>
          <a:blip r:embed="rId7" cstate="print"/>
          <a:stretch>
            <a:fillRect/>
          </a:stretch>
        </p:blipFill>
        <p:spPr>
          <a:xfrm>
            <a:off x="7165982" y="2285992"/>
            <a:ext cx="3143272" cy="1376356"/>
          </a:xfrm>
          <a:prstGeom prst="rect">
            <a:avLst/>
          </a:prstGeom>
        </p:spPr>
      </p:pic>
      <p:pic>
        <p:nvPicPr>
          <p:cNvPr id="21" name="Grafik 20" descr="2a.jpg"/>
          <p:cNvPicPr>
            <a:picLocks noChangeAspect="1"/>
          </p:cNvPicPr>
          <p:nvPr/>
        </p:nvPicPr>
        <p:blipFill>
          <a:blip r:embed="rId8" cstate="print"/>
          <a:stretch>
            <a:fillRect/>
          </a:stretch>
        </p:blipFill>
        <p:spPr>
          <a:xfrm>
            <a:off x="9166247" y="2643182"/>
            <a:ext cx="1300145" cy="571504"/>
          </a:xfrm>
          <a:prstGeom prst="rect">
            <a:avLst/>
          </a:prstGeom>
        </p:spPr>
      </p:pic>
      <p:pic>
        <p:nvPicPr>
          <p:cNvPr id="22" name="Grafik 21" descr="1b.gif"/>
          <p:cNvPicPr>
            <a:picLocks noChangeAspect="1"/>
          </p:cNvPicPr>
          <p:nvPr/>
        </p:nvPicPr>
        <p:blipFill>
          <a:blip r:embed="rId9" cstate="print"/>
          <a:stretch>
            <a:fillRect/>
          </a:stretch>
        </p:blipFill>
        <p:spPr>
          <a:xfrm>
            <a:off x="7165983" y="1000108"/>
            <a:ext cx="3143289" cy="1214446"/>
          </a:xfrm>
          <a:prstGeom prst="rect">
            <a:avLst/>
          </a:prstGeom>
        </p:spPr>
      </p:pic>
      <p:pic>
        <p:nvPicPr>
          <p:cNvPr id="23" name="Grafik 22" descr="1a.jpg"/>
          <p:cNvPicPr>
            <a:picLocks noChangeAspect="1"/>
          </p:cNvPicPr>
          <p:nvPr/>
        </p:nvPicPr>
        <p:blipFill>
          <a:blip r:embed="rId10" cstate="print"/>
          <a:stretch>
            <a:fillRect/>
          </a:stretch>
        </p:blipFill>
        <p:spPr>
          <a:xfrm>
            <a:off x="8951932" y="1071546"/>
            <a:ext cx="1357322" cy="653838"/>
          </a:xfrm>
          <a:prstGeom prst="rect">
            <a:avLst/>
          </a:prstGeom>
        </p:spPr>
      </p:pic>
    </p:spTree>
    <p:extLst>
      <p:ext uri="{BB962C8B-B14F-4D97-AF65-F5344CB8AC3E}">
        <p14:creationId xmlns:p14="http://schemas.microsoft.com/office/powerpoint/2010/main" val="3668768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1008" y="214290"/>
            <a:ext cx="8229600" cy="928694"/>
          </a:xfrm>
        </p:spPr>
        <p:txBody>
          <a:bodyPr>
            <a:normAutofit fontScale="90000"/>
          </a:bodyPr>
          <a:lstStyle/>
          <a:p>
            <a:pPr algn="ctr"/>
            <a:r>
              <a:rPr lang="de-DE" dirty="0"/>
              <a:t>Weitere Arten von Spieltypen</a:t>
            </a:r>
            <a:br>
              <a:rPr lang="de-DE" dirty="0"/>
            </a:br>
            <a:r>
              <a:rPr lang="de-DE" sz="2700" dirty="0"/>
              <a:t>(Ausblick: Vorlesungsteil 5)</a:t>
            </a:r>
            <a:endParaRPr lang="de-DE" dirty="0"/>
          </a:p>
        </p:txBody>
      </p:sp>
      <p:sp>
        <p:nvSpPr>
          <p:cNvPr id="13" name="Inhaltsplatzhalter 2"/>
          <p:cNvSpPr>
            <a:spLocks noGrp="1"/>
          </p:cNvSpPr>
          <p:nvPr>
            <p:ph idx="1"/>
          </p:nvPr>
        </p:nvSpPr>
        <p:spPr>
          <a:xfrm>
            <a:off x="1979612" y="1214422"/>
            <a:ext cx="4257676" cy="5357850"/>
          </a:xfrm>
        </p:spPr>
        <p:txBody>
          <a:bodyPr>
            <a:normAutofit fontScale="92500" lnSpcReduction="10000"/>
          </a:bodyPr>
          <a:lstStyle/>
          <a:p>
            <a:pPr>
              <a:buFont typeface="Courier New" pitchFamily="49" charset="0"/>
              <a:buChar char="o"/>
            </a:pPr>
            <a:r>
              <a:rPr lang="de-DE" b="1" dirty="0"/>
              <a:t>Mehr als zwei Strategien:</a:t>
            </a:r>
          </a:p>
          <a:p>
            <a:pPr>
              <a:buNone/>
            </a:pPr>
            <a:r>
              <a:rPr lang="de-DE" dirty="0"/>
              <a:t>Schon bei drei Strategien können 19 unterschiedliche Spielklassen unterschieden werden.</a:t>
            </a:r>
          </a:p>
          <a:p>
            <a:pPr>
              <a:buNone/>
            </a:pPr>
            <a:endParaRPr lang="de-DE" dirty="0"/>
          </a:p>
          <a:p>
            <a:pPr>
              <a:buNone/>
            </a:pPr>
            <a:endParaRPr lang="de-DE" dirty="0"/>
          </a:p>
          <a:p>
            <a:pPr>
              <a:buFont typeface="Courier New" pitchFamily="49" charset="0"/>
              <a:buChar char="o"/>
            </a:pPr>
            <a:r>
              <a:rPr lang="de-DE" b="1" dirty="0" err="1"/>
              <a:t>Bimatrix</a:t>
            </a:r>
            <a:r>
              <a:rPr lang="de-DE" b="1" dirty="0"/>
              <a:t> Spiele</a:t>
            </a:r>
          </a:p>
          <a:p>
            <a:pPr>
              <a:buNone/>
            </a:pPr>
            <a:r>
              <a:rPr lang="de-DE" sz="2200" b="1" dirty="0"/>
              <a:t>Unsymmetrische (2x2) Spiele:</a:t>
            </a:r>
          </a:p>
          <a:p>
            <a:pPr>
              <a:buNone/>
            </a:pPr>
            <a:r>
              <a:rPr lang="de-DE" dirty="0"/>
              <a:t>Setzt sich die Population aus zwei unterschiedlichen Spielergruppen (x(t) und y(t)) zusammen, so spricht man von </a:t>
            </a:r>
            <a:r>
              <a:rPr lang="de-DE" dirty="0" err="1"/>
              <a:t>Bimatrix</a:t>
            </a:r>
            <a:r>
              <a:rPr lang="de-DE" dirty="0"/>
              <a:t> Spielen</a:t>
            </a:r>
            <a:r>
              <a:rPr lang="en-US" dirty="0"/>
              <a:t>. </a:t>
            </a:r>
          </a:p>
        </p:txBody>
      </p:sp>
      <p:pic>
        <p:nvPicPr>
          <p:cNvPr id="56324" name="Picture 4"/>
          <p:cNvPicPr>
            <a:picLocks noChangeAspect="1" noChangeArrowheads="1"/>
          </p:cNvPicPr>
          <p:nvPr/>
        </p:nvPicPr>
        <p:blipFill>
          <a:blip r:embed="rId3" cstate="print"/>
          <a:srcRect/>
          <a:stretch>
            <a:fillRect/>
          </a:stretch>
        </p:blipFill>
        <p:spPr bwMode="auto">
          <a:xfrm>
            <a:off x="6022975" y="4143380"/>
            <a:ext cx="4364643" cy="2286016"/>
          </a:xfrm>
          <a:prstGeom prst="rect">
            <a:avLst/>
          </a:prstGeom>
          <a:ln>
            <a:noFill/>
          </a:ln>
          <a:effectLst>
            <a:outerShdw blurRad="292100" dist="139700" dir="2700000" algn="tl" rotWithShape="0">
              <a:srgbClr val="333333">
                <a:alpha val="65000"/>
              </a:srgbClr>
            </a:outerShdw>
          </a:effectLst>
        </p:spPr>
      </p:pic>
      <p:pic>
        <p:nvPicPr>
          <p:cNvPr id="7" name="Grafik 6" descr="zeeman1b.gif"/>
          <p:cNvPicPr>
            <a:picLocks noChangeAspect="1"/>
          </p:cNvPicPr>
          <p:nvPr/>
        </p:nvPicPr>
        <p:blipFill>
          <a:blip r:embed="rId4" cstate="print"/>
          <a:stretch>
            <a:fillRect/>
          </a:stretch>
        </p:blipFill>
        <p:spPr>
          <a:xfrm>
            <a:off x="5951536" y="1428736"/>
            <a:ext cx="2286016" cy="2428892"/>
          </a:xfrm>
          <a:prstGeom prst="rect">
            <a:avLst/>
          </a:prstGeom>
          <a:ln>
            <a:noFill/>
          </a:ln>
          <a:effectLst>
            <a:outerShdw blurRad="292100" dist="139700" dir="2700000" algn="tl" rotWithShape="0">
              <a:srgbClr val="333333">
                <a:alpha val="65000"/>
              </a:srgbClr>
            </a:outerShdw>
          </a:effectLst>
        </p:spPr>
      </p:pic>
      <p:pic>
        <p:nvPicPr>
          <p:cNvPr id="8" name="Grafik 7" descr="zeeman10b.gif"/>
          <p:cNvPicPr>
            <a:picLocks noChangeAspect="1"/>
          </p:cNvPicPr>
          <p:nvPr/>
        </p:nvPicPr>
        <p:blipFill>
          <a:blip r:embed="rId5" cstate="print"/>
          <a:stretch>
            <a:fillRect/>
          </a:stretch>
        </p:blipFill>
        <p:spPr>
          <a:xfrm>
            <a:off x="8347044" y="1428736"/>
            <a:ext cx="2319368" cy="2462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7074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A3F69-E99F-4B6C-BAF6-4DA959D50BFE}"/>
              </a:ext>
            </a:extLst>
          </p:cNvPr>
          <p:cNvSpPr txBox="1">
            <a:spLocks noGrp="1"/>
          </p:cNvSpPr>
          <p:nvPr>
            <p:ph type="ctrTitle"/>
          </p:nvPr>
        </p:nvSpPr>
        <p:spPr>
          <a:xfrm>
            <a:off x="693812" y="260648"/>
            <a:ext cx="8229600" cy="925190"/>
          </a:xfrm>
        </p:spPr>
        <p:txBody>
          <a:bodyPr wrap="square">
            <a:spAutoFit/>
          </a:bodyPr>
          <a:lstStyle/>
          <a:p>
            <a:pPr lvl="0" algn="ctr"/>
            <a:r>
              <a:rPr lang="de-DE" dirty="0"/>
              <a:t>Inhalte der Vorlesung</a:t>
            </a:r>
          </a:p>
        </p:txBody>
      </p:sp>
      <p:sp>
        <p:nvSpPr>
          <p:cNvPr id="3" name="Textplatzhalter 2">
            <a:extLst>
              <a:ext uri="{FF2B5EF4-FFF2-40B4-BE49-F238E27FC236}">
                <a16:creationId xmlns:a16="http://schemas.microsoft.com/office/drawing/2014/main" id="{695DCC79-6C01-4AE4-9E64-BCB750BCE3ED}"/>
              </a:ext>
            </a:extLst>
          </p:cNvPr>
          <p:cNvSpPr txBox="1">
            <a:spLocks noGrp="1"/>
          </p:cNvSpPr>
          <p:nvPr>
            <p:ph type="subTitle" idx="1"/>
          </p:nvPr>
        </p:nvSpPr>
        <p:spPr>
          <a:xfrm>
            <a:off x="693812" y="1556792"/>
            <a:ext cx="8229600" cy="6075509"/>
          </a:xfrm>
        </p:spPr>
        <p:txBody>
          <a:bodyPr wrap="square">
            <a:spAutoFit/>
          </a:bodyPr>
          <a:lstStyle/>
          <a:p>
            <a:pPr marL="0" indent="0">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de-DE" sz="2800" dirty="0"/>
              <a:t>Spieltheorie</a:t>
            </a:r>
          </a:p>
          <a:p>
            <a:pPr marL="0" indent="0">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endParaRPr lang="de-DE" sz="2800" dirty="0"/>
          </a:p>
          <a:p>
            <a:pPr marL="0" indent="0">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de-DE" sz="2800" dirty="0"/>
              <a:t>Evolutionäre Spieltheorie</a:t>
            </a:r>
          </a:p>
          <a:p>
            <a:pPr marL="0" indent="0">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endParaRPr lang="de-DE" sz="2800" dirty="0"/>
          </a:p>
          <a:p>
            <a:pPr marL="0" indent="0">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de-DE" sz="2800" dirty="0"/>
              <a:t>Komplexe Netzwerke (Network Science)</a:t>
            </a:r>
          </a:p>
          <a:p>
            <a:pPr marL="0" indent="0">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endParaRPr lang="de-DE" sz="2800" dirty="0"/>
          </a:p>
          <a:p>
            <a:pPr>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de-DE" sz="2800" dirty="0"/>
              <a:t>Evolutionäre Spieltheorie auf Komplexen Netzwerken</a:t>
            </a:r>
          </a:p>
          <a:p>
            <a:pPr>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endParaRPr lang="de-DE" sz="2800" dirty="0"/>
          </a:p>
          <a:p>
            <a:pPr>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de-DE" sz="2800" dirty="0"/>
              <a:t>Quanten-Spieltheorie</a:t>
            </a:r>
          </a:p>
          <a:p>
            <a:pPr>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endParaRPr lang="de-DE" sz="2800" dirty="0"/>
          </a:p>
          <a:p>
            <a:pPr marL="0" indent="0">
              <a:buClr>
                <a:srgbClr val="000000"/>
              </a:buCl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de-DE" sz="2800" dirty="0"/>
              <a:t>Anwendungsfelder</a:t>
            </a:r>
          </a:p>
          <a:p>
            <a:pPr indent="-341280"/>
            <a:endParaRPr lang="de-DE" sz="3200" dirty="0"/>
          </a:p>
          <a:p>
            <a:pPr indent="-341280"/>
            <a:endParaRPr lang="de-DE" sz="3200" dirty="0"/>
          </a:p>
          <a:p>
            <a:pPr indent="-341280"/>
            <a:endParaRPr lang="de-DE" sz="3200" dirty="0"/>
          </a:p>
        </p:txBody>
      </p:sp>
    </p:spTree>
    <p:extLst>
      <p:ext uri="{BB962C8B-B14F-4D97-AF65-F5344CB8AC3E}">
        <p14:creationId xmlns:p14="http://schemas.microsoft.com/office/powerpoint/2010/main" val="408556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p:txBody>
          <a:bodyPr/>
          <a:lstStyle/>
          <a:p>
            <a:endParaRPr lang="en-GB"/>
          </a:p>
        </p:txBody>
      </p:sp>
      <p:pic>
        <p:nvPicPr>
          <p:cNvPr id="2" name="Grafik 1">
            <a:extLst>
              <a:ext uri="{FF2B5EF4-FFF2-40B4-BE49-F238E27FC236}">
                <a16:creationId xmlns:a16="http://schemas.microsoft.com/office/drawing/2014/main" id="{D6248C22-7F95-4780-86B7-317320330B98}"/>
              </a:ext>
            </a:extLst>
          </p:cNvPr>
          <p:cNvPicPr>
            <a:picLocks noChangeAspect="1"/>
          </p:cNvPicPr>
          <p:nvPr/>
        </p:nvPicPr>
        <p:blipFill>
          <a:blip r:embed="rId2"/>
          <a:stretch>
            <a:fillRect/>
          </a:stretch>
        </p:blipFill>
        <p:spPr>
          <a:xfrm>
            <a:off x="-1" y="893"/>
            <a:ext cx="12188825" cy="6856214"/>
          </a:xfrm>
          <a:prstGeom prst="rect">
            <a:avLst/>
          </a:prstGeom>
        </p:spPr>
      </p:pic>
    </p:spTree>
    <p:extLst>
      <p:ext uri="{BB962C8B-B14F-4D97-AF65-F5344CB8AC3E}">
        <p14:creationId xmlns:p14="http://schemas.microsoft.com/office/powerpoint/2010/main" val="2489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p:txBody>
          <a:bodyPr/>
          <a:lstStyle/>
          <a:p>
            <a:endParaRPr lang="en-GB"/>
          </a:p>
        </p:txBody>
      </p:sp>
      <p:pic>
        <p:nvPicPr>
          <p:cNvPr id="2" name="Grafik 1">
            <a:extLst>
              <a:ext uri="{FF2B5EF4-FFF2-40B4-BE49-F238E27FC236}">
                <a16:creationId xmlns:a16="http://schemas.microsoft.com/office/drawing/2014/main" id="{631BCB32-C77F-4F80-8856-2455581EB95B}"/>
              </a:ext>
            </a:extLst>
          </p:cNvPr>
          <p:cNvPicPr>
            <a:picLocks noChangeAspect="1"/>
          </p:cNvPicPr>
          <p:nvPr/>
        </p:nvPicPr>
        <p:blipFill>
          <a:blip r:embed="rId2"/>
          <a:stretch>
            <a:fillRect/>
          </a:stretch>
        </p:blipFill>
        <p:spPr>
          <a:xfrm>
            <a:off x="-1" y="893"/>
            <a:ext cx="12188825" cy="6856214"/>
          </a:xfrm>
          <a:prstGeom prst="rect">
            <a:avLst/>
          </a:prstGeom>
        </p:spPr>
      </p:pic>
    </p:spTree>
    <p:extLst>
      <p:ext uri="{BB962C8B-B14F-4D97-AF65-F5344CB8AC3E}">
        <p14:creationId xmlns:p14="http://schemas.microsoft.com/office/powerpoint/2010/main" val="74935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p:txBody>
          <a:bodyPr/>
          <a:lstStyle/>
          <a:p>
            <a:endParaRPr lang="en-GB"/>
          </a:p>
        </p:txBody>
      </p:sp>
      <p:pic>
        <p:nvPicPr>
          <p:cNvPr id="2" name="Grafik 1">
            <a:extLst>
              <a:ext uri="{FF2B5EF4-FFF2-40B4-BE49-F238E27FC236}">
                <a16:creationId xmlns:a16="http://schemas.microsoft.com/office/drawing/2014/main" id="{26B14F2F-DC83-4C0B-8D24-4E5425A28CE4}"/>
              </a:ext>
            </a:extLst>
          </p:cNvPr>
          <p:cNvPicPr>
            <a:picLocks noChangeAspect="1"/>
          </p:cNvPicPr>
          <p:nvPr/>
        </p:nvPicPr>
        <p:blipFill>
          <a:blip r:embed="rId2"/>
          <a:stretch>
            <a:fillRect/>
          </a:stretch>
        </p:blipFill>
        <p:spPr>
          <a:xfrm>
            <a:off x="-1" y="893"/>
            <a:ext cx="12188825" cy="6856214"/>
          </a:xfrm>
          <a:prstGeom prst="rect">
            <a:avLst/>
          </a:prstGeom>
        </p:spPr>
      </p:pic>
    </p:spTree>
    <p:extLst>
      <p:ext uri="{BB962C8B-B14F-4D97-AF65-F5344CB8AC3E}">
        <p14:creationId xmlns:p14="http://schemas.microsoft.com/office/powerpoint/2010/main" val="72459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1" y="116632"/>
            <a:ext cx="9144001" cy="648072"/>
          </a:xfrm>
        </p:spPr>
        <p:txBody>
          <a:bodyPr/>
          <a:lstStyle/>
          <a:p>
            <a:pPr algn="ctr"/>
            <a:r>
              <a:rPr lang="en-GB" dirty="0"/>
              <a:t>Definition: </a:t>
            </a:r>
            <a:r>
              <a:rPr lang="en-GB" dirty="0" err="1"/>
              <a:t>Dominante</a:t>
            </a:r>
            <a:r>
              <a:rPr lang="en-GB" dirty="0"/>
              <a:t> </a:t>
            </a:r>
            <a:r>
              <a:rPr lang="en-GB" dirty="0" err="1"/>
              <a:t>Strategie</a:t>
            </a:r>
            <a:r>
              <a:rPr lang="en-GB" dirty="0"/>
              <a:t> </a:t>
            </a:r>
          </a:p>
        </p:txBody>
      </p:sp>
      <p:pic>
        <p:nvPicPr>
          <p:cNvPr id="5" name="Grafik 4">
            <a:extLst>
              <a:ext uri="{FF2B5EF4-FFF2-40B4-BE49-F238E27FC236}">
                <a16:creationId xmlns:a16="http://schemas.microsoft.com/office/drawing/2014/main" id="{A821D529-43D2-4FA3-BD75-7EBCA5B39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752"/>
            <a:ext cx="12188825" cy="5446552"/>
          </a:xfrm>
          <a:prstGeom prst="rect">
            <a:avLst/>
          </a:prstGeom>
        </p:spPr>
      </p:pic>
    </p:spTree>
    <p:extLst>
      <p:ext uri="{BB962C8B-B14F-4D97-AF65-F5344CB8AC3E}">
        <p14:creationId xmlns:p14="http://schemas.microsoft.com/office/powerpoint/2010/main" val="172446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78802B6-8582-4907-A962-C2124A0B9C46}"/>
              </a:ext>
            </a:extLst>
          </p:cNvPr>
          <p:cNvSpPr>
            <a:spLocks noGrp="1"/>
          </p:cNvSpPr>
          <p:nvPr>
            <p:ph type="title"/>
          </p:nvPr>
        </p:nvSpPr>
        <p:spPr>
          <a:xfrm>
            <a:off x="1522411" y="116632"/>
            <a:ext cx="9144001" cy="648072"/>
          </a:xfrm>
        </p:spPr>
        <p:txBody>
          <a:bodyPr/>
          <a:lstStyle/>
          <a:p>
            <a:pPr algn="ctr"/>
            <a:r>
              <a:rPr lang="en-GB" dirty="0"/>
              <a:t>Definition: Nash-</a:t>
            </a:r>
            <a:r>
              <a:rPr lang="en-GB" dirty="0" err="1"/>
              <a:t>Gleichgewicht</a:t>
            </a:r>
            <a:endParaRPr lang="en-GB" dirty="0"/>
          </a:p>
        </p:txBody>
      </p:sp>
      <p:pic>
        <p:nvPicPr>
          <p:cNvPr id="5" name="Grafik 4">
            <a:extLst>
              <a:ext uri="{FF2B5EF4-FFF2-40B4-BE49-F238E27FC236}">
                <a16:creationId xmlns:a16="http://schemas.microsoft.com/office/drawing/2014/main" id="{51D85BBF-7260-45E2-BC3E-129A24572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74" y="701221"/>
            <a:ext cx="11449273" cy="6155968"/>
          </a:xfrm>
          <a:prstGeom prst="rect">
            <a:avLst/>
          </a:prstGeom>
        </p:spPr>
      </p:pic>
    </p:spTree>
    <p:extLst>
      <p:ext uri="{BB962C8B-B14F-4D97-AF65-F5344CB8AC3E}">
        <p14:creationId xmlns:p14="http://schemas.microsoft.com/office/powerpoint/2010/main" val="306263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igitaler blauer Tunnel 16 x 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906_TF02895261_TF02895261.potx" id="{2AB7ECFD-3DD1-437A-800A-4010CF699F01}" vid="{7CC23B45-6F2F-47A4-B56E-506F3FC28B8A}"/>
    </a:ext>
  </a:extLst>
</a:theme>
</file>

<file path=ppt/theme/theme2.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Design">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Design">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2.xml><?xml version="1.0" encoding="utf-8"?>
<ds:datastoreItem xmlns:ds="http://schemas.openxmlformats.org/officeDocument/2006/customXml" ds:itemID="{00E41224-0370-4595-877C-23316CD80004}">
  <ds:schemaRefs>
    <ds:schemaRef ds:uri="http://schemas.microsoft.com/office/2006/documentManagement/types"/>
    <ds:schemaRef ds:uri="4873beb7-5857-4685-be1f-d57550cc96cc"/>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Digitale Businesspräsentation Blauer Tunnel (Breitbild)</Template>
  <TotalTime>0</TotalTime>
  <Words>2571</Words>
  <Application>Microsoft Office PowerPoint</Application>
  <PresentationFormat>Benutzerdefiniert</PresentationFormat>
  <Paragraphs>418</Paragraphs>
  <Slides>50</Slides>
  <Notes>28</Notes>
  <HiddenSlides>0</HiddenSlides>
  <MMClips>0</MMClips>
  <ScaleCrop>false</ScaleCrop>
  <HeadingPairs>
    <vt:vector size="8" baseType="variant">
      <vt:variant>
        <vt:lpstr>Verwendete Schriftarten</vt:lpstr>
      </vt:variant>
      <vt:variant>
        <vt:i4>12</vt:i4>
      </vt:variant>
      <vt:variant>
        <vt:lpstr>Design</vt:lpstr>
      </vt:variant>
      <vt:variant>
        <vt:i4>2</vt:i4>
      </vt:variant>
      <vt:variant>
        <vt:lpstr>Eingebettete OLE-Server</vt:lpstr>
      </vt:variant>
      <vt:variant>
        <vt:i4>1</vt:i4>
      </vt:variant>
      <vt:variant>
        <vt:lpstr>Folientitel</vt:lpstr>
      </vt:variant>
      <vt:variant>
        <vt:i4>50</vt:i4>
      </vt:variant>
    </vt:vector>
  </HeadingPairs>
  <TitlesOfParts>
    <vt:vector size="65" baseType="lpstr">
      <vt:lpstr>SimSun</vt:lpstr>
      <vt:lpstr>Albany</vt:lpstr>
      <vt:lpstr>Andale Sans UI</vt:lpstr>
      <vt:lpstr>Arial</vt:lpstr>
      <vt:lpstr>Calibri</vt:lpstr>
      <vt:lpstr>Constantia</vt:lpstr>
      <vt:lpstr>Corbel</vt:lpstr>
      <vt:lpstr>Courier New</vt:lpstr>
      <vt:lpstr>Mangal</vt:lpstr>
      <vt:lpstr>Tahoma</vt:lpstr>
      <vt:lpstr>Thorndale</vt:lpstr>
      <vt:lpstr>Wingdings 2</vt:lpstr>
      <vt:lpstr>Digitaler blauer Tunnel 16 x 9</vt:lpstr>
      <vt:lpstr>Hyperion</vt:lpstr>
      <vt:lpstr>Formel</vt:lpstr>
      <vt:lpstr>Physik der  sozio-ökonomischen Systeme  mit dem Computer</vt:lpstr>
      <vt:lpstr>Allgemeines zur Vorlesung</vt:lpstr>
      <vt:lpstr>Wir spielen ein Spiel</vt:lpstr>
      <vt:lpstr>PowerPoint-Präsentation</vt:lpstr>
      <vt:lpstr>Inhalte der Vorlesung</vt:lpstr>
      <vt:lpstr>PowerPoint-Präsentation</vt:lpstr>
      <vt:lpstr>PowerPoint-Präsentation</vt:lpstr>
      <vt:lpstr>Definition: Dominante Strategie </vt:lpstr>
      <vt:lpstr>Definition: Nash-Gleichgewicht</vt:lpstr>
      <vt:lpstr>Dilemma des Wettrüstens (3. Dominante Strategien und Nash-Gleichgewichte)</vt:lpstr>
      <vt:lpstr>Rousseaus  Hirschjagt - Spiel</vt:lpstr>
      <vt:lpstr>Nash-Gleichgewichte  im Hirschjagt-Spiel</vt:lpstr>
      <vt:lpstr>Gemischte Strategien</vt:lpstr>
      <vt:lpstr>Auszahlungsfunktion in gemischten Strategien</vt:lpstr>
      <vt:lpstr>Das Nash-Gleichgewicht in gemischten Strategien</vt:lpstr>
      <vt:lpstr>Das Nash-Gleichgewichte im Hirschjagt-Spiel</vt:lpstr>
      <vt:lpstr>Das Angsthasen- Spiel</vt:lpstr>
      <vt:lpstr>Auszahlungsfunktion des Spielers A in gemischten Strategien</vt:lpstr>
      <vt:lpstr>Nash-Gleichgewichte und Dominante Strategien</vt:lpstr>
      <vt:lpstr>Weitere Version des Angsthasen-Spiels</vt:lpstr>
      <vt:lpstr>Symmetriebedingung der Auszahlungsmatrizen</vt:lpstr>
      <vt:lpstr>Allgemeines  (2x2)-Spiel</vt:lpstr>
      <vt:lpstr>Weitere</vt:lpstr>
      <vt:lpstr>Beispiel: Gefangenendilemma (Symmetrisches (2x2)-Spiel)</vt:lpstr>
      <vt:lpstr>Kampf der Geschlechter</vt:lpstr>
      <vt:lpstr>Kampf der Geschlechter (Unsymmetrisches (2x2)-Koordinationspiel)</vt:lpstr>
      <vt:lpstr>Kampf der Geschlechter (Nash-Gleichgewichte in reinen Strategien)</vt:lpstr>
      <vt:lpstr>Kampf der Geschlechter (Nash-Gleichgewicht in gemischten Strategien)</vt:lpstr>
      <vt:lpstr>Kampf der Geschlechter (Nash-Gleichgewicht in gemischten Strategien)</vt:lpstr>
      <vt:lpstr>Kampf der Geschlechter (Grafische Veranschaulichung des gemischten Nash-Gleichgewichts)</vt:lpstr>
      <vt:lpstr>Evolutionäre Spieltheorie (I)</vt:lpstr>
      <vt:lpstr>Evolutionäre Spieltheorie (II)</vt:lpstr>
      <vt:lpstr>Weitere</vt:lpstr>
      <vt:lpstr>Weitere</vt:lpstr>
      <vt:lpstr>Weitere</vt:lpstr>
      <vt:lpstr>Weitere</vt:lpstr>
      <vt:lpstr>Weitere</vt:lpstr>
      <vt:lpstr>Evolutionär stabile Strategien (ESS)</vt:lpstr>
      <vt:lpstr>Def.: Evolutionär stabile  Strategie (Für symmetrisches Zweipersonen-Spiel)</vt:lpstr>
      <vt:lpstr>Replikatordynamik</vt:lpstr>
      <vt:lpstr>Replikatordynamik (für symmetrische (2x2)-Spiele)</vt:lpstr>
      <vt:lpstr>Das Gefangenendilemma</vt:lpstr>
      <vt:lpstr>Replikatordynamik (für das Gefangenendilemma)</vt:lpstr>
      <vt:lpstr>Rousseaus  Hirschjagt - Spiel</vt:lpstr>
      <vt:lpstr>Replikatordynamik (für das Hirschjagt-Spiel)</vt:lpstr>
      <vt:lpstr>Das Angsthasen- Spiel</vt:lpstr>
      <vt:lpstr>Replikatordynamik (für das Angsthasen-Spiel)</vt:lpstr>
      <vt:lpstr>Klassifizierung von evolutionären,  symmetrischen (2x2)-Spielen</vt:lpstr>
      <vt:lpstr>Weitere Arten von Spieltypen (Ausblick: Vorlesungsteil 5)</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2017-04-02T06:50:36Z</dcterms:created>
  <dcterms:modified xsi:type="dcterms:W3CDTF">2018-11-01T13:36:38Z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