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755" r:id="rId2"/>
    <p:sldId id="844" r:id="rId3"/>
    <p:sldId id="758" r:id="rId4"/>
    <p:sldId id="839" r:id="rId5"/>
    <p:sldId id="837" r:id="rId6"/>
    <p:sldId id="838" r:id="rId7"/>
    <p:sldId id="754" r:id="rId8"/>
    <p:sldId id="760" r:id="rId9"/>
    <p:sldId id="759" r:id="rId10"/>
    <p:sldId id="761" r:id="rId11"/>
    <p:sldId id="762" r:id="rId12"/>
    <p:sldId id="763" r:id="rId13"/>
    <p:sldId id="765" r:id="rId14"/>
    <p:sldId id="764" r:id="rId15"/>
    <p:sldId id="766" r:id="rId16"/>
    <p:sldId id="767" r:id="rId17"/>
    <p:sldId id="768" r:id="rId18"/>
    <p:sldId id="769" r:id="rId19"/>
    <p:sldId id="770" r:id="rId20"/>
    <p:sldId id="771" r:id="rId21"/>
    <p:sldId id="772" r:id="rId22"/>
    <p:sldId id="774" r:id="rId23"/>
    <p:sldId id="773" r:id="rId24"/>
    <p:sldId id="775" r:id="rId25"/>
    <p:sldId id="776" r:id="rId26"/>
    <p:sldId id="777" r:id="rId27"/>
    <p:sldId id="789" r:id="rId28"/>
    <p:sldId id="790" r:id="rId29"/>
    <p:sldId id="791" r:id="rId30"/>
    <p:sldId id="792" r:id="rId31"/>
    <p:sldId id="793" r:id="rId32"/>
    <p:sldId id="816" r:id="rId33"/>
    <p:sldId id="813" r:id="rId34"/>
    <p:sldId id="817" r:id="rId35"/>
    <p:sldId id="829" r:id="rId36"/>
    <p:sldId id="831" r:id="rId37"/>
    <p:sldId id="832" r:id="rId38"/>
    <p:sldId id="836" r:id="rId39"/>
    <p:sldId id="833" r:id="rId40"/>
    <p:sldId id="841" r:id="rId41"/>
    <p:sldId id="834" r:id="rId42"/>
    <p:sldId id="835" r:id="rId43"/>
    <p:sldId id="814" r:id="rId44"/>
    <p:sldId id="807" r:id="rId45"/>
    <p:sldId id="840" r:id="rId46"/>
    <p:sldId id="800" r:id="rId47"/>
    <p:sldId id="804" r:id="rId48"/>
    <p:sldId id="805" r:id="rId49"/>
    <p:sldId id="815" r:id="rId50"/>
    <p:sldId id="818" r:id="rId51"/>
    <p:sldId id="819" r:id="rId52"/>
    <p:sldId id="820" r:id="rId53"/>
    <p:sldId id="842" r:id="rId54"/>
    <p:sldId id="843" r:id="rId55"/>
  </p:sldIdLst>
  <p:sldSz cx="9144000" cy="5143500" type="screen16x9"/>
  <p:notesSz cx="9144000" cy="6858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7506D"/>
    <a:srgbClr val="EF921B"/>
    <a:srgbClr val="0076AE"/>
    <a:srgbClr val="F05A64"/>
    <a:srgbClr val="FFB6B4"/>
    <a:srgbClr val="6FC9FF"/>
    <a:srgbClr val="004E73"/>
    <a:srgbClr val="3DF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816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71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6" d="100"/>
          <a:sy n="56" d="100"/>
        </p:scale>
        <p:origin x="-2886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1.emf"/><Relationship Id="rId2" Type="http://schemas.openxmlformats.org/officeDocument/2006/relationships/image" Target="../media/image362.emf"/><Relationship Id="rId3" Type="http://schemas.openxmlformats.org/officeDocument/2006/relationships/image" Target="../media/image3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Relationship Id="rId2" Type="http://schemas.openxmlformats.org/officeDocument/2006/relationships/image" Target="../media/image13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145.emf"/><Relationship Id="rId5" Type="http://schemas.openxmlformats.org/officeDocument/2006/relationships/image" Target="../media/image146.emf"/><Relationship Id="rId6" Type="http://schemas.openxmlformats.org/officeDocument/2006/relationships/image" Target="../media/image147.emf"/><Relationship Id="rId7" Type="http://schemas.openxmlformats.org/officeDocument/2006/relationships/image" Target="../media/image148.emf"/><Relationship Id="rId1" Type="http://schemas.openxmlformats.org/officeDocument/2006/relationships/image" Target="../media/image142.emf"/><Relationship Id="rId2" Type="http://schemas.openxmlformats.org/officeDocument/2006/relationships/image" Target="../media/image14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4" Type="http://schemas.openxmlformats.org/officeDocument/2006/relationships/image" Target="../media/image159.wmf"/><Relationship Id="rId5" Type="http://schemas.openxmlformats.org/officeDocument/2006/relationships/image" Target="../media/image160.wmf"/><Relationship Id="rId6" Type="http://schemas.openxmlformats.org/officeDocument/2006/relationships/image" Target="../media/image161.wmf"/><Relationship Id="rId7" Type="http://schemas.openxmlformats.org/officeDocument/2006/relationships/image" Target="../media/image162.wmf"/><Relationship Id="rId8" Type="http://schemas.openxmlformats.org/officeDocument/2006/relationships/image" Target="../media/image163.wmf"/><Relationship Id="rId9" Type="http://schemas.openxmlformats.org/officeDocument/2006/relationships/image" Target="../media/image164.wmf"/><Relationship Id="rId1" Type="http://schemas.openxmlformats.org/officeDocument/2006/relationships/image" Target="../media/image156.wmf"/><Relationship Id="rId2" Type="http://schemas.openxmlformats.org/officeDocument/2006/relationships/image" Target="../media/image1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54000" y="290513"/>
            <a:ext cx="720566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54000" y="6426200"/>
            <a:ext cx="1773238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D796ED1-9693-774A-A7C4-DFEFA514E373}" type="datetime4">
              <a:rPr lang="de-DE"/>
              <a:pPr>
                <a:defRPr/>
              </a:pPr>
              <a:t>July 17, 2017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027238" y="6426200"/>
            <a:ext cx="595312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7999413" y="6426200"/>
            <a:ext cx="89217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FA3748D7-2B2A-8940-AB91-342263EDD02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3078" name="Picture 6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338" y="269875"/>
            <a:ext cx="12382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54000" y="134938"/>
            <a:ext cx="8637588" cy="107950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54000" y="269875"/>
            <a:ext cx="8637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254000" y="6372225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252413" y="582613"/>
            <a:ext cx="8637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36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269875"/>
            <a:ext cx="12461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252413" y="6513513"/>
            <a:ext cx="2159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34954A0-CC95-2D41-9284-2F99A4424C35}" type="datetime4">
              <a:rPr lang="de-DE"/>
              <a:pPr>
                <a:defRPr/>
              </a:pPr>
              <a:t>July 17, 2017</a:t>
            </a:fld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13013" y="693738"/>
            <a:ext cx="4092575" cy="2303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54000" y="3213100"/>
            <a:ext cx="86360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411413" y="6513513"/>
            <a:ext cx="5473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7885113" y="6513513"/>
            <a:ext cx="12573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15F0836C-F369-4140-B9D3-7800058F900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54000" y="290513"/>
            <a:ext cx="72056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en-US" sz="1000" b="1">
              <a:latin typeface="Stafford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54000" y="134938"/>
            <a:ext cx="8637588" cy="107950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254000" y="269875"/>
            <a:ext cx="8637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254000" y="585788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254000" y="6513513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252413" y="3078163"/>
            <a:ext cx="8637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3698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2pPr>
    <a:lvl3pPr marL="9144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0F58C0-183C-A14C-A881-8C5C9DF3F482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Bitstream Charter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276225"/>
            <a:ext cx="8642350" cy="15668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0825" y="147638"/>
            <a:ext cx="8642350" cy="107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252413" y="494823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50825" y="269875"/>
            <a:ext cx="8640763" cy="11113"/>
          </a:xfrm>
          <a:prstGeom prst="rect">
            <a:avLst/>
          </a:prstGeom>
          <a:solidFill>
            <a:srgbClr val="EF92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250825" y="1843088"/>
            <a:ext cx="8640763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9" name="Picture 29" descr="gsi_logo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333" b="54559"/>
          <a:stretch>
            <a:fillRect/>
          </a:stretch>
        </p:blipFill>
        <p:spPr bwMode="auto">
          <a:xfrm>
            <a:off x="7899400" y="1331913"/>
            <a:ext cx="1009650" cy="323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tud_logo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188" y="492125"/>
            <a:ext cx="13350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78158" y="1087042"/>
            <a:ext cx="6642117" cy="7084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0">
                <a:solidFill>
                  <a:srgbClr val="EF921B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78158" y="366713"/>
            <a:ext cx="6642117" cy="628650"/>
          </a:xfrm>
        </p:spPr>
        <p:txBody>
          <a:bodyPr/>
          <a:lstStyle>
            <a:lvl1pPr>
              <a:defRPr>
                <a:solidFill>
                  <a:srgbClr val="EF921B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13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215002"/>
            <a:ext cx="4320480" cy="335995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defRPr b="0" i="0">
                <a:latin typeface="Gill Sans"/>
                <a:cs typeface="Gill Sans"/>
              </a:defRPr>
            </a:lvl1pPr>
            <a:lvl2pPr marL="179388" indent="-248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b="0" i="0">
                <a:latin typeface="Gill Sans"/>
                <a:cs typeface="Gill Sans"/>
              </a:defRPr>
            </a:lvl2pPr>
            <a:lvl3pPr marL="538163" indent="-1873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b="0" i="0">
                <a:latin typeface="Gill Sans"/>
                <a:cs typeface="Gill Sans"/>
              </a:defRPr>
            </a:lvl3pPr>
            <a:lvl4pPr marL="717550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b="0" i="0">
                <a:latin typeface="Gill Sans"/>
                <a:cs typeface="Gill Sans"/>
              </a:defRPr>
            </a:lvl4pPr>
            <a:lvl5pPr marL="908050" indent="-188913">
              <a:buClr>
                <a:srgbClr val="004E73"/>
              </a:buClr>
              <a:buFont typeface="Courier New"/>
              <a:buChar char="o"/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5256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250825" y="276225"/>
            <a:ext cx="86423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366713"/>
            <a:ext cx="66421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>
            <a:off x="250825" y="147638"/>
            <a:ext cx="8642350" cy="1079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9" name="Line 14"/>
          <p:cNvSpPr>
            <a:spLocks noChangeShapeType="1"/>
          </p:cNvSpPr>
          <p:nvPr/>
        </p:nvSpPr>
        <p:spPr bwMode="auto">
          <a:xfrm>
            <a:off x="250825" y="108743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Rectangle 16"/>
          <p:cNvSpPr>
            <a:spLocks noChangeArrowheads="1"/>
          </p:cNvSpPr>
          <p:nvPr userDrawn="1"/>
        </p:nvSpPr>
        <p:spPr bwMode="auto">
          <a:xfrm>
            <a:off x="250825" y="274638"/>
            <a:ext cx="8640763" cy="11112"/>
          </a:xfrm>
          <a:prstGeom prst="rect">
            <a:avLst/>
          </a:prstGeom>
          <a:solidFill>
            <a:srgbClr val="EF921B"/>
          </a:solidFill>
          <a:ln w="9525">
            <a:solidFill>
              <a:srgbClr val="EF921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252413" y="4918075"/>
            <a:ext cx="8639175" cy="174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en-US" sz="1000" dirty="0" smtClean="0">
                <a:latin typeface="Gill Sans Light"/>
                <a:ea typeface="+mn-ea"/>
                <a:cs typeface="Gill Sans Light"/>
              </a:rPr>
              <a:t>July 17, 2017  |  HGS-HIRe Lecture Week | Properties of hadrons at finite temperatures and densities |  Exp. Lecture I |  </a:t>
            </a:r>
            <a:fld id="{AF044EFB-592E-8E4D-943A-F9E1AB083429}" type="slidenum">
              <a:rPr lang="en-US" sz="1000" smtClean="0">
                <a:latin typeface="Gill Sans Light"/>
                <a:ea typeface="+mn-ea"/>
                <a:cs typeface="Gill Sans Light"/>
              </a:rPr>
              <a:pPr algn="r">
                <a:defRPr/>
              </a:pPr>
              <a:t>‹#›</a:t>
            </a:fld>
            <a:r>
              <a:rPr lang="en-US" sz="1000" dirty="0" smtClean="0">
                <a:latin typeface="Gill Sans Light"/>
                <a:ea typeface="+mn-ea"/>
                <a:cs typeface="Gill Sans Light"/>
              </a:rPr>
              <a:t> / 54</a:t>
            </a:r>
          </a:p>
          <a:p>
            <a:pPr algn="r">
              <a:defRPr/>
            </a:pPr>
            <a:endParaRPr lang="en-US" sz="1000" dirty="0">
              <a:latin typeface="Gill Sans Light"/>
              <a:ea typeface="+mn-ea"/>
              <a:cs typeface="Gill Sans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/>
          <a:ea typeface="ＭＳ Ｐゴシック" charset="0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charset="0"/>
        <a:defRPr sz="20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1pPr>
      <a:lvl2pPr marL="179388" indent="-177800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2pPr>
      <a:lvl3pPr marL="538163" indent="-187325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3pPr>
      <a:lvl4pPr marL="717550" indent="-17303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 sz="16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4pPr>
      <a:lvl5pPr marL="908050" indent="-188913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 sz="16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76.emf"/><Relationship Id="rId17" Type="http://schemas.openxmlformats.org/officeDocument/2006/relationships/image" Target="../media/image86.png"/><Relationship Id="rId18" Type="http://schemas.openxmlformats.org/officeDocument/2006/relationships/image" Target="../media/image8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75.emf"/><Relationship Id="rId10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Relationship Id="rId11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07.png"/><Relationship Id="rId5" Type="http://schemas.openxmlformats.org/officeDocument/2006/relationships/image" Target="../media/image113.jpeg"/><Relationship Id="rId6" Type="http://schemas.openxmlformats.org/officeDocument/2006/relationships/image" Target="../media/image114.png"/><Relationship Id="rId7" Type="http://schemas.openxmlformats.org/officeDocument/2006/relationships/oleObject" Target="../embeddings/oleObject8.bin"/><Relationship Id="rId8" Type="http://schemas.openxmlformats.org/officeDocument/2006/relationships/image" Target="../media/image111.emf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1" Type="http://schemas.openxmlformats.org/officeDocument/2006/relationships/image" Target="../media/image11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5.png"/><Relationship Id="rId12" Type="http://schemas.openxmlformats.org/officeDocument/2006/relationships/image" Target="../media/image126.png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1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96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16.png"/><Relationship Id="rId9" Type="http://schemas.openxmlformats.org/officeDocument/2006/relationships/image" Target="../media/image123.png"/><Relationship Id="rId10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35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36.emf"/><Relationship Id="rId11" Type="http://schemas.openxmlformats.org/officeDocument/2006/relationships/image" Target="../media/image14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4.bin"/><Relationship Id="rId20" Type="http://schemas.openxmlformats.org/officeDocument/2006/relationships/image" Target="../media/image147.emf"/><Relationship Id="rId21" Type="http://schemas.openxmlformats.org/officeDocument/2006/relationships/oleObject" Target="../embeddings/oleObject18.bin"/><Relationship Id="rId22" Type="http://schemas.openxmlformats.org/officeDocument/2006/relationships/image" Target="../media/image148.emf"/><Relationship Id="rId23" Type="http://schemas.openxmlformats.org/officeDocument/2006/relationships/image" Target="../media/image155.png"/><Relationship Id="rId10" Type="http://schemas.openxmlformats.org/officeDocument/2006/relationships/image" Target="../media/image144.emf"/><Relationship Id="rId11" Type="http://schemas.openxmlformats.org/officeDocument/2006/relationships/image" Target="../media/image151.png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145.emf"/><Relationship Id="rId14" Type="http://schemas.openxmlformats.org/officeDocument/2006/relationships/image" Target="../media/image152.png"/><Relationship Id="rId15" Type="http://schemas.openxmlformats.org/officeDocument/2006/relationships/oleObject" Target="../embeddings/oleObject16.bin"/><Relationship Id="rId16" Type="http://schemas.openxmlformats.org/officeDocument/2006/relationships/image" Target="../media/image146.emf"/><Relationship Id="rId17" Type="http://schemas.openxmlformats.org/officeDocument/2006/relationships/image" Target="../media/image153.png"/><Relationship Id="rId18" Type="http://schemas.openxmlformats.org/officeDocument/2006/relationships/image" Target="../media/image154.png"/><Relationship Id="rId19" Type="http://schemas.openxmlformats.org/officeDocument/2006/relationships/oleObject" Target="../embeddings/oleObject17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9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42.emf"/><Relationship Id="rId6" Type="http://schemas.openxmlformats.org/officeDocument/2006/relationships/image" Target="../media/image150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43.em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1.bin"/><Relationship Id="rId20" Type="http://schemas.openxmlformats.org/officeDocument/2006/relationships/oleObject" Target="../embeddings/oleObject26.bin"/><Relationship Id="rId21" Type="http://schemas.openxmlformats.org/officeDocument/2006/relationships/image" Target="../media/image163.wmf"/><Relationship Id="rId22" Type="http://schemas.openxmlformats.org/officeDocument/2006/relationships/oleObject" Target="../embeddings/oleObject27.bin"/><Relationship Id="rId23" Type="http://schemas.openxmlformats.org/officeDocument/2006/relationships/image" Target="../media/image164.wmf"/><Relationship Id="rId24" Type="http://schemas.openxmlformats.org/officeDocument/2006/relationships/image" Target="../media/image168.png"/><Relationship Id="rId25" Type="http://schemas.openxmlformats.org/officeDocument/2006/relationships/image" Target="../media/image169.png"/><Relationship Id="rId26" Type="http://schemas.openxmlformats.org/officeDocument/2006/relationships/image" Target="../media/image170.png"/><Relationship Id="rId27" Type="http://schemas.openxmlformats.org/officeDocument/2006/relationships/image" Target="../media/image171.png"/><Relationship Id="rId10" Type="http://schemas.openxmlformats.org/officeDocument/2006/relationships/image" Target="../media/image158.wmf"/><Relationship Id="rId11" Type="http://schemas.openxmlformats.org/officeDocument/2006/relationships/oleObject" Target="../embeddings/oleObject22.bin"/><Relationship Id="rId12" Type="http://schemas.openxmlformats.org/officeDocument/2006/relationships/image" Target="../media/image159.wmf"/><Relationship Id="rId13" Type="http://schemas.openxmlformats.org/officeDocument/2006/relationships/oleObject" Target="../embeddings/oleObject23.bin"/><Relationship Id="rId14" Type="http://schemas.openxmlformats.org/officeDocument/2006/relationships/image" Target="../media/image160.wmf"/><Relationship Id="rId15" Type="http://schemas.openxmlformats.org/officeDocument/2006/relationships/image" Target="../media/image167.png"/><Relationship Id="rId16" Type="http://schemas.openxmlformats.org/officeDocument/2006/relationships/oleObject" Target="../embeddings/oleObject24.bin"/><Relationship Id="rId17" Type="http://schemas.openxmlformats.org/officeDocument/2006/relationships/image" Target="../media/image161.wmf"/><Relationship Id="rId18" Type="http://schemas.openxmlformats.org/officeDocument/2006/relationships/oleObject" Target="../embeddings/oleObject25.bin"/><Relationship Id="rId19" Type="http://schemas.openxmlformats.org/officeDocument/2006/relationships/image" Target="../media/image16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56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5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oleObject" Target="../embeddings/oleObject28.bin"/><Relationship Id="rId8" Type="http://schemas.openxmlformats.org/officeDocument/2006/relationships/image" Target="../media/image180.emf"/><Relationship Id="rId9" Type="http://schemas.openxmlformats.org/officeDocument/2006/relationships/image" Target="../media/image18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3.png"/><Relationship Id="rId20" Type="http://schemas.openxmlformats.org/officeDocument/2006/relationships/image" Target="../media/image204.png"/><Relationship Id="rId21" Type="http://schemas.openxmlformats.org/officeDocument/2006/relationships/image" Target="../media/image205.png"/><Relationship Id="rId22" Type="http://schemas.openxmlformats.org/officeDocument/2006/relationships/image" Target="../media/image206.png"/><Relationship Id="rId23" Type="http://schemas.openxmlformats.org/officeDocument/2006/relationships/image" Target="../media/image207.png"/><Relationship Id="rId24" Type="http://schemas.openxmlformats.org/officeDocument/2006/relationships/image" Target="../media/image208.png"/><Relationship Id="rId25" Type="http://schemas.openxmlformats.org/officeDocument/2006/relationships/image" Target="../media/image209.png"/><Relationship Id="rId26" Type="http://schemas.openxmlformats.org/officeDocument/2006/relationships/image" Target="../media/image210.png"/><Relationship Id="rId10" Type="http://schemas.openxmlformats.org/officeDocument/2006/relationships/image" Target="../media/image194.png"/><Relationship Id="rId11" Type="http://schemas.openxmlformats.org/officeDocument/2006/relationships/image" Target="../media/image195.png"/><Relationship Id="rId12" Type="http://schemas.openxmlformats.org/officeDocument/2006/relationships/image" Target="../media/image196.png"/><Relationship Id="rId13" Type="http://schemas.openxmlformats.org/officeDocument/2006/relationships/image" Target="../media/image197.png"/><Relationship Id="rId14" Type="http://schemas.openxmlformats.org/officeDocument/2006/relationships/image" Target="../media/image198.png"/><Relationship Id="rId15" Type="http://schemas.openxmlformats.org/officeDocument/2006/relationships/image" Target="../media/image199.png"/><Relationship Id="rId16" Type="http://schemas.openxmlformats.org/officeDocument/2006/relationships/image" Target="../media/image200.png"/><Relationship Id="rId17" Type="http://schemas.openxmlformats.org/officeDocument/2006/relationships/image" Target="../media/image201.png"/><Relationship Id="rId18" Type="http://schemas.openxmlformats.org/officeDocument/2006/relationships/image" Target="../media/image202.png"/><Relationship Id="rId19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png"/><Relationship Id="rId8" Type="http://schemas.openxmlformats.org/officeDocument/2006/relationships/image" Target="../media/image192.png"/></Relationships>
</file>

<file path=ppt/slides/_rels/slide2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4.png"/><Relationship Id="rId21" Type="http://schemas.openxmlformats.org/officeDocument/2006/relationships/image" Target="../media/image222.png"/><Relationship Id="rId22" Type="http://schemas.openxmlformats.org/officeDocument/2006/relationships/image" Target="../media/image201.png"/><Relationship Id="rId23" Type="http://schemas.openxmlformats.org/officeDocument/2006/relationships/image" Target="../media/image197.png"/><Relationship Id="rId24" Type="http://schemas.openxmlformats.org/officeDocument/2006/relationships/image" Target="../media/image223.png"/><Relationship Id="rId25" Type="http://schemas.openxmlformats.org/officeDocument/2006/relationships/image" Target="../media/image224.png"/><Relationship Id="rId26" Type="http://schemas.openxmlformats.org/officeDocument/2006/relationships/image" Target="../media/image225.png"/><Relationship Id="rId27" Type="http://schemas.openxmlformats.org/officeDocument/2006/relationships/image" Target="../media/image226.png"/><Relationship Id="rId28" Type="http://schemas.openxmlformats.org/officeDocument/2006/relationships/image" Target="../media/image227.png"/><Relationship Id="rId29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30" Type="http://schemas.openxmlformats.org/officeDocument/2006/relationships/image" Target="../media/image229.png"/><Relationship Id="rId31" Type="http://schemas.openxmlformats.org/officeDocument/2006/relationships/image" Target="../media/image230.png"/><Relationship Id="rId32" Type="http://schemas.openxmlformats.org/officeDocument/2006/relationships/image" Target="../media/image231.jpeg"/><Relationship Id="rId9" Type="http://schemas.openxmlformats.org/officeDocument/2006/relationships/image" Target="../media/image216.png"/><Relationship Id="rId6" Type="http://schemas.openxmlformats.org/officeDocument/2006/relationships/image" Target="../media/image215.png"/><Relationship Id="rId7" Type="http://schemas.openxmlformats.org/officeDocument/2006/relationships/image" Target="../media/image203.png"/><Relationship Id="rId8" Type="http://schemas.openxmlformats.org/officeDocument/2006/relationships/image" Target="../media/image192.png"/><Relationship Id="rId33" Type="http://schemas.openxmlformats.org/officeDocument/2006/relationships/image" Target="../media/image232.png"/><Relationship Id="rId10" Type="http://schemas.openxmlformats.org/officeDocument/2006/relationships/image" Target="../media/image217.png"/><Relationship Id="rId11" Type="http://schemas.openxmlformats.org/officeDocument/2006/relationships/image" Target="../media/image195.png"/><Relationship Id="rId12" Type="http://schemas.openxmlformats.org/officeDocument/2006/relationships/image" Target="../media/image218.png"/><Relationship Id="rId13" Type="http://schemas.openxmlformats.org/officeDocument/2006/relationships/image" Target="../media/image207.png"/><Relationship Id="rId14" Type="http://schemas.openxmlformats.org/officeDocument/2006/relationships/image" Target="../media/image219.png"/><Relationship Id="rId15" Type="http://schemas.openxmlformats.org/officeDocument/2006/relationships/image" Target="../media/image198.png"/><Relationship Id="rId16" Type="http://schemas.openxmlformats.org/officeDocument/2006/relationships/image" Target="../media/image220.png"/><Relationship Id="rId17" Type="http://schemas.openxmlformats.org/officeDocument/2006/relationships/image" Target="../media/image194.png"/><Relationship Id="rId18" Type="http://schemas.openxmlformats.org/officeDocument/2006/relationships/image" Target="../media/image221.png"/><Relationship Id="rId19" Type="http://schemas.openxmlformats.org/officeDocument/2006/relationships/image" Target="../media/image206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0.png"/><Relationship Id="rId12" Type="http://schemas.openxmlformats.org/officeDocument/2006/relationships/image" Target="../media/image241.png"/><Relationship Id="rId13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197.png"/><Relationship Id="rId8" Type="http://schemas.openxmlformats.org/officeDocument/2006/relationships/image" Target="../media/image238.png"/><Relationship Id="rId9" Type="http://schemas.openxmlformats.org/officeDocument/2006/relationships/image" Target="../media/image198.png"/><Relationship Id="rId10" Type="http://schemas.openxmlformats.org/officeDocument/2006/relationships/image" Target="../media/image2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0.png"/><Relationship Id="rId12" Type="http://schemas.openxmlformats.org/officeDocument/2006/relationships/image" Target="../media/image251.png"/><Relationship Id="rId13" Type="http://schemas.openxmlformats.org/officeDocument/2006/relationships/image" Target="../media/image252.png"/><Relationship Id="rId14" Type="http://schemas.openxmlformats.org/officeDocument/2006/relationships/image" Target="../media/image253.png"/><Relationship Id="rId15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png"/><Relationship Id="rId3" Type="http://schemas.openxmlformats.org/officeDocument/2006/relationships/image" Target="../media/image244.png"/><Relationship Id="rId4" Type="http://schemas.openxmlformats.org/officeDocument/2006/relationships/image" Target="../media/image245.png"/><Relationship Id="rId5" Type="http://schemas.openxmlformats.org/officeDocument/2006/relationships/image" Target="../media/image246.png"/><Relationship Id="rId6" Type="http://schemas.openxmlformats.org/officeDocument/2006/relationships/image" Target="../media/image247.png"/><Relationship Id="rId7" Type="http://schemas.openxmlformats.org/officeDocument/2006/relationships/image" Target="../media/image195.png"/><Relationship Id="rId8" Type="http://schemas.openxmlformats.org/officeDocument/2006/relationships/image" Target="../media/image248.png"/><Relationship Id="rId9" Type="http://schemas.openxmlformats.org/officeDocument/2006/relationships/image" Target="../media/image191.png"/><Relationship Id="rId10" Type="http://schemas.openxmlformats.org/officeDocument/2006/relationships/image" Target="../media/image2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png"/><Relationship Id="rId3" Type="http://schemas.openxmlformats.org/officeDocument/2006/relationships/image" Target="../media/image258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8.png"/><Relationship Id="rId12" Type="http://schemas.openxmlformats.org/officeDocument/2006/relationships/oleObject" Target="../embeddings/oleObject29.bin"/><Relationship Id="rId13" Type="http://schemas.openxmlformats.org/officeDocument/2006/relationships/image" Target="../media/image259.emf"/><Relationship Id="rId14" Type="http://schemas.openxmlformats.org/officeDocument/2006/relationships/image" Target="../media/image269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8" Type="http://schemas.openxmlformats.org/officeDocument/2006/relationships/image" Target="../media/image265.png"/><Relationship Id="rId9" Type="http://schemas.openxmlformats.org/officeDocument/2006/relationships/image" Target="../media/image266.png"/><Relationship Id="rId10" Type="http://schemas.openxmlformats.org/officeDocument/2006/relationships/image" Target="../media/image267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8.png"/><Relationship Id="rId12" Type="http://schemas.openxmlformats.org/officeDocument/2006/relationships/oleObject" Target="../embeddings/oleObject30.bin"/><Relationship Id="rId13" Type="http://schemas.openxmlformats.org/officeDocument/2006/relationships/image" Target="../media/image259.emf"/><Relationship Id="rId14" Type="http://schemas.openxmlformats.org/officeDocument/2006/relationships/image" Target="../media/image269.png"/><Relationship Id="rId15" Type="http://schemas.openxmlformats.org/officeDocument/2006/relationships/image" Target="../media/image270.png"/><Relationship Id="rId16" Type="http://schemas.openxmlformats.org/officeDocument/2006/relationships/image" Target="../media/image271.png"/><Relationship Id="rId17" Type="http://schemas.openxmlformats.org/officeDocument/2006/relationships/image" Target="../media/image272.png"/><Relationship Id="rId18" Type="http://schemas.openxmlformats.org/officeDocument/2006/relationships/image" Target="../media/image27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8" Type="http://schemas.openxmlformats.org/officeDocument/2006/relationships/image" Target="../media/image265.png"/><Relationship Id="rId9" Type="http://schemas.openxmlformats.org/officeDocument/2006/relationships/image" Target="../media/image266.png"/><Relationship Id="rId10" Type="http://schemas.openxmlformats.org/officeDocument/2006/relationships/image" Target="../media/image267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1.png"/><Relationship Id="rId12" Type="http://schemas.openxmlformats.org/officeDocument/2006/relationships/image" Target="../media/image282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5.png"/><Relationship Id="rId4" Type="http://schemas.openxmlformats.org/officeDocument/2006/relationships/oleObject" Target="../embeddings/oleObject31.bin"/><Relationship Id="rId5" Type="http://schemas.openxmlformats.org/officeDocument/2006/relationships/image" Target="../media/image274.emf"/><Relationship Id="rId6" Type="http://schemas.openxmlformats.org/officeDocument/2006/relationships/image" Target="../media/image276.png"/><Relationship Id="rId7" Type="http://schemas.openxmlformats.org/officeDocument/2006/relationships/image" Target="../media/image277.png"/><Relationship Id="rId8" Type="http://schemas.openxmlformats.org/officeDocument/2006/relationships/image" Target="../media/image278.png"/><Relationship Id="rId9" Type="http://schemas.openxmlformats.org/officeDocument/2006/relationships/image" Target="../media/image279.png"/><Relationship Id="rId10" Type="http://schemas.openxmlformats.org/officeDocument/2006/relationships/image" Target="../media/image2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9.emf"/><Relationship Id="rId12" Type="http://schemas.openxmlformats.org/officeDocument/2006/relationships/image" Target="../media/image297.png"/><Relationship Id="rId13" Type="http://schemas.openxmlformats.org/officeDocument/2006/relationships/image" Target="../media/image298.png"/><Relationship Id="rId14" Type="http://schemas.openxmlformats.org/officeDocument/2006/relationships/image" Target="../media/image299.png"/><Relationship Id="rId15" Type="http://schemas.openxmlformats.org/officeDocument/2006/relationships/image" Target="../media/image300.png"/><Relationship Id="rId16" Type="http://schemas.openxmlformats.org/officeDocument/2006/relationships/image" Target="../media/image30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0.png"/><Relationship Id="rId4" Type="http://schemas.openxmlformats.org/officeDocument/2006/relationships/image" Target="../media/image291.png"/><Relationship Id="rId5" Type="http://schemas.openxmlformats.org/officeDocument/2006/relationships/image" Target="../media/image292.png"/><Relationship Id="rId6" Type="http://schemas.openxmlformats.org/officeDocument/2006/relationships/image" Target="../media/image293.png"/><Relationship Id="rId7" Type="http://schemas.openxmlformats.org/officeDocument/2006/relationships/image" Target="../media/image294.png"/><Relationship Id="rId8" Type="http://schemas.openxmlformats.org/officeDocument/2006/relationships/image" Target="../media/image295.png"/><Relationship Id="rId9" Type="http://schemas.openxmlformats.org/officeDocument/2006/relationships/image" Target="../media/image296.png"/><Relationship Id="rId10" Type="http://schemas.openxmlformats.org/officeDocument/2006/relationships/oleObject" Target="../embeddings/oleObject3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4" Type="http://schemas.openxmlformats.org/officeDocument/2006/relationships/oleObject" Target="../embeddings/oleObject33.bin"/><Relationship Id="rId5" Type="http://schemas.openxmlformats.org/officeDocument/2006/relationships/image" Target="../media/image302.emf"/><Relationship Id="rId6" Type="http://schemas.openxmlformats.org/officeDocument/2006/relationships/image" Target="../media/image304.png"/><Relationship Id="rId7" Type="http://schemas.openxmlformats.org/officeDocument/2006/relationships/image" Target="../media/image305.png"/><Relationship Id="rId8" Type="http://schemas.openxmlformats.org/officeDocument/2006/relationships/image" Target="../media/image306.png"/><Relationship Id="rId9" Type="http://schemas.openxmlformats.org/officeDocument/2006/relationships/image" Target="../media/image307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4" Type="http://schemas.openxmlformats.org/officeDocument/2006/relationships/image" Target="../media/image310.png"/><Relationship Id="rId5" Type="http://schemas.openxmlformats.org/officeDocument/2006/relationships/image" Target="../media/image311.png"/><Relationship Id="rId6" Type="http://schemas.openxmlformats.org/officeDocument/2006/relationships/image" Target="../media/image312.png"/><Relationship Id="rId7" Type="http://schemas.openxmlformats.org/officeDocument/2006/relationships/image" Target="../media/image313.png"/><Relationship Id="rId8" Type="http://schemas.openxmlformats.org/officeDocument/2006/relationships/image" Target="../media/image314.png"/><Relationship Id="rId9" Type="http://schemas.openxmlformats.org/officeDocument/2006/relationships/image" Target="../media/image315.png"/><Relationship Id="rId10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4" Type="http://schemas.openxmlformats.org/officeDocument/2006/relationships/image" Target="../media/image319.png"/><Relationship Id="rId5" Type="http://schemas.openxmlformats.org/officeDocument/2006/relationships/image" Target="../media/image320.png"/><Relationship Id="rId6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4" Type="http://schemas.openxmlformats.org/officeDocument/2006/relationships/image" Target="../media/image324.png"/><Relationship Id="rId5" Type="http://schemas.openxmlformats.org/officeDocument/2006/relationships/image" Target="../media/image325.png"/><Relationship Id="rId6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4" Type="http://schemas.openxmlformats.org/officeDocument/2006/relationships/image" Target="../media/image329.png"/><Relationship Id="rId5" Type="http://schemas.openxmlformats.org/officeDocument/2006/relationships/image" Target="../media/image330.png"/><Relationship Id="rId6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2.png"/><Relationship Id="rId3" Type="http://schemas.openxmlformats.org/officeDocument/2006/relationships/image" Target="../media/image333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3.jpeg"/><Relationship Id="rId12" Type="http://schemas.openxmlformats.org/officeDocument/2006/relationships/image" Target="../media/image344.jpeg"/><Relationship Id="rId13" Type="http://schemas.openxmlformats.org/officeDocument/2006/relationships/image" Target="../media/image345.png"/><Relationship Id="rId14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png"/><Relationship Id="rId3" Type="http://schemas.openxmlformats.org/officeDocument/2006/relationships/image" Target="../media/image335.png"/><Relationship Id="rId4" Type="http://schemas.openxmlformats.org/officeDocument/2006/relationships/image" Target="../media/image336.png"/><Relationship Id="rId5" Type="http://schemas.openxmlformats.org/officeDocument/2006/relationships/image" Target="../media/image337.png"/><Relationship Id="rId6" Type="http://schemas.openxmlformats.org/officeDocument/2006/relationships/image" Target="../media/image338.png"/><Relationship Id="rId7" Type="http://schemas.openxmlformats.org/officeDocument/2006/relationships/image" Target="../media/image339.png"/><Relationship Id="rId8" Type="http://schemas.openxmlformats.org/officeDocument/2006/relationships/image" Target="../media/image340.png"/><Relationship Id="rId9" Type="http://schemas.openxmlformats.org/officeDocument/2006/relationships/image" Target="../media/image341.png"/><Relationship Id="rId10" Type="http://schemas.openxmlformats.org/officeDocument/2006/relationships/image" Target="../media/image3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4" Type="http://schemas.openxmlformats.org/officeDocument/2006/relationships/image" Target="../media/image349.png"/><Relationship Id="rId5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1.png"/><Relationship Id="rId3" Type="http://schemas.openxmlformats.org/officeDocument/2006/relationships/image" Target="../media/image3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1.png"/><Relationship Id="rId3" Type="http://schemas.openxmlformats.org/officeDocument/2006/relationships/image" Target="../media/image3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1.png"/><Relationship Id="rId3" Type="http://schemas.openxmlformats.org/officeDocument/2006/relationships/image" Target="../media/image3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4" Type="http://schemas.openxmlformats.org/officeDocument/2006/relationships/image" Target="../media/image357.png"/><Relationship Id="rId5" Type="http://schemas.openxmlformats.org/officeDocument/2006/relationships/image" Target="../media/image358.png"/><Relationship Id="rId6" Type="http://schemas.openxmlformats.org/officeDocument/2006/relationships/image" Target="../media/image359.png"/><Relationship Id="rId7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4" Type="http://schemas.openxmlformats.org/officeDocument/2006/relationships/image" Target="../media/image365.png"/><Relationship Id="rId5" Type="http://schemas.openxmlformats.org/officeDocument/2006/relationships/oleObject" Target="../embeddings/oleObject34.bin"/><Relationship Id="rId6" Type="http://schemas.openxmlformats.org/officeDocument/2006/relationships/image" Target="../media/image361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362.emf"/><Relationship Id="rId9" Type="http://schemas.openxmlformats.org/officeDocument/2006/relationships/image" Target="../media/image366.png"/><Relationship Id="rId10" Type="http://schemas.openxmlformats.org/officeDocument/2006/relationships/oleObject" Target="../embeddings/oleObject36.bin"/><Relationship Id="rId11" Type="http://schemas.openxmlformats.org/officeDocument/2006/relationships/image" Target="../media/image36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7.png"/><Relationship Id="rId3" Type="http://schemas.openxmlformats.org/officeDocument/2006/relationships/image" Target="../media/image368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6.jpeg"/><Relationship Id="rId20" Type="http://schemas.openxmlformats.org/officeDocument/2006/relationships/image" Target="../media/image387.png"/><Relationship Id="rId21" Type="http://schemas.openxmlformats.org/officeDocument/2006/relationships/image" Target="../media/image388.png"/><Relationship Id="rId10" Type="http://schemas.openxmlformats.org/officeDocument/2006/relationships/image" Target="../media/image377.jpeg"/><Relationship Id="rId11" Type="http://schemas.openxmlformats.org/officeDocument/2006/relationships/image" Target="../media/image378.png"/><Relationship Id="rId12" Type="http://schemas.openxmlformats.org/officeDocument/2006/relationships/image" Target="../media/image379.png"/><Relationship Id="rId13" Type="http://schemas.openxmlformats.org/officeDocument/2006/relationships/image" Target="../media/image380.png"/><Relationship Id="rId14" Type="http://schemas.openxmlformats.org/officeDocument/2006/relationships/image" Target="../media/image381.png"/><Relationship Id="rId15" Type="http://schemas.openxmlformats.org/officeDocument/2006/relationships/image" Target="../media/image382.png"/><Relationship Id="rId16" Type="http://schemas.openxmlformats.org/officeDocument/2006/relationships/image" Target="../media/image383.jpeg"/><Relationship Id="rId17" Type="http://schemas.openxmlformats.org/officeDocument/2006/relationships/image" Target="../media/image384.png"/><Relationship Id="rId18" Type="http://schemas.openxmlformats.org/officeDocument/2006/relationships/image" Target="../media/image385.png"/><Relationship Id="rId19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9.png"/><Relationship Id="rId3" Type="http://schemas.openxmlformats.org/officeDocument/2006/relationships/image" Target="../media/image370.jpeg"/><Relationship Id="rId4" Type="http://schemas.openxmlformats.org/officeDocument/2006/relationships/image" Target="../media/image371.png"/><Relationship Id="rId5" Type="http://schemas.openxmlformats.org/officeDocument/2006/relationships/image" Target="../media/image372.jpeg"/><Relationship Id="rId6" Type="http://schemas.openxmlformats.org/officeDocument/2006/relationships/image" Target="../media/image373.png"/><Relationship Id="rId7" Type="http://schemas.openxmlformats.org/officeDocument/2006/relationships/image" Target="../media/image374.jpeg"/><Relationship Id="rId8" Type="http://schemas.openxmlformats.org/officeDocument/2006/relationships/image" Target="../media/image3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9.png"/><Relationship Id="rId3" Type="http://schemas.openxmlformats.org/officeDocument/2006/relationships/image" Target="../media/image3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1.png"/><Relationship Id="rId3" Type="http://schemas.openxmlformats.org/officeDocument/2006/relationships/image" Target="../media/image3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8" Type="http://schemas.openxmlformats.org/officeDocument/2006/relationships/image" Target="../media/image30.png"/><Relationship Id="rId9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46.png"/><Relationship Id="rId10" Type="http://schemas.openxmlformats.org/officeDocument/2006/relationships/image" Target="../media/image33.emf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oleObject" Target="../embeddings/oleObject3.bin"/><Relationship Id="rId15" Type="http://schemas.openxmlformats.org/officeDocument/2006/relationships/image" Target="../media/image34.emf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3.png"/><Relationship Id="rId13" Type="http://schemas.openxmlformats.org/officeDocument/2006/relationships/image" Target="../media/image46.png"/><Relationship Id="rId14" Type="http://schemas.openxmlformats.org/officeDocument/2006/relationships/image" Target="../media/image51.png"/><Relationship Id="rId15" Type="http://schemas.openxmlformats.org/officeDocument/2006/relationships/oleObject" Target="../embeddings/oleObject4.bin"/><Relationship Id="rId16" Type="http://schemas.openxmlformats.org/officeDocument/2006/relationships/image" Target="../media/image47.emf"/><Relationship Id="rId17" Type="http://schemas.openxmlformats.org/officeDocument/2006/relationships/image" Target="../media/image52.jpeg"/><Relationship Id="rId18" Type="http://schemas.openxmlformats.org/officeDocument/2006/relationships/image" Target="../media/image5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" descr="dcUoBpysOEnq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488" y="3657600"/>
            <a:ext cx="5130800" cy="873125"/>
          </a:xfrm>
          <a:prstGeom prst="rect">
            <a:avLst/>
          </a:prstGeom>
        </p:spPr>
      </p:pic>
      <p:pic>
        <p:nvPicPr>
          <p:cNvPr id="4" name="PFE element 2" descr="dcUoBpysOEnq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75" y="482600"/>
            <a:ext cx="4333875" cy="1181100"/>
          </a:xfrm>
          <a:prstGeom prst="rect">
            <a:avLst/>
          </a:prstGeom>
        </p:spPr>
      </p:pic>
      <p:pic>
        <p:nvPicPr>
          <p:cNvPr id="5123" name="Picture 9" descr="Screen Shot 2014-11-20 at 15.16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355850"/>
            <a:ext cx="27447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neu_QuarksGlu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4300538"/>
            <a:ext cx="10080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63" descr="dcUoBpysOEnq4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6546850" cy="330200"/>
          </a:xfrm>
          <a:prstGeom prst="rect">
            <a:avLst/>
          </a:prstGeom>
        </p:spPr>
      </p:pic>
      <p:pic>
        <p:nvPicPr>
          <p:cNvPr id="4" name="PFE element 64" descr="dcUoBpysOEnq5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94" y="1270000"/>
            <a:ext cx="2578100" cy="444500"/>
          </a:xfrm>
          <a:prstGeom prst="rect">
            <a:avLst/>
          </a:prstGeom>
        </p:spPr>
      </p:pic>
      <p:pic>
        <p:nvPicPr>
          <p:cNvPr id="102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708150"/>
            <a:ext cx="21113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1819275"/>
            <a:ext cx="24320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1100" y="1819275"/>
            <a:ext cx="26130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hide68" hidden="1"/>
          <p:cNvSpPr txBox="1">
            <a:spLocks noChangeArrowheads="1"/>
          </p:cNvSpPr>
          <p:nvPr/>
        </p:nvSpPr>
        <p:spPr bwMode="auto">
          <a:xfrm>
            <a:off x="3081338" y="3354388"/>
            <a:ext cx="187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  <a:cs typeface="Gill Sans" charset="0"/>
              </a:rPr>
              <a:t>For normal shoes,</a:t>
            </a:r>
            <a:br>
              <a:rPr lang="en-US" sz="1800">
                <a:latin typeface="Gill Sans" charset="0"/>
                <a:cs typeface="Gill Sans" charset="0"/>
              </a:rPr>
            </a:br>
            <a:r>
              <a:rPr lang="en-US" sz="1800">
                <a:latin typeface="Gill Sans" charset="0"/>
                <a:cs typeface="Gill Sans" charset="0"/>
              </a:rPr>
              <a:t>the road is flat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74988" y="3353594"/>
            <a:ext cx="1892300" cy="647700"/>
            <a:chOff x="317500" y="317500"/>
            <a:chExt cx="1892300" cy="647700"/>
          </a:xfrm>
        </p:grpSpPr>
        <p:pic>
          <p:nvPicPr>
            <p:cNvPr id="9" name="PFE element 68" descr="dcUoBpysOEnq51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92300" cy="647700"/>
            </a:xfrm>
            <a:prstGeom prst="rect">
              <a:avLst/>
            </a:prstGeom>
          </p:spPr>
        </p:pic>
        <p:sp>
          <p:nvSpPr>
            <p:cNvPr id="11" name="Shape_55"/>
            <p:cNvSpPr/>
            <p:nvPr/>
          </p:nvSpPr>
          <p:spPr>
            <a:xfrm>
              <a:off x="317500" y="317500"/>
              <a:ext cx="1892300" cy="6477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FE element 69" descr="dcUoBpysOEnq52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3" y="1404144"/>
            <a:ext cx="1041400" cy="381000"/>
          </a:xfrm>
          <a:prstGeom prst="rect">
            <a:avLst/>
          </a:prstGeom>
        </p:spPr>
      </p:pic>
      <p:sp>
        <p:nvSpPr>
          <p:cNvPr id="10" name="pfehide70" hidden="1"/>
          <p:cNvSpPr>
            <a:spLocks noChangeArrowheads="1"/>
          </p:cNvSpPr>
          <p:nvPr/>
        </p:nvSpPr>
        <p:spPr bwMode="auto">
          <a:xfrm>
            <a:off x="6156325" y="3354388"/>
            <a:ext cx="1660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>
                <a:latin typeface="Gill Sans" charset="0"/>
                <a:cs typeface="Gill Sans" charset="0"/>
              </a:rPr>
              <a:t>High-heels</a:t>
            </a:r>
            <a:br>
              <a:rPr lang="en-US" sz="1800">
                <a:latin typeface="Gill Sans" charset="0"/>
                <a:cs typeface="Gill Sans" charset="0"/>
              </a:rPr>
            </a:br>
            <a:r>
              <a:rPr lang="en-US" sz="1800">
                <a:latin typeface="Gill Sans" charset="0"/>
                <a:cs typeface="Gill Sans" charset="0"/>
              </a:rPr>
              <a:t>find unevenness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48388" y="3353594"/>
            <a:ext cx="1676400" cy="647700"/>
            <a:chOff x="317500" y="317500"/>
            <a:chExt cx="1676400" cy="647700"/>
          </a:xfrm>
        </p:grpSpPr>
        <p:pic>
          <p:nvPicPr>
            <p:cNvPr id="14" name="PFE element 70" descr="dcUoBpysOEnq53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76400" cy="647700"/>
            </a:xfrm>
            <a:prstGeom prst="rect">
              <a:avLst/>
            </a:prstGeom>
          </p:spPr>
        </p:pic>
        <p:sp>
          <p:nvSpPr>
            <p:cNvPr id="15" name="Shape_56"/>
            <p:cNvSpPr/>
            <p:nvPr/>
          </p:nvSpPr>
          <p:spPr>
            <a:xfrm>
              <a:off x="317500" y="317500"/>
              <a:ext cx="1676400" cy="6477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71" descr="dcUoBpysOEnq5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6546850" cy="330200"/>
          </a:xfrm>
          <a:prstGeom prst="rect">
            <a:avLst/>
          </a:prstGeom>
        </p:spPr>
      </p:pic>
      <p:pic>
        <p:nvPicPr>
          <p:cNvPr id="4" name="PFE element 72" descr="dcUoBpysOEnq5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3" y="1700213"/>
            <a:ext cx="4330700" cy="1993900"/>
          </a:xfrm>
          <a:prstGeom prst="rect">
            <a:avLst/>
          </a:prstGeom>
        </p:spPr>
      </p:pic>
      <p:pic>
        <p:nvPicPr>
          <p:cNvPr id="11267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013" y="1708150"/>
            <a:ext cx="44973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74" descr="dcUoBpysOEnq5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55625"/>
            <a:ext cx="3082925" cy="250825"/>
          </a:xfrm>
          <a:prstGeom prst="rect">
            <a:avLst/>
          </a:prstGeom>
        </p:spPr>
      </p:pic>
      <p:pic>
        <p:nvPicPr>
          <p:cNvPr id="12290" name="Picture 5" descr="Standardmode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225" y="2066925"/>
            <a:ext cx="32448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76" descr="dcUoBpysOEnq5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1208088"/>
            <a:ext cx="8137525" cy="3311525"/>
          </a:xfrm>
          <a:prstGeom prst="rect">
            <a:avLst/>
          </a:prstGeom>
        </p:spPr>
      </p:pic>
      <p:sp>
        <p:nvSpPr>
          <p:cNvPr id="6" name="pfehide77" hidden="1"/>
          <p:cNvSpPr/>
          <p:nvPr/>
        </p:nvSpPr>
        <p:spPr>
          <a:xfrm>
            <a:off x="2411760" y="4515966"/>
            <a:ext cx="5061768" cy="369332"/>
          </a:xfrm>
          <a:prstGeom prst="rect">
            <a:avLst/>
          </a:prstGeom>
          <a:solidFill>
            <a:srgbClr val="EF921B"/>
          </a:solidFill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dirty="0">
                <a:latin typeface="Gill Sans"/>
                <a:cs typeface="Gill Sans"/>
              </a:rPr>
              <a:t>Very successful theory, but with outstanding puzzles</a:t>
            </a:r>
            <a:endParaRPr lang="en-US" sz="1800" dirty="0">
              <a:effectLst>
                <a:innerShdw blurRad="63500" dist="50800" dir="18900000">
                  <a:srgbClr val="000000">
                    <a:alpha val="50000"/>
                  </a:srgbClr>
                </a:innerShdw>
              </a:effectLst>
              <a:latin typeface="Gill Sans"/>
              <a:cs typeface="Gill San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02644" y="4510132"/>
            <a:ext cx="5080000" cy="381000"/>
            <a:chOff x="317500" y="317500"/>
            <a:chExt cx="5080000" cy="381000"/>
          </a:xfrm>
        </p:grpSpPr>
        <p:pic>
          <p:nvPicPr>
            <p:cNvPr id="7" name="PFE element 77" descr="dcUoBpysOEnq59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080000" cy="381000"/>
            </a:xfrm>
            <a:prstGeom prst="rect">
              <a:avLst/>
            </a:prstGeom>
          </p:spPr>
        </p:pic>
        <p:sp>
          <p:nvSpPr>
            <p:cNvPr id="8" name="Shape_57"/>
            <p:cNvSpPr/>
            <p:nvPr/>
          </p:nvSpPr>
          <p:spPr>
            <a:xfrm>
              <a:off x="317500" y="317500"/>
              <a:ext cx="5080000" cy="381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78" descr="dcUoBpysOEnq6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3048000" cy="330200"/>
          </a:xfrm>
          <a:prstGeom prst="rect">
            <a:avLst/>
          </a:prstGeom>
        </p:spPr>
      </p:pic>
      <p:pic>
        <p:nvPicPr>
          <p:cNvPr id="4" name="PFE element 79" descr="dcUoBpysOEnq6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969" y="2209801"/>
            <a:ext cx="1879600" cy="1587500"/>
          </a:xfrm>
          <a:prstGeom prst="rect">
            <a:avLst/>
          </a:prstGeom>
        </p:spPr>
      </p:pic>
      <p:sp>
        <p:nvSpPr>
          <p:cNvPr id="11" name="pfehide80" hidden="1"/>
          <p:cNvSpPr/>
          <p:nvPr/>
        </p:nvSpPr>
        <p:spPr>
          <a:xfrm>
            <a:off x="1493838" y="987425"/>
            <a:ext cx="2141537" cy="1455738"/>
          </a:xfrm>
          <a:prstGeom prst="cloudCallout">
            <a:avLst>
              <a:gd name="adj1" fmla="val 23257"/>
              <a:gd name="adj2" fmla="val 100624"/>
            </a:avLst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fontAlgn="base">
              <a:defRPr sz="2400" kern="1200"/>
            </a:lvl1pPr>
            <a:lvl2pPr marL="457200" algn="l" rtl="0" fontAlgn="base">
              <a:defRPr sz="2400" kern="1200"/>
            </a:lvl2pPr>
            <a:lvl3pPr marL="914400" algn="l" rtl="0" fontAlgn="base">
              <a:defRPr sz="2400" kern="1200"/>
            </a:lvl3pPr>
            <a:lvl4pPr marL="1371600" algn="l" rtl="0" fontAlgn="base">
              <a:defRPr sz="2400" kern="1200"/>
            </a:lvl4pPr>
            <a:lvl5pPr marL="1828800" algn="l" rtl="0" fontAlgn="base">
              <a:defRPr sz="2400" kern="1200"/>
            </a:lvl5pPr>
            <a:lvl6pPr marL="2286000" algn="l" defTabSz="457200" rtl="0" eaLnBrk="1" latinLnBrk="0" hangingPunct="1">
              <a:defRPr sz="2400" kern="1200"/>
            </a:lvl6pPr>
            <a:lvl7pPr marL="2743200" algn="l" defTabSz="457200" rtl="0" eaLnBrk="1" latinLnBrk="0" hangingPunct="1">
              <a:defRPr sz="2400" kern="1200"/>
            </a:lvl7pPr>
            <a:lvl8pPr marL="3200400" algn="l" defTabSz="457200" rtl="0" eaLnBrk="1" latinLnBrk="0" hangingPunct="1">
              <a:defRPr sz="2400" kern="1200"/>
            </a:lvl8pPr>
            <a:lvl9pPr marL="3657600" algn="l" defTabSz="457200" rtl="0" eaLnBrk="1" latinLnBrk="0" hangingPunct="1">
              <a:defRPr sz="2400" kern="1200"/>
            </a:lvl9pPr>
          </a:lstStyle>
          <a:p>
            <a:pPr algn="ctr">
              <a:defRPr/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Gill Sans"/>
                <a:cs typeface="Gill Sans"/>
              </a:rPr>
              <a:t>Nobody ever succeeded in detecting an isolated quark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51769" y="914772"/>
            <a:ext cx="2225675" cy="2305050"/>
            <a:chOff x="317500" y="317500"/>
            <a:chExt cx="2225675" cy="2305050"/>
          </a:xfrm>
        </p:grpSpPr>
        <p:pic>
          <p:nvPicPr>
            <p:cNvPr id="8" name="PFE element 80" descr="dcUoBpysOEnq62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225675" cy="2305050"/>
            </a:xfrm>
            <a:prstGeom prst="rect">
              <a:avLst/>
            </a:prstGeom>
          </p:spPr>
        </p:pic>
        <p:sp>
          <p:nvSpPr>
            <p:cNvPr id="9" name="Shape_58"/>
            <p:cNvSpPr/>
            <p:nvPr/>
          </p:nvSpPr>
          <p:spPr>
            <a:xfrm>
              <a:off x="317500" y="317500"/>
              <a:ext cx="2225675" cy="23050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uzzle1"/>
          <p:cNvSpPr>
            <a:spLocks noChangeAspect="1" noEditPoints="1" noChangeArrowheads="1"/>
          </p:cNvSpPr>
          <p:nvPr/>
        </p:nvSpPr>
        <p:spPr bwMode="auto">
          <a:xfrm rot="19520278">
            <a:off x="3290888" y="1062038"/>
            <a:ext cx="1055687" cy="615950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08F0FF"/>
          </a:solidFill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pfehide82" hidden="1"/>
          <p:cNvSpPr/>
          <p:nvPr/>
        </p:nvSpPr>
        <p:spPr>
          <a:xfrm>
            <a:off x="5418138" y="844550"/>
            <a:ext cx="2466975" cy="1439863"/>
          </a:xfrm>
          <a:prstGeom prst="cloudCallout">
            <a:avLst>
              <a:gd name="adj1" fmla="val -39885"/>
              <a:gd name="adj2" fmla="val 90675"/>
            </a:avLst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fontAlgn="base">
              <a:defRPr sz="2400" kern="1200"/>
            </a:lvl1pPr>
            <a:lvl2pPr marL="457200" algn="l" rtl="0" fontAlgn="base">
              <a:defRPr sz="2400" kern="1200"/>
            </a:lvl2pPr>
            <a:lvl3pPr marL="914400" algn="l" rtl="0" fontAlgn="base">
              <a:defRPr sz="2400" kern="1200"/>
            </a:lvl3pPr>
            <a:lvl4pPr marL="1371600" algn="l" rtl="0" fontAlgn="base">
              <a:defRPr sz="2400" kern="1200"/>
            </a:lvl4pPr>
            <a:lvl5pPr marL="1828800" algn="l" rtl="0" fontAlgn="base">
              <a:defRPr sz="2400" kern="1200"/>
            </a:lvl5pPr>
            <a:lvl6pPr marL="2286000" algn="l" defTabSz="457200" rtl="0" eaLnBrk="1" latinLnBrk="0" hangingPunct="1">
              <a:defRPr sz="2400" kern="1200"/>
            </a:lvl6pPr>
            <a:lvl7pPr marL="2743200" algn="l" defTabSz="457200" rtl="0" eaLnBrk="1" latinLnBrk="0" hangingPunct="1">
              <a:defRPr sz="2400" kern="1200"/>
            </a:lvl7pPr>
            <a:lvl8pPr marL="3200400" algn="l" defTabSz="457200" rtl="0" eaLnBrk="1" latinLnBrk="0" hangingPunct="1">
              <a:defRPr sz="2400" kern="1200"/>
            </a:lvl8pPr>
            <a:lvl9pPr marL="3657600" algn="l" defTabSz="457200" rtl="0" eaLnBrk="1" latinLnBrk="0" hangingPunct="1">
              <a:defRPr sz="2400" kern="1200"/>
            </a:lvl9pPr>
          </a:lstStyle>
          <a:p>
            <a:pPr algn="ctr">
              <a:defRPr/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Gill Sans"/>
                <a:cs typeface="Gill Sans"/>
              </a:rPr>
              <a:t>Proton weighs almost 100 times as much as ist components!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375275" y="519094"/>
            <a:ext cx="2552700" cy="2136775"/>
            <a:chOff x="317500" y="317500"/>
            <a:chExt cx="2552700" cy="2136775"/>
          </a:xfrm>
        </p:grpSpPr>
        <p:pic>
          <p:nvPicPr>
            <p:cNvPr id="14" name="PFE element 82" descr="dcUoBpysOEnq63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552700" cy="2136775"/>
            </a:xfrm>
            <a:prstGeom prst="rect">
              <a:avLst/>
            </a:prstGeom>
          </p:spPr>
        </p:pic>
        <p:sp>
          <p:nvSpPr>
            <p:cNvPr id="18" name="Shape_59"/>
            <p:cNvSpPr/>
            <p:nvPr/>
          </p:nvSpPr>
          <p:spPr>
            <a:xfrm>
              <a:off x="317500" y="317500"/>
              <a:ext cx="2552700" cy="2136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18" name="Puzzle3"/>
          <p:cNvSpPr>
            <a:spLocks noChangeAspect="1" noEditPoints="1" noChangeArrowheads="1"/>
          </p:cNvSpPr>
          <p:nvPr/>
        </p:nvSpPr>
        <p:spPr bwMode="auto">
          <a:xfrm rot="-2079722">
            <a:off x="7534275" y="842963"/>
            <a:ext cx="711200" cy="963612"/>
          </a:xfrm>
          <a:custGeom>
            <a:avLst/>
            <a:gdLst>
              <a:gd name="T0" fmla="*/ 11244763 w 21600"/>
              <a:gd name="T1" fmla="*/ 31470497 h 21600"/>
              <a:gd name="T2" fmla="*/ 22239553 w 21600"/>
              <a:gd name="T3" fmla="*/ 41987207 h 21600"/>
              <a:gd name="T4" fmla="*/ 14262918 w 21600"/>
              <a:gd name="T5" fmla="*/ 27478467 h 21600"/>
              <a:gd name="T6" fmla="*/ 22239553 w 21600"/>
              <a:gd name="T7" fmla="*/ 13987096 h 21600"/>
              <a:gd name="T8" fmla="*/ 11362737 w 21600"/>
              <a:gd name="T9" fmla="*/ 103544 h 21600"/>
              <a:gd name="T10" fmla="*/ 748867 w 21600"/>
              <a:gd name="T11" fmla="*/ 13543121 h 21600"/>
              <a:gd name="T12" fmla="*/ 8726556 w 21600"/>
              <a:gd name="T13" fmla="*/ 26930903 h 21600"/>
              <a:gd name="T14" fmla="*/ 748867 w 21600"/>
              <a:gd name="T15" fmla="*/ 4198720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59595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pfehide84" hidden="1"/>
          <p:cNvSpPr/>
          <p:nvPr/>
        </p:nvSpPr>
        <p:spPr>
          <a:xfrm>
            <a:off x="6372225" y="3224213"/>
            <a:ext cx="2771775" cy="1579562"/>
          </a:xfrm>
          <a:prstGeom prst="irregularSeal1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fontAlgn="base">
              <a:defRPr sz="2400" kern="1200"/>
            </a:lvl1pPr>
            <a:lvl2pPr marL="457200" algn="l" rtl="0" fontAlgn="base">
              <a:defRPr sz="2400" kern="1200"/>
            </a:lvl2pPr>
            <a:lvl3pPr marL="914400" algn="l" rtl="0" fontAlgn="base">
              <a:defRPr sz="2400" kern="1200"/>
            </a:lvl3pPr>
            <a:lvl4pPr marL="1371600" algn="l" rtl="0" fontAlgn="base">
              <a:defRPr sz="2400" kern="1200"/>
            </a:lvl4pPr>
            <a:lvl5pPr marL="1828800" algn="l" rtl="0" fontAlgn="base">
              <a:defRPr sz="2400" kern="1200"/>
            </a:lvl5pPr>
            <a:lvl6pPr marL="2286000" algn="l" defTabSz="457200" rtl="0" eaLnBrk="1" latinLnBrk="0" hangingPunct="1">
              <a:defRPr sz="2400" kern="1200"/>
            </a:lvl6pPr>
            <a:lvl7pPr marL="2743200" algn="l" defTabSz="457200" rtl="0" eaLnBrk="1" latinLnBrk="0" hangingPunct="1">
              <a:defRPr sz="2400" kern="1200"/>
            </a:lvl7pPr>
            <a:lvl8pPr marL="3200400" algn="l" defTabSz="457200" rtl="0" eaLnBrk="1" latinLnBrk="0" hangingPunct="1">
              <a:defRPr sz="2400" kern="1200"/>
            </a:lvl8pPr>
            <a:lvl9pPr marL="3657600" algn="l" defTabSz="457200" rtl="0" eaLnBrk="1" latinLnBrk="0" hangingPunct="1">
              <a:defRPr sz="2400" kern="1200"/>
            </a:lvl9pPr>
          </a:lstStyle>
          <a:p>
            <a:pPr algn="ctr"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Gill Sans"/>
                <a:cs typeface="Gill Sans"/>
              </a:rPr>
              <a:t>Dynamical mass generation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342063" y="3216257"/>
            <a:ext cx="2832100" cy="1641475"/>
            <a:chOff x="317500" y="317500"/>
            <a:chExt cx="2832100" cy="1641475"/>
          </a:xfrm>
        </p:grpSpPr>
        <p:pic>
          <p:nvPicPr>
            <p:cNvPr id="20" name="PFE element 84" descr="dcUoBpysOEnq64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32100" cy="1641475"/>
            </a:xfrm>
            <a:prstGeom prst="rect">
              <a:avLst/>
            </a:prstGeom>
          </p:spPr>
        </p:pic>
        <p:sp>
          <p:nvSpPr>
            <p:cNvPr id="21" name="Shape_60"/>
            <p:cNvSpPr/>
            <p:nvPr/>
          </p:nvSpPr>
          <p:spPr>
            <a:xfrm>
              <a:off x="317500" y="317500"/>
              <a:ext cx="2832100" cy="16414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fehide85" hidden="1"/>
          <p:cNvSpPr/>
          <p:nvPr/>
        </p:nvSpPr>
        <p:spPr>
          <a:xfrm>
            <a:off x="220663" y="3609975"/>
            <a:ext cx="2406650" cy="1193800"/>
          </a:xfrm>
          <a:prstGeom prst="irregularSeal1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fontAlgn="base">
              <a:defRPr sz="2400" kern="1200"/>
            </a:lvl1pPr>
            <a:lvl2pPr marL="457200" algn="l" rtl="0" fontAlgn="base">
              <a:defRPr sz="2400" kern="1200"/>
            </a:lvl2pPr>
            <a:lvl3pPr marL="914400" algn="l" rtl="0" fontAlgn="base">
              <a:defRPr sz="2400" kern="1200"/>
            </a:lvl3pPr>
            <a:lvl4pPr marL="1371600" algn="l" rtl="0" fontAlgn="base">
              <a:defRPr sz="2400" kern="1200"/>
            </a:lvl4pPr>
            <a:lvl5pPr marL="1828800" algn="l" rtl="0" fontAlgn="base">
              <a:defRPr sz="2400" kern="1200"/>
            </a:lvl5pPr>
            <a:lvl6pPr marL="2286000" algn="l" defTabSz="457200" rtl="0" eaLnBrk="1" latinLnBrk="0" hangingPunct="1">
              <a:defRPr sz="2400" kern="1200"/>
            </a:lvl6pPr>
            <a:lvl7pPr marL="2743200" algn="l" defTabSz="457200" rtl="0" eaLnBrk="1" latinLnBrk="0" hangingPunct="1">
              <a:defRPr sz="2400" kern="1200"/>
            </a:lvl7pPr>
            <a:lvl8pPr marL="3200400" algn="l" defTabSz="457200" rtl="0" eaLnBrk="1" latinLnBrk="0" hangingPunct="1">
              <a:defRPr sz="2400" kern="1200"/>
            </a:lvl8pPr>
            <a:lvl9pPr marL="3657600" algn="l" defTabSz="457200" rtl="0" eaLnBrk="1" latinLnBrk="0" hangingPunct="1">
              <a:defRPr sz="2400" kern="1200"/>
            </a:lvl9pPr>
          </a:lstStyle>
          <a:p>
            <a:pPr algn="ctr">
              <a:defRPr/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Gill Sans"/>
                <a:cs typeface="Gill Sans"/>
              </a:rPr>
              <a:t>Quark confinement!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92088" y="3594875"/>
            <a:ext cx="2463800" cy="1270000"/>
            <a:chOff x="317500" y="317500"/>
            <a:chExt cx="2463800" cy="1270000"/>
          </a:xfrm>
        </p:grpSpPr>
        <p:pic>
          <p:nvPicPr>
            <p:cNvPr id="23" name="PFE element 85" descr="dcUoBpysOEnq65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463800" cy="1270000"/>
            </a:xfrm>
            <a:prstGeom prst="rect">
              <a:avLst/>
            </a:prstGeom>
          </p:spPr>
        </p:pic>
        <p:sp>
          <p:nvSpPr>
            <p:cNvPr id="24" name="Shape_61"/>
            <p:cNvSpPr/>
            <p:nvPr/>
          </p:nvSpPr>
          <p:spPr>
            <a:xfrm>
              <a:off x="317500" y="317500"/>
              <a:ext cx="2463800" cy="127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FE element 86" descr="dcUoBpysOEnq6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807" y="2159001"/>
            <a:ext cx="1270000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87" descr="dcUoBpysOEnq6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4559300" cy="330200"/>
          </a:xfrm>
          <a:prstGeom prst="rect">
            <a:avLst/>
          </a:prstGeom>
        </p:spPr>
      </p:pic>
      <p:pic>
        <p:nvPicPr>
          <p:cNvPr id="4" name="PFE element 88" descr="dcUoBpysOEnq6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865" y="1382665"/>
            <a:ext cx="2451100" cy="596900"/>
          </a:xfrm>
          <a:prstGeom prst="rect">
            <a:avLst/>
          </a:prstGeom>
        </p:spPr>
      </p:pic>
      <p:pic>
        <p:nvPicPr>
          <p:cNvPr id="5" name="PFE element 89" descr="dcUoBpysOEnq6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94" y="1910557"/>
            <a:ext cx="1193800" cy="2209800"/>
          </a:xfrm>
          <a:prstGeom prst="rect">
            <a:avLst/>
          </a:prstGeom>
        </p:spPr>
      </p:pic>
      <p:pic>
        <p:nvPicPr>
          <p:cNvPr id="6" name="PFE element 90" descr="dcUoBpysOEnq7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47" y="3808365"/>
            <a:ext cx="1435100" cy="596900"/>
          </a:xfrm>
          <a:prstGeom prst="rect">
            <a:avLst/>
          </a:prstGeom>
        </p:spPr>
      </p:pic>
      <p:pic>
        <p:nvPicPr>
          <p:cNvPr id="9" name="PFE element 91" descr="dcUoBpysOEnq7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360" y="1368378"/>
            <a:ext cx="2146300" cy="596900"/>
          </a:xfrm>
          <a:prstGeom prst="rect">
            <a:avLst/>
          </a:prstGeom>
        </p:spPr>
      </p:pic>
      <p:graphicFrame>
        <p:nvGraphicFramePr>
          <p:cNvPr id="14342" name="Object 4"/>
          <p:cNvGraphicFramePr>
            <a:graphicFrameLocks noChangeAspect="1"/>
          </p:cNvGraphicFramePr>
          <p:nvPr/>
        </p:nvGraphicFramePr>
        <p:xfrm>
          <a:off x="646113" y="3500438"/>
          <a:ext cx="8255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Equation" r:id="rId8" imgW="546100" imgH="241300" progId="Equation.3">
                  <p:embed/>
                </p:oleObj>
              </mc:Choice>
              <mc:Fallback>
                <p:oleObj name="Equation" r:id="rId8" imgW="5461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3" y="3500438"/>
                        <a:ext cx="825500" cy="338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4"/>
          <p:cNvGraphicFramePr>
            <a:graphicFrameLocks noChangeAspect="1"/>
          </p:cNvGraphicFramePr>
          <p:nvPr/>
        </p:nvGraphicFramePr>
        <p:xfrm>
          <a:off x="2411413" y="3482975"/>
          <a:ext cx="82550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4" name="Equation" r:id="rId10" imgW="546100" imgH="241300" progId="Equation.3">
                  <p:embed/>
                </p:oleObj>
              </mc:Choice>
              <mc:Fallback>
                <p:oleObj name="Equation" r:id="rId10" imgW="5461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482975"/>
                        <a:ext cx="825500" cy="3381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FE element 94" descr="dcUoBpysOEnq72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421" y="3806778"/>
            <a:ext cx="1422400" cy="596900"/>
          </a:xfrm>
          <a:prstGeom prst="rect">
            <a:avLst/>
          </a:prstGeom>
        </p:spPr>
      </p:pic>
      <p:pic>
        <p:nvPicPr>
          <p:cNvPr id="14345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5" y="1995488"/>
            <a:ext cx="15509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2063750"/>
            <a:ext cx="12954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pfehide97" hidden="1"/>
          <p:cNvGrpSpPr>
            <a:grpSpLocks/>
          </p:cNvGrpSpPr>
          <p:nvPr/>
        </p:nvGrpSpPr>
        <p:grpSpPr bwMode="auto">
          <a:xfrm>
            <a:off x="3925888" y="1362075"/>
            <a:ext cx="1655762" cy="2425700"/>
            <a:chOff x="6302221" y="1001582"/>
            <a:chExt cx="1656184" cy="2426425"/>
          </a:xfrm>
        </p:grpSpPr>
        <p:pic>
          <p:nvPicPr>
            <p:cNvPr id="14349" name="Picture 21" hidden="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1635646"/>
              <a:ext cx="1485917" cy="1397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21" hidden="1"/>
            <p:cNvSpPr txBox="1">
              <a:spLocks noChangeArrowheads="1"/>
            </p:cNvSpPr>
            <p:nvPr/>
          </p:nvSpPr>
          <p:spPr bwMode="auto">
            <a:xfrm>
              <a:off x="6302221" y="1001582"/>
              <a:ext cx="1656184" cy="58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600">
                  <a:latin typeface="Gill Sans"/>
                  <a:cs typeface="Gill Sans"/>
                </a:rPr>
                <a:t>nucleon</a:t>
              </a:r>
              <a:br>
                <a:rPr lang="en-US" sz="1600">
                  <a:latin typeface="Gill Sans"/>
                  <a:cs typeface="Gill Sans"/>
                </a:rPr>
              </a:br>
              <a:r>
                <a:rPr lang="en-US" sz="1600">
                  <a:latin typeface="Gill Sans"/>
                  <a:cs typeface="Gill Sans"/>
                </a:rPr>
                <a:t>10</a:t>
              </a:r>
              <a:r>
                <a:rPr lang="en-US" sz="1600" baseline="30000">
                  <a:latin typeface="Gill Sans"/>
                  <a:cs typeface="Gill Sans"/>
                </a:rPr>
                <a:t>-15</a:t>
              </a:r>
              <a:r>
                <a:rPr lang="en-US" sz="1600">
                  <a:latin typeface="Gill Sans"/>
                  <a:cs typeface="Gill Sans"/>
                </a:rPr>
                <a:t> m</a:t>
              </a:r>
            </a:p>
          </p:txBody>
        </p:sp>
        <p:graphicFrame>
          <p:nvGraphicFramePr>
            <p:cNvPr id="14351" name="Object 4" hidden="1"/>
            <p:cNvGraphicFramePr>
              <a:graphicFrameLocks noChangeAspect="1"/>
            </p:cNvGraphicFramePr>
            <p:nvPr/>
          </p:nvGraphicFramePr>
          <p:xfrm>
            <a:off x="6728361" y="3107332"/>
            <a:ext cx="709612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5" name="Equation" r:id="rId15" imgW="469900" imgH="228600" progId="Equation.3">
                    <p:embed/>
                  </p:oleObj>
                </mc:Choice>
                <mc:Fallback>
                  <p:oleObj name="Equation" r:id="rId15" imgW="469900" imgH="2286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8361" y="3107332"/>
                          <a:ext cx="709612" cy="32067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3921919" y="1355725"/>
            <a:ext cx="1663700" cy="2438400"/>
            <a:chOff x="317500" y="317500"/>
            <a:chExt cx="1663700" cy="2438400"/>
          </a:xfrm>
        </p:grpSpPr>
        <p:pic>
          <p:nvPicPr>
            <p:cNvPr id="14" name="PFE element 97" descr="dcUoBpysOEnq73.png"/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63700" cy="2438400"/>
            </a:xfrm>
            <a:prstGeom prst="rect">
              <a:avLst/>
            </a:prstGeom>
          </p:spPr>
        </p:pic>
        <p:sp>
          <p:nvSpPr>
            <p:cNvPr id="15" name="Shape_62"/>
            <p:cNvSpPr/>
            <p:nvPr/>
          </p:nvSpPr>
          <p:spPr>
            <a:xfrm>
              <a:off x="317500" y="317500"/>
              <a:ext cx="1663700" cy="2438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FE element 98" descr="dcUoBpysOEnq74.png"/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0" y="1945482"/>
            <a:ext cx="3492500" cy="207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99" descr="dcUoBpysOEnq7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7264400" cy="330200"/>
          </a:xfrm>
          <a:prstGeom prst="rect">
            <a:avLst/>
          </a:prstGeom>
        </p:spPr>
      </p:pic>
      <p:pic>
        <p:nvPicPr>
          <p:cNvPr id="15362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163" y="1765300"/>
            <a:ext cx="9779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538" y="1765300"/>
            <a:ext cx="9715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102" descr="dcUoBpysOEnq7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738" y="3065463"/>
            <a:ext cx="1295400" cy="317500"/>
          </a:xfrm>
          <a:prstGeom prst="rect">
            <a:avLst/>
          </a:prstGeom>
        </p:spPr>
      </p:pic>
      <p:pic>
        <p:nvPicPr>
          <p:cNvPr id="5" name="PFE element 103" descr="dcUoBpysOEnq7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906" y="3060701"/>
            <a:ext cx="1028700" cy="330200"/>
          </a:xfrm>
          <a:prstGeom prst="rect">
            <a:avLst/>
          </a:prstGeom>
        </p:spPr>
      </p:pic>
      <p:pic>
        <p:nvPicPr>
          <p:cNvPr id="6" name="PFE element 104" descr="dcUoBpysOEnq7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38" y="1108075"/>
            <a:ext cx="4308475" cy="3841750"/>
          </a:xfrm>
          <a:prstGeom prst="rect">
            <a:avLst/>
          </a:prstGeom>
        </p:spPr>
      </p:pic>
      <p:pic>
        <p:nvPicPr>
          <p:cNvPr id="7" name="PFE element 105" descr="dcUoBpysOEnq8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088" y="1091406"/>
            <a:ext cx="4038600" cy="596900"/>
          </a:xfrm>
          <a:prstGeom prst="rect">
            <a:avLst/>
          </a:prstGeom>
        </p:spPr>
      </p:pic>
      <p:pic>
        <p:nvPicPr>
          <p:cNvPr id="8" name="PFE element 106" descr="dcUoBpysOEnq8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475" y="3326606"/>
            <a:ext cx="3124200" cy="342900"/>
          </a:xfrm>
          <a:prstGeom prst="rect">
            <a:avLst/>
          </a:prstGeom>
        </p:spPr>
      </p:pic>
      <p:pic>
        <p:nvPicPr>
          <p:cNvPr id="15369" name="Picture 1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5513" y="3103563"/>
            <a:ext cx="5635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FE element 108" descr="dcUoBpysOEnq82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444" y="3772694"/>
            <a:ext cx="4470400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09" descr="dcUoBpysOEnq8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2286000" cy="327025"/>
          </a:xfrm>
          <a:prstGeom prst="rect">
            <a:avLst/>
          </a:prstGeom>
        </p:spPr>
      </p:pic>
      <p:pic>
        <p:nvPicPr>
          <p:cNvPr id="163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31925"/>
            <a:ext cx="360045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111" descr="dcUoBpysOEnq8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794" y="1152525"/>
            <a:ext cx="901700" cy="381000"/>
          </a:xfrm>
          <a:prstGeom prst="rect">
            <a:avLst/>
          </a:prstGeom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368425"/>
            <a:ext cx="28321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FE element 113" descr="dcUoBpysOEnq85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1177131"/>
            <a:ext cx="876300" cy="381000"/>
          </a:xfrm>
          <a:prstGeom prst="rect">
            <a:avLst/>
          </a:prstGeom>
        </p:spPr>
      </p:pic>
      <p:pic>
        <p:nvPicPr>
          <p:cNvPr id="16390" name="Picture 4" descr="800px-HiggsDigamm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963" y="555625"/>
            <a:ext cx="18796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228px-Higgs4Lept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3" y="569913"/>
            <a:ext cx="17700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FE element 116" descr="dcUoBpysOEnq86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419" y="4220369"/>
            <a:ext cx="5994400" cy="66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17" descr="dcUoBpysOEnq8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4356100" cy="330200"/>
          </a:xfrm>
          <a:prstGeom prst="rect">
            <a:avLst/>
          </a:prstGeom>
        </p:spPr>
      </p:pic>
      <p:pic>
        <p:nvPicPr>
          <p:cNvPr id="174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038" y="366713"/>
            <a:ext cx="135413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hide119" hidden="1"/>
          <p:cNvSpPr>
            <a:spLocks noChangeArrowheads="1"/>
          </p:cNvSpPr>
          <p:nvPr/>
        </p:nvSpPr>
        <p:spPr bwMode="auto">
          <a:xfrm>
            <a:off x="255588" y="12763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>
                <a:latin typeface="Gill Sans" charset="0"/>
                <a:cs typeface="Gill Sans" charset="0"/>
              </a:rPr>
              <a:t>Do branching ratios for different final states agree with expectations within the Standard Model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9238" y="1270000"/>
            <a:ext cx="4584700" cy="596900"/>
            <a:chOff x="317500" y="317500"/>
            <a:chExt cx="4584700" cy="596900"/>
          </a:xfrm>
        </p:grpSpPr>
        <p:pic>
          <p:nvPicPr>
            <p:cNvPr id="4" name="PFE element 119" descr="dcUoBpysOEnq88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584700" cy="596900"/>
            </a:xfrm>
            <a:prstGeom prst="rect">
              <a:avLst/>
            </a:prstGeom>
          </p:spPr>
        </p:pic>
        <p:sp>
          <p:nvSpPr>
            <p:cNvPr id="6" name="Shape_63"/>
            <p:cNvSpPr/>
            <p:nvPr/>
          </p:nvSpPr>
          <p:spPr>
            <a:xfrm>
              <a:off x="317500" y="317500"/>
              <a:ext cx="4584700" cy="5969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pfehide120" hidden="1"/>
          <p:cNvGrpSpPr>
            <a:grpSpLocks/>
          </p:cNvGrpSpPr>
          <p:nvPr/>
        </p:nvGrpSpPr>
        <p:grpSpPr bwMode="auto">
          <a:xfrm>
            <a:off x="2395538" y="1779588"/>
            <a:ext cx="6569075" cy="3067050"/>
            <a:chOff x="2395414" y="1779662"/>
            <a:chExt cx="6569074" cy="3067094"/>
          </a:xfrm>
        </p:grpSpPr>
        <p:pic>
          <p:nvPicPr>
            <p:cNvPr id="17413" name="Picture 5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414" y="1779662"/>
              <a:ext cx="3112690" cy="306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Rectangle 6" hidden="1"/>
            <p:cNvSpPr>
              <a:spLocks noChangeArrowheads="1"/>
            </p:cNvSpPr>
            <p:nvPr/>
          </p:nvSpPr>
          <p:spPr bwMode="auto">
            <a:xfrm>
              <a:off x="5580112" y="4177412"/>
              <a:ext cx="33843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latin typeface="Gill Sans" charset="0"/>
                  <a:cs typeface="Gill Sans" charset="0"/>
                </a:rPr>
                <a:t>Good agreement with Standard Model</a:t>
              </a:r>
            </a:p>
          </p:txBody>
        </p:sp>
        <p:cxnSp>
          <p:nvCxnSpPr>
            <p:cNvPr id="11" name="Curved Connector 10" hidden="1"/>
            <p:cNvCxnSpPr/>
            <p:nvPr/>
          </p:nvCxnSpPr>
          <p:spPr>
            <a:xfrm rot="10800000" flipV="1">
              <a:off x="4643314" y="4176821"/>
              <a:ext cx="1152525" cy="195265"/>
            </a:xfrm>
            <a:prstGeom prst="curvedConnector3">
              <a:avLst/>
            </a:prstGeom>
            <a:ln w="6350" cmpd="sng">
              <a:solidFill>
                <a:srgbClr val="00009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390776" y="1776413"/>
            <a:ext cx="6578600" cy="3073400"/>
            <a:chOff x="317500" y="317500"/>
            <a:chExt cx="6578600" cy="3073400"/>
          </a:xfrm>
        </p:grpSpPr>
        <p:pic>
          <p:nvPicPr>
            <p:cNvPr id="8" name="PFE element 120" descr="dcUoBpysOEnq89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578600" cy="3073400"/>
            </a:xfrm>
            <a:prstGeom prst="rect">
              <a:avLst/>
            </a:prstGeom>
          </p:spPr>
        </p:pic>
        <p:sp>
          <p:nvSpPr>
            <p:cNvPr id="9" name="Shape_64"/>
            <p:cNvSpPr/>
            <p:nvPr/>
          </p:nvSpPr>
          <p:spPr>
            <a:xfrm>
              <a:off x="317500" y="317500"/>
              <a:ext cx="6578600" cy="3073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21" descr="dcUoBpysOEnq9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6178550" cy="33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038" y="366713"/>
            <a:ext cx="135413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pfehide123" hidden="1"/>
          <p:cNvGrpSpPr>
            <a:grpSpLocks/>
          </p:cNvGrpSpPr>
          <p:nvPr/>
        </p:nvGrpSpPr>
        <p:grpSpPr bwMode="auto">
          <a:xfrm>
            <a:off x="179388" y="1184275"/>
            <a:ext cx="8713787" cy="2179638"/>
            <a:chOff x="179025" y="1184702"/>
            <a:chExt cx="8713455" cy="2179404"/>
          </a:xfrm>
        </p:grpSpPr>
        <p:pic>
          <p:nvPicPr>
            <p:cNvPr id="18441" name="Picture 5" descr="Naucnik-Werner-Heisenberg.jpg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4017" y="1184702"/>
              <a:ext cx="1424539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Rectangle 6" hidden="1"/>
            <p:cNvSpPr>
              <a:spLocks noChangeArrowheads="1"/>
            </p:cNvSpPr>
            <p:nvPr/>
          </p:nvSpPr>
          <p:spPr bwMode="auto">
            <a:xfrm>
              <a:off x="179025" y="2840886"/>
              <a:ext cx="11896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 i="1">
                  <a:latin typeface="Gill Sans" charset="0"/>
                  <a:cs typeface="Gill Sans" charset="0"/>
                </a:rPr>
                <a:t>W. Heisenberg</a:t>
              </a:r>
            </a:p>
            <a:p>
              <a:r>
                <a:rPr lang="en-US" sz="1400" i="1">
                  <a:latin typeface="Gill Sans" charset="0"/>
                  <a:cs typeface="Gill Sans" charset="0"/>
                </a:rPr>
                <a:t>1927</a:t>
              </a:r>
            </a:p>
          </p:txBody>
        </p:sp>
        <p:pic>
          <p:nvPicPr>
            <p:cNvPr id="18443" name="Picture 7" descr="250px-Wave_particle_duality_p_unknown.png" hidden="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850" y="1328272"/>
              <a:ext cx="1239030" cy="155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Rectangle 8" hidden="1"/>
            <p:cNvSpPr>
              <a:spLocks noChangeArrowheads="1"/>
            </p:cNvSpPr>
            <p:nvPr/>
          </p:nvSpPr>
          <p:spPr bwMode="auto">
            <a:xfrm>
              <a:off x="3203848" y="1197194"/>
              <a:ext cx="568863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latin typeface="Gill Sans" charset="0"/>
                  <a:cs typeface="Gill Sans" charset="0"/>
                </a:rPr>
                <a:t>Quarks are confined within the volume of the nucleon</a:t>
              </a:r>
            </a:p>
            <a:p>
              <a:r>
                <a:rPr lang="en-US" sz="1600">
                  <a:latin typeface="Gill Sans" charset="0"/>
                  <a:cs typeface="Gill Sans" charset="0"/>
                  <a:sym typeface="Wingdings" charset="0"/>
                </a:rPr>
                <a:t> “</a:t>
              </a:r>
              <a:r>
                <a:rPr lang="en-US" altLang="ja-JP" sz="1600">
                  <a:latin typeface="Gill Sans" charset="0"/>
                  <a:cs typeface="Gill Sans" charset="0"/>
                </a:rPr>
                <a:t>Heisenberg</a:t>
              </a:r>
              <a:r>
                <a:rPr lang="en-US" sz="1600">
                  <a:latin typeface="Gill Sans" charset="0"/>
                  <a:cs typeface="Gill Sans" charset="0"/>
                </a:rPr>
                <a:t>”</a:t>
              </a:r>
              <a:r>
                <a:rPr lang="en-US" altLang="ja-JP" sz="1600">
                  <a:latin typeface="Gill Sans" charset="0"/>
                  <a:cs typeface="Gill Sans" charset="0"/>
                </a:rPr>
                <a:t> motion of quarks:</a:t>
              </a:r>
            </a:p>
            <a:p>
              <a:endParaRPr lang="en-US" sz="1600">
                <a:latin typeface="Gill Sans" charset="0"/>
                <a:cs typeface="Gill Sans" charset="0"/>
              </a:endParaRPr>
            </a:p>
            <a:p>
              <a:endParaRPr lang="en-US" sz="1600">
                <a:latin typeface="Gill Sans" charset="0"/>
                <a:cs typeface="Gill Sans" charset="0"/>
              </a:endParaRPr>
            </a:p>
          </p:txBody>
        </p:sp>
        <p:graphicFrame>
          <p:nvGraphicFramePr>
            <p:cNvPr id="18445" name="Object 4" hidden="1"/>
            <p:cNvGraphicFramePr>
              <a:graphicFrameLocks noChangeAspect="1"/>
            </p:cNvGraphicFramePr>
            <p:nvPr/>
          </p:nvGraphicFramePr>
          <p:xfrm>
            <a:off x="6263481" y="1496193"/>
            <a:ext cx="900807" cy="840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4" name="Equation" r:id="rId7" imgW="406400" imgH="406400" progId="Equation.3">
                    <p:embed/>
                  </p:oleObj>
                </mc:Choice>
                <mc:Fallback>
                  <p:oleObj name="Equation" r:id="rId7" imgW="406400" imgH="4064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63481" y="1496193"/>
                          <a:ext cx="900807" cy="84013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173831" y="1181894"/>
            <a:ext cx="8724900" cy="2184400"/>
            <a:chOff x="317500" y="317500"/>
            <a:chExt cx="8724900" cy="2184400"/>
          </a:xfrm>
        </p:grpSpPr>
        <p:pic>
          <p:nvPicPr>
            <p:cNvPr id="5" name="PFE element 123" descr="dcUoBpysOEnq91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724900" cy="2184400"/>
            </a:xfrm>
            <a:prstGeom prst="rect">
              <a:avLst/>
            </a:prstGeom>
          </p:spPr>
        </p:pic>
        <p:sp>
          <p:nvSpPr>
            <p:cNvPr id="6" name="Shape_65"/>
            <p:cNvSpPr/>
            <p:nvPr/>
          </p:nvSpPr>
          <p:spPr>
            <a:xfrm>
              <a:off x="317500" y="317500"/>
              <a:ext cx="8724900" cy="2184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pfehide124" hidden="1"/>
          <p:cNvGrpSpPr>
            <a:grpSpLocks/>
          </p:cNvGrpSpPr>
          <p:nvPr/>
        </p:nvGrpSpPr>
        <p:grpSpPr bwMode="auto">
          <a:xfrm>
            <a:off x="3203575" y="3103563"/>
            <a:ext cx="5554663" cy="1714500"/>
            <a:chOff x="3203848" y="3103220"/>
            <a:chExt cx="5554776" cy="1714838"/>
          </a:xfrm>
        </p:grpSpPr>
        <p:sp>
          <p:nvSpPr>
            <p:cNvPr id="18437" name="Rectangle 10" hidden="1"/>
            <p:cNvSpPr>
              <a:spLocks noChangeArrowheads="1"/>
            </p:cNvSpPr>
            <p:nvPr/>
          </p:nvSpPr>
          <p:spPr bwMode="auto">
            <a:xfrm>
              <a:off x="4510152" y="3103220"/>
              <a:ext cx="424847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latin typeface="Gill Sans" charset="0"/>
                  <a:cs typeface="Gill Sans" charset="0"/>
                </a:rPr>
                <a:t>The interaction among quarks has to become so strong that it overcomes their quantum mechanical resistance to localization</a:t>
              </a:r>
            </a:p>
          </p:txBody>
        </p:sp>
        <p:sp>
          <p:nvSpPr>
            <p:cNvPr id="18438" name="Rectangle 12" hidden="1"/>
            <p:cNvSpPr>
              <a:spLocks noChangeArrowheads="1"/>
            </p:cNvSpPr>
            <p:nvPr/>
          </p:nvSpPr>
          <p:spPr bwMode="auto">
            <a:xfrm>
              <a:off x="4499992" y="4011910"/>
              <a:ext cx="41044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latin typeface="Gill Sans" charset="0"/>
                  <a:cs typeface="Gill Sans" charset="0"/>
                </a:rPr>
                <a:t>Key dynamical phenomenon:</a:t>
              </a:r>
              <a:br>
                <a:rPr lang="en-US" sz="1600">
                  <a:latin typeface="Gill Sans" charset="0"/>
                  <a:cs typeface="Gill Sans" charset="0"/>
                </a:rPr>
              </a:br>
              <a:r>
                <a:rPr lang="en-US" sz="1600">
                  <a:latin typeface="Gill Sans" charset="0"/>
                  <a:cs typeface="Gill Sans" charset="0"/>
                </a:rPr>
                <a:t>running of the QCD coupling strength</a:t>
              </a:r>
            </a:p>
          </p:txBody>
        </p:sp>
        <p:pic>
          <p:nvPicPr>
            <p:cNvPr id="18439" name="Picture 13" hidden="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3103220"/>
              <a:ext cx="994988" cy="1402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Rectangle 14" hidden="1"/>
            <p:cNvSpPr>
              <a:spLocks noChangeArrowheads="1"/>
            </p:cNvSpPr>
            <p:nvPr/>
          </p:nvSpPr>
          <p:spPr bwMode="auto">
            <a:xfrm>
              <a:off x="3286483" y="4510281"/>
              <a:ext cx="85346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 i="1">
                  <a:latin typeface="Gill Sans" charset="0"/>
                  <a:cs typeface="Gill Sans" charset="0"/>
                </a:rPr>
                <a:t>F. Wilczek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99606" y="3097213"/>
            <a:ext cx="5562600" cy="1727200"/>
            <a:chOff x="317500" y="317500"/>
            <a:chExt cx="5562600" cy="1727200"/>
          </a:xfrm>
        </p:grpSpPr>
        <p:pic>
          <p:nvPicPr>
            <p:cNvPr id="8" name="PFE element 124" descr="dcUoBpysOEnq92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562600" cy="1727200"/>
            </a:xfrm>
            <a:prstGeom prst="rect">
              <a:avLst/>
            </a:prstGeom>
          </p:spPr>
        </p:pic>
        <p:sp>
          <p:nvSpPr>
            <p:cNvPr id="9" name="Shape_66"/>
            <p:cNvSpPr/>
            <p:nvPr/>
          </p:nvSpPr>
          <p:spPr>
            <a:xfrm>
              <a:off x="317500" y="317500"/>
              <a:ext cx="5562600" cy="1727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25" descr="dcUoBpysOEnq9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3025775" cy="327025"/>
          </a:xfrm>
          <a:prstGeom prst="rect">
            <a:avLst/>
          </a:prstGeom>
        </p:spPr>
      </p:pic>
      <p:pic>
        <p:nvPicPr>
          <p:cNvPr id="4" name="PFE element 126" descr="dcUoBpysOEnq9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75" y="2807494"/>
            <a:ext cx="3124200" cy="342900"/>
          </a:xfrm>
          <a:prstGeom prst="rect">
            <a:avLst/>
          </a:prstGeom>
        </p:spPr>
      </p:pic>
      <p:pic>
        <p:nvPicPr>
          <p:cNvPr id="1945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613" y="2584450"/>
            <a:ext cx="5635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75" y="1214438"/>
            <a:ext cx="85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1214438"/>
            <a:ext cx="852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088" y="1214438"/>
            <a:ext cx="85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FE element 131" descr="dcUoBpysOEnq95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32" y="2438401"/>
            <a:ext cx="2641600" cy="330200"/>
          </a:xfrm>
          <a:prstGeom prst="rect">
            <a:avLst/>
          </a:prstGeom>
        </p:spPr>
      </p:pic>
      <p:pic>
        <p:nvPicPr>
          <p:cNvPr id="6" name="PFE element 132" descr="dcUoBpysOEnq96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151188"/>
            <a:ext cx="3225800" cy="533400"/>
          </a:xfrm>
          <a:prstGeom prst="rect">
            <a:avLst/>
          </a:prstGeom>
        </p:spPr>
      </p:pic>
      <p:pic>
        <p:nvPicPr>
          <p:cNvPr id="19465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1214438"/>
            <a:ext cx="290195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FE element 134" descr="dcUoBpysOEnq97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569" y="2899569"/>
            <a:ext cx="2603500" cy="1333500"/>
          </a:xfrm>
          <a:prstGeom prst="rect">
            <a:avLst/>
          </a:prstGeom>
        </p:spPr>
      </p:pic>
      <p:graphicFrame>
        <p:nvGraphicFramePr>
          <p:cNvPr id="19467" name="Object 4"/>
          <p:cNvGraphicFramePr>
            <a:graphicFrameLocks noChangeAspect="1"/>
          </p:cNvGraphicFramePr>
          <p:nvPr/>
        </p:nvGraphicFramePr>
        <p:xfrm>
          <a:off x="6788150" y="2098675"/>
          <a:ext cx="1941513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Equation" r:id="rId13" imgW="876300" imgH="228600" progId="Equation.3">
                  <p:embed/>
                </p:oleObj>
              </mc:Choice>
              <mc:Fallback>
                <p:oleObj name="Equation" r:id="rId13" imgW="8763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150" y="2098675"/>
                        <a:ext cx="1941513" cy="4730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5" descr="dcUoBpysOEnq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1755775" cy="327025"/>
          </a:xfrm>
          <a:prstGeom prst="rect">
            <a:avLst/>
          </a:prstGeom>
        </p:spPr>
      </p:pic>
      <p:pic>
        <p:nvPicPr>
          <p:cNvPr id="4" name="PFE element 6" descr="dcUoBpysOEnq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1209675"/>
            <a:ext cx="8661400" cy="367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36" descr="dcUoBpysOEnq9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7156450" cy="330200"/>
          </a:xfrm>
          <a:prstGeom prst="rect">
            <a:avLst/>
          </a:prstGeom>
        </p:spPr>
      </p:pic>
      <p:pic>
        <p:nvPicPr>
          <p:cNvPr id="5" name="PFE element 137" descr="dcUoBpysOEnq9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75" y="1271588"/>
            <a:ext cx="4838700" cy="3302000"/>
          </a:xfrm>
          <a:prstGeom prst="rect">
            <a:avLst/>
          </a:prstGeom>
        </p:spPr>
      </p:pic>
      <p:pic>
        <p:nvPicPr>
          <p:cNvPr id="2048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1728788"/>
            <a:ext cx="420846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363913"/>
            <a:ext cx="33178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hide140" hidden="1"/>
          <p:cNvSpPr/>
          <p:nvPr/>
        </p:nvSpPr>
        <p:spPr>
          <a:xfrm>
            <a:off x="5219700" y="3306763"/>
            <a:ext cx="3816350" cy="140493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Wingdings" charset="0"/>
              <a:buChar char="à"/>
              <a:defRPr/>
            </a:pPr>
            <a:endParaRPr lang="en-US" sz="1600" baseline="30000" dirty="0">
              <a:latin typeface="Gill Sans"/>
              <a:cs typeface="Gill Sans"/>
              <a:sym typeface="Wingdings"/>
            </a:endParaRPr>
          </a:p>
          <a:p>
            <a:pPr>
              <a:defRPr/>
            </a:pPr>
            <a:r>
              <a:rPr lang="en-US" sz="1600" dirty="0">
                <a:latin typeface="Gill Sans"/>
                <a:cs typeface="Gill Sans"/>
                <a:sym typeface="Wingdings"/>
              </a:rPr>
              <a:t>m = E/c</a:t>
            </a:r>
            <a:r>
              <a:rPr lang="en-US" sz="1600" baseline="30000" dirty="0">
                <a:latin typeface="Gill Sans"/>
                <a:cs typeface="Gill Sans"/>
                <a:sym typeface="Wingdings"/>
              </a:rPr>
              <a:t>2</a:t>
            </a:r>
            <a:r>
              <a:rPr lang="en-US" sz="1600" dirty="0">
                <a:latin typeface="Gill Sans"/>
                <a:cs typeface="Gill Sans"/>
                <a:sym typeface="Wingdings"/>
              </a:rPr>
              <a:t>; </a:t>
            </a:r>
            <a:r>
              <a:rPr lang="en-US" sz="1600" dirty="0">
                <a:solidFill>
                  <a:srgbClr val="EF921B"/>
                </a:solidFill>
                <a:latin typeface="Gill Sans"/>
                <a:cs typeface="Gill Sans"/>
                <a:sym typeface="Wingdings"/>
              </a:rPr>
              <a:t>mass without mass </a:t>
            </a:r>
            <a:r>
              <a:rPr lang="en-US" sz="1600" dirty="0">
                <a:latin typeface="Gill Sans"/>
                <a:cs typeface="Gill Sans"/>
                <a:sym typeface="Wingdings"/>
              </a:rPr>
              <a:t>(</a:t>
            </a:r>
            <a:r>
              <a:rPr lang="en-US" sz="1600" dirty="0" err="1">
                <a:latin typeface="Gill Sans"/>
                <a:cs typeface="Gill Sans"/>
                <a:sym typeface="Wingdings"/>
              </a:rPr>
              <a:t>Wilczek</a:t>
            </a:r>
            <a:r>
              <a:rPr lang="en-US" sz="1600" dirty="0">
                <a:latin typeface="Gill Sans"/>
                <a:cs typeface="Gill Sans"/>
                <a:sym typeface="Wingdings"/>
              </a:rPr>
              <a:t>):</a:t>
            </a:r>
          </a:p>
          <a:p>
            <a:pPr>
              <a:defRPr/>
            </a:pPr>
            <a:r>
              <a:rPr lang="en-US" sz="1600" dirty="0">
                <a:latin typeface="Gill Sans"/>
                <a:cs typeface="Gill Sans"/>
                <a:sym typeface="Wingdings"/>
              </a:rPr>
              <a:t>mass given by energy stored in the motion of quarks and by energy stored in color gluon fields</a:t>
            </a:r>
          </a:p>
          <a:p>
            <a:pPr marL="285750" indent="-285750">
              <a:buFont typeface="Wingdings" charset="0"/>
              <a:buChar char="à"/>
              <a:defRPr/>
            </a:pPr>
            <a:endParaRPr lang="en-US" sz="1600" baseline="30000" dirty="0">
              <a:latin typeface="Gill Sans"/>
              <a:cs typeface="Gill San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16525" y="3304381"/>
            <a:ext cx="3822700" cy="1409700"/>
            <a:chOff x="317500" y="317500"/>
            <a:chExt cx="3822700" cy="1409700"/>
          </a:xfrm>
        </p:grpSpPr>
        <p:pic>
          <p:nvPicPr>
            <p:cNvPr id="6" name="PFE element 140" descr="dcUoBpysOEnq100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22700" cy="1409700"/>
            </a:xfrm>
            <a:prstGeom prst="rect">
              <a:avLst/>
            </a:prstGeom>
          </p:spPr>
        </p:pic>
        <p:sp>
          <p:nvSpPr>
            <p:cNvPr id="7" name="Shape_67"/>
            <p:cNvSpPr/>
            <p:nvPr/>
          </p:nvSpPr>
          <p:spPr>
            <a:xfrm>
              <a:off x="317500" y="317500"/>
              <a:ext cx="3822700" cy="14097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ti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326" y="444500"/>
            <a:ext cx="6126480" cy="4242816"/>
          </a:xfrm>
          <a:prstGeom prst="rect">
            <a:avLst/>
          </a:prstGeom>
        </p:spPr>
      </p:pic>
      <p:pic>
        <p:nvPicPr>
          <p:cNvPr id="2" name="PFE element 142" descr="dcUoBpysOEnq10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394" y="4367882"/>
            <a:ext cx="5003800" cy="292100"/>
          </a:xfrm>
          <a:prstGeom prst="rect">
            <a:avLst/>
          </a:prstGeom>
          <a:noFill/>
        </p:spPr>
      </p:pic>
      <p:pic>
        <p:nvPicPr>
          <p:cNvPr id="3" name="PFE element 143" descr="dcUoBpysOEnq10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746250"/>
            <a:ext cx="232092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44" descr="dcUoBpysOEnq10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5657850" cy="330200"/>
          </a:xfrm>
          <a:prstGeom prst="rect">
            <a:avLst/>
          </a:prstGeom>
        </p:spPr>
      </p:pic>
      <p:pic>
        <p:nvPicPr>
          <p:cNvPr id="4" name="PFE element 145" descr="dcUoBpysOEnq10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8" y="1195388"/>
            <a:ext cx="7721600" cy="1612900"/>
          </a:xfrm>
          <a:prstGeom prst="rect">
            <a:avLst/>
          </a:prstGeom>
        </p:spPr>
      </p:pic>
      <p:pic>
        <p:nvPicPr>
          <p:cNvPr id="5" name="PFE element 146" descr="dcUoBpysOEnq10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326" y="2140744"/>
            <a:ext cx="1990725" cy="990600"/>
          </a:xfrm>
          <a:prstGeom prst="rect">
            <a:avLst/>
          </a:prstGeom>
        </p:spPr>
      </p:pic>
      <p:pic>
        <p:nvPicPr>
          <p:cNvPr id="2253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038" y="1201738"/>
            <a:ext cx="21320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pfehide148" hidden="1"/>
          <p:cNvGrpSpPr>
            <a:grpSpLocks/>
          </p:cNvGrpSpPr>
          <p:nvPr/>
        </p:nvGrpSpPr>
        <p:grpSpPr bwMode="auto">
          <a:xfrm>
            <a:off x="250825" y="3003550"/>
            <a:ext cx="6865938" cy="2000250"/>
            <a:chOff x="251520" y="2715766"/>
            <a:chExt cx="6865449" cy="2000538"/>
          </a:xfrm>
        </p:grpSpPr>
        <p:graphicFrame>
          <p:nvGraphicFramePr>
            <p:cNvPr id="22534" name="Object 42" hidden="1"/>
            <p:cNvGraphicFramePr>
              <a:graphicFrameLocks noChangeAspect="1"/>
            </p:cNvGraphicFramePr>
            <p:nvPr/>
          </p:nvGraphicFramePr>
          <p:xfrm>
            <a:off x="2771800" y="2715766"/>
            <a:ext cx="2768600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7" name="Equation" r:id="rId7" imgW="1524000" imgH="355600" progId="Equation.3">
                    <p:embed/>
                  </p:oleObj>
                </mc:Choice>
                <mc:Fallback>
                  <p:oleObj name="Equation" r:id="rId7" imgW="1524000" imgH="355600" progId="Equation.3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1800" y="2715766"/>
                          <a:ext cx="2768600" cy="647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35" name="Rectangle 45" hidden="1"/>
            <p:cNvSpPr>
              <a:spLocks noChangeArrowheads="1"/>
            </p:cNvSpPr>
            <p:nvPr/>
          </p:nvSpPr>
          <p:spPr bwMode="auto">
            <a:xfrm>
              <a:off x="251520" y="2900422"/>
              <a:ext cx="633740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latin typeface="Gill Sans" charset="0"/>
                  <a:cs typeface="Gill Sans" charset="0"/>
                </a:rPr>
                <a:t>QCD Lagrangian for m</a:t>
              </a:r>
              <a:r>
                <a:rPr lang="en-US" sz="1600" i="1" baseline="-25000">
                  <a:latin typeface="Gill Sans" charset="0"/>
                  <a:cs typeface="Gill Sans" charset="0"/>
                </a:rPr>
                <a:t>q</a:t>
              </a:r>
              <a:r>
                <a:rPr lang="en-US" sz="1600">
                  <a:latin typeface="Gill Sans" charset="0"/>
                  <a:cs typeface="Gill Sans" charset="0"/>
                </a:rPr>
                <a:t>=0</a:t>
              </a:r>
            </a:p>
            <a:p>
              <a:endParaRPr lang="en-US" sz="1600">
                <a:latin typeface="Gill Sans" charset="0"/>
                <a:cs typeface="Gill Sans" charset="0"/>
              </a:endParaRPr>
            </a:p>
            <a:p>
              <a:endParaRPr lang="en-US" sz="1600">
                <a:latin typeface="Gill Sans" charset="0"/>
                <a:cs typeface="Gill Sans" charset="0"/>
              </a:endParaRPr>
            </a:p>
            <a:p>
              <a:endParaRPr lang="en-US" sz="1600">
                <a:latin typeface="Gill Sans" charset="0"/>
                <a:cs typeface="Gill Sans" charset="0"/>
              </a:endParaRPr>
            </a:p>
            <a:p>
              <a:endParaRPr lang="en-US" sz="1600">
                <a:latin typeface="Gill Sans" charset="0"/>
                <a:cs typeface="Gill Sans" charset="0"/>
              </a:endParaRPr>
            </a:p>
            <a:p>
              <a:r>
                <a:rPr lang="en-US" sz="1600">
                  <a:latin typeface="Gill Sans" charset="0"/>
                  <a:cs typeface="Gill Sans" charset="0"/>
                </a:rPr>
                <a:t>is invariant under the SU(3)</a:t>
              </a:r>
              <a:r>
                <a:rPr lang="en-US" sz="1600" baseline="-25000">
                  <a:latin typeface="Gill Sans" charset="0"/>
                  <a:cs typeface="Gill Sans" charset="0"/>
                </a:rPr>
                <a:t>R</a:t>
              </a:r>
              <a:r>
                <a:rPr lang="en-US" sz="1600">
                  <a:latin typeface="Gill Sans" charset="0"/>
                  <a:cs typeface="Gill Sans" charset="0"/>
                </a:rPr>
                <a:t>SU(3)</a:t>
              </a:r>
              <a:r>
                <a:rPr lang="en-US" sz="1600" baseline="-25000">
                  <a:latin typeface="Gill Sans" charset="0"/>
                  <a:cs typeface="Gill Sans" charset="0"/>
                </a:rPr>
                <a:t>L</a:t>
              </a:r>
              <a:r>
                <a:rPr lang="en-US" sz="1600">
                  <a:latin typeface="Gill Sans" charset="0"/>
                  <a:cs typeface="Gill Sans" charset="0"/>
                </a:rPr>
                <a:t> transformations:</a:t>
              </a:r>
            </a:p>
            <a:p>
              <a:endParaRPr lang="en-US" sz="1600">
                <a:latin typeface="Gill Sans" charset="0"/>
                <a:cs typeface="Gill Sans" charset="0"/>
              </a:endParaRPr>
            </a:p>
          </p:txBody>
        </p:sp>
        <p:sp>
          <p:nvSpPr>
            <p:cNvPr id="22536" name="Rectangle 46" hidden="1"/>
            <p:cNvSpPr>
              <a:spLocks noChangeArrowheads="1"/>
            </p:cNvSpPr>
            <p:nvPr/>
          </p:nvSpPr>
          <p:spPr bwMode="auto">
            <a:xfrm>
              <a:off x="3420220" y="3363838"/>
              <a:ext cx="136780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latin typeface="Gill Sans" charset="0"/>
                  <a:cs typeface="Gill Sans" charset="0"/>
                </a:rPr>
                <a:t>quark-gluon coupling</a:t>
              </a:r>
            </a:p>
          </p:txBody>
        </p:sp>
        <p:sp>
          <p:nvSpPr>
            <p:cNvPr id="22537" name="Rectangle 47" hidden="1"/>
            <p:cNvSpPr>
              <a:spLocks noChangeArrowheads="1"/>
            </p:cNvSpPr>
            <p:nvPr/>
          </p:nvSpPr>
          <p:spPr bwMode="auto">
            <a:xfrm>
              <a:off x="4788372" y="3355126"/>
              <a:ext cx="136780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>
                  <a:latin typeface="Gill Sans" charset="0"/>
                  <a:cs typeface="Gill Sans" charset="0"/>
                </a:rPr>
                <a:t>gluon-gluon coupling</a:t>
              </a:r>
            </a:p>
          </p:txBody>
        </p:sp>
        <p:cxnSp>
          <p:nvCxnSpPr>
            <p:cNvPr id="49" name="Straight Arrow Connector 48" hidden="1"/>
            <p:cNvCxnSpPr/>
            <p:nvPr/>
          </p:nvCxnSpPr>
          <p:spPr>
            <a:xfrm flipV="1">
              <a:off x="3996166" y="3239716"/>
              <a:ext cx="0" cy="212756"/>
            </a:xfrm>
            <a:prstGeom prst="straightConnector1">
              <a:avLst/>
            </a:prstGeom>
            <a:ln>
              <a:solidFill>
                <a:srgbClr val="EF921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 hidden="1"/>
            <p:cNvCxnSpPr/>
            <p:nvPr/>
          </p:nvCxnSpPr>
          <p:spPr>
            <a:xfrm flipV="1">
              <a:off x="5220041" y="3219076"/>
              <a:ext cx="0" cy="214343"/>
            </a:xfrm>
            <a:prstGeom prst="straightConnector1">
              <a:avLst/>
            </a:prstGeom>
            <a:ln>
              <a:solidFill>
                <a:srgbClr val="EF921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540" name="Object 48" hidden="1"/>
            <p:cNvGraphicFramePr>
              <a:graphicFrameLocks noChangeAspect="1"/>
            </p:cNvGraphicFramePr>
            <p:nvPr/>
          </p:nvGraphicFramePr>
          <p:xfrm>
            <a:off x="4902407" y="3939902"/>
            <a:ext cx="2214562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8" name="Equation" r:id="rId9" imgW="1320800" imgH="431800" progId="Equation.3">
                    <p:embed/>
                  </p:oleObj>
                </mc:Choice>
                <mc:Fallback>
                  <p:oleObj name="Equation" r:id="rId9" imgW="1320800" imgH="431800" progId="Equation.3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2407" y="3939902"/>
                          <a:ext cx="2214562" cy="723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242094" y="3000375"/>
            <a:ext cx="6883400" cy="2006600"/>
            <a:chOff x="317500" y="317500"/>
            <a:chExt cx="6883400" cy="2006600"/>
          </a:xfrm>
        </p:grpSpPr>
        <p:pic>
          <p:nvPicPr>
            <p:cNvPr id="6" name="PFE element 148" descr="dcUoBpysOEnq107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83400" cy="2006600"/>
            </a:xfrm>
            <a:prstGeom prst="rect">
              <a:avLst/>
            </a:prstGeom>
          </p:spPr>
        </p:pic>
        <p:sp>
          <p:nvSpPr>
            <p:cNvPr id="7" name="Shape_68"/>
            <p:cNvSpPr/>
            <p:nvPr/>
          </p:nvSpPr>
          <p:spPr>
            <a:xfrm>
              <a:off x="317500" y="317500"/>
              <a:ext cx="6883400" cy="2006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49" descr="dcUoBpysOEnq10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3702050" cy="330200"/>
          </a:xfrm>
          <a:prstGeom prst="rect">
            <a:avLst/>
          </a:prstGeom>
        </p:spPr>
      </p:pic>
      <p:graphicFrame>
        <p:nvGraphicFramePr>
          <p:cNvPr id="23554" name="Object 42"/>
          <p:cNvGraphicFramePr>
            <a:graphicFrameLocks noChangeAspect="1"/>
          </p:cNvGraphicFramePr>
          <p:nvPr/>
        </p:nvGraphicFramePr>
        <p:xfrm>
          <a:off x="5781675" y="1203325"/>
          <a:ext cx="32543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2" name="Equation" r:id="rId4" imgW="1790700" imgH="355600" progId="Equation.3">
                  <p:embed/>
                </p:oleObj>
              </mc:Choice>
              <mc:Fallback>
                <p:oleObj name="Equation" r:id="rId4" imgW="1790700" imgH="3556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1675" y="1203325"/>
                        <a:ext cx="325437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FE element 151" descr="dcUoBpysOEnq10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1277938"/>
            <a:ext cx="5549900" cy="3060700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3379788" y="4084638"/>
            <a:ext cx="71437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pfehide153" hidden="1"/>
          <p:cNvGrpSpPr>
            <a:grpSpLocks/>
          </p:cNvGrpSpPr>
          <p:nvPr/>
        </p:nvGrpSpPr>
        <p:grpSpPr bwMode="auto">
          <a:xfrm>
            <a:off x="6470650" y="2284413"/>
            <a:ext cx="676275" cy="977900"/>
            <a:chOff x="776" y="3118"/>
            <a:chExt cx="426" cy="616"/>
          </a:xfrm>
        </p:grpSpPr>
        <p:sp>
          <p:nvSpPr>
            <p:cNvPr id="23577" name="Line 27" hidden="1"/>
            <p:cNvSpPr>
              <a:spLocks noChangeShapeType="1"/>
            </p:cNvSpPr>
            <p:nvPr/>
          </p:nvSpPr>
          <p:spPr bwMode="auto">
            <a:xfrm flipV="1">
              <a:off x="1079" y="3118"/>
              <a:ext cx="0" cy="3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F921B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AutoShape 28" hidden="1"/>
            <p:cNvSpPr>
              <a:spLocks noChangeArrowheads="1"/>
            </p:cNvSpPr>
            <p:nvPr/>
          </p:nvSpPr>
          <p:spPr bwMode="auto">
            <a:xfrm>
              <a:off x="1124" y="3205"/>
              <a:ext cx="78" cy="217"/>
            </a:xfrm>
            <a:prstGeom prst="upArrow">
              <a:avLst>
                <a:gd name="adj1" fmla="val 50000"/>
                <a:gd name="adj2" fmla="val 69551"/>
              </a:avLst>
            </a:prstGeom>
            <a:solidFill>
              <a:srgbClr val="EF921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Helvetica" charset="0"/>
                <a:cs typeface="Helvetica" charset="0"/>
              </a:endParaRPr>
            </a:p>
          </p:txBody>
        </p:sp>
        <p:graphicFrame>
          <p:nvGraphicFramePr>
            <p:cNvPr id="23579" name="Object 29" hidden="1"/>
            <p:cNvGraphicFramePr>
              <a:graphicFrameLocks noChangeAspect="1"/>
            </p:cNvGraphicFramePr>
            <p:nvPr/>
          </p:nvGraphicFramePr>
          <p:xfrm>
            <a:off x="1028" y="3504"/>
            <a:ext cx="137" cy="2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3" name="Equation" r:id="rId7" imgW="152400" imgH="228600" progId="Equation.3">
                    <p:embed/>
                  </p:oleObj>
                </mc:Choice>
                <mc:Fallback>
                  <p:oleObj name="Equation" r:id="rId7" imgW="152400" imgH="228600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8" y="3504"/>
                          <a:ext cx="137" cy="2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3580" name="Group 30" hidden="1"/>
            <p:cNvGrpSpPr>
              <a:grpSpLocks/>
            </p:cNvGrpSpPr>
            <p:nvPr/>
          </p:nvGrpSpPr>
          <p:grpSpPr bwMode="auto">
            <a:xfrm>
              <a:off x="776" y="3118"/>
              <a:ext cx="199" cy="614"/>
              <a:chOff x="1683" y="3186"/>
              <a:chExt cx="199" cy="614"/>
            </a:xfrm>
          </p:grpSpPr>
          <p:sp>
            <p:nvSpPr>
              <p:cNvPr id="23581" name="Line 31" hidden="1"/>
              <p:cNvSpPr>
                <a:spLocks noChangeShapeType="1"/>
              </p:cNvSpPr>
              <p:nvPr/>
            </p:nvSpPr>
            <p:spPr bwMode="auto">
              <a:xfrm>
                <a:off x="1798" y="3186"/>
                <a:ext cx="0" cy="3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EF921B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AutoShape 32" hidden="1"/>
              <p:cNvSpPr>
                <a:spLocks noChangeArrowheads="1"/>
              </p:cNvSpPr>
              <p:nvPr/>
            </p:nvSpPr>
            <p:spPr bwMode="auto">
              <a:xfrm>
                <a:off x="1683" y="3273"/>
                <a:ext cx="78" cy="216"/>
              </a:xfrm>
              <a:prstGeom prst="upArrow">
                <a:avLst>
                  <a:gd name="adj1" fmla="val 50000"/>
                  <a:gd name="adj2" fmla="val 69231"/>
                </a:avLst>
              </a:prstGeom>
              <a:solidFill>
                <a:srgbClr val="EF921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Helvetica" charset="0"/>
                  <a:cs typeface="Helvetica" charset="0"/>
                </a:endParaRPr>
              </a:p>
            </p:txBody>
          </p:sp>
          <p:graphicFrame>
            <p:nvGraphicFramePr>
              <p:cNvPr id="23583" name="Object 33" hidden="1"/>
              <p:cNvGraphicFramePr>
                <a:graphicFrameLocks noChangeAspect="1"/>
              </p:cNvGraphicFramePr>
              <p:nvPr/>
            </p:nvGraphicFramePr>
            <p:xfrm>
              <a:off x="1744" y="3570"/>
              <a:ext cx="138" cy="2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24" name="Equation" r:id="rId9" imgW="152400" imgH="228600" progId="Equation.3">
                      <p:embed/>
                    </p:oleObj>
                  </mc:Choice>
                  <mc:Fallback>
                    <p:oleObj name="Equation" r:id="rId9" imgW="152400" imgH="228600" progId="Equation.3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4" y="3570"/>
                            <a:ext cx="138" cy="2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7" name="Group 6"/>
          <p:cNvGrpSpPr/>
          <p:nvPr/>
        </p:nvGrpSpPr>
        <p:grpSpPr>
          <a:xfrm>
            <a:off x="6457950" y="2306638"/>
            <a:ext cx="701675" cy="933450"/>
            <a:chOff x="317500" y="317500"/>
            <a:chExt cx="701675" cy="933450"/>
          </a:xfrm>
        </p:grpSpPr>
        <p:pic>
          <p:nvPicPr>
            <p:cNvPr id="5" name="PFE element 153" descr="dcUoBpysOEnq110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1675" cy="933450"/>
            </a:xfrm>
            <a:prstGeom prst="rect">
              <a:avLst/>
            </a:prstGeom>
          </p:spPr>
        </p:pic>
        <p:sp>
          <p:nvSpPr>
            <p:cNvPr id="6" name="Shape_69"/>
            <p:cNvSpPr/>
            <p:nvPr/>
          </p:nvSpPr>
          <p:spPr>
            <a:xfrm>
              <a:off x="317500" y="317500"/>
              <a:ext cx="701675" cy="9334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pfehide154" hidden="1"/>
          <p:cNvGrpSpPr>
            <a:grpSpLocks/>
          </p:cNvGrpSpPr>
          <p:nvPr/>
        </p:nvGrpSpPr>
        <p:grpSpPr bwMode="auto">
          <a:xfrm>
            <a:off x="7348538" y="2319338"/>
            <a:ext cx="596900" cy="939800"/>
            <a:chOff x="2232" y="3208"/>
            <a:chExt cx="376" cy="592"/>
          </a:xfrm>
        </p:grpSpPr>
        <p:sp>
          <p:nvSpPr>
            <p:cNvPr id="23572" name="Text Box 35" hidden="1"/>
            <p:cNvSpPr txBox="1">
              <a:spLocks noChangeArrowheads="1"/>
            </p:cNvSpPr>
            <p:nvPr/>
          </p:nvSpPr>
          <p:spPr bwMode="auto">
            <a:xfrm>
              <a:off x="2232" y="3248"/>
              <a:ext cx="1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latin typeface="Helvetica" charset="0"/>
                </a:rPr>
                <a:t>=</a:t>
              </a:r>
            </a:p>
          </p:txBody>
        </p:sp>
        <p:grpSp>
          <p:nvGrpSpPr>
            <p:cNvPr id="23573" name="Group 36" hidden="1"/>
            <p:cNvGrpSpPr>
              <a:grpSpLocks/>
            </p:cNvGrpSpPr>
            <p:nvPr/>
          </p:nvGrpSpPr>
          <p:grpSpPr bwMode="auto">
            <a:xfrm>
              <a:off x="2397" y="3208"/>
              <a:ext cx="211" cy="592"/>
              <a:chOff x="2397" y="3208"/>
              <a:chExt cx="211" cy="592"/>
            </a:xfrm>
          </p:grpSpPr>
          <p:sp>
            <p:nvSpPr>
              <p:cNvPr id="23574" name="Line 37" hidden="1"/>
              <p:cNvSpPr>
                <a:spLocks noChangeShapeType="1"/>
              </p:cNvSpPr>
              <p:nvPr/>
            </p:nvSpPr>
            <p:spPr bwMode="auto">
              <a:xfrm flipV="1">
                <a:off x="2485" y="3208"/>
                <a:ext cx="0" cy="3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5" name="AutoShape 38" hidden="1"/>
              <p:cNvSpPr>
                <a:spLocks noChangeArrowheads="1"/>
              </p:cNvSpPr>
              <p:nvPr/>
            </p:nvSpPr>
            <p:spPr bwMode="auto">
              <a:xfrm>
                <a:off x="2530" y="3295"/>
                <a:ext cx="78" cy="217"/>
              </a:xfrm>
              <a:prstGeom prst="upArrow">
                <a:avLst>
                  <a:gd name="adj1" fmla="val 50000"/>
                  <a:gd name="adj2" fmla="val 6955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Helvetica" charset="0"/>
                  <a:cs typeface="Helvetica" charset="0"/>
                </a:endParaRPr>
              </a:p>
            </p:txBody>
          </p:sp>
          <p:graphicFrame>
            <p:nvGraphicFramePr>
              <p:cNvPr id="23576" name="Object 39" hidden="1"/>
              <p:cNvGraphicFramePr>
                <a:graphicFrameLocks noChangeAspect="1"/>
              </p:cNvGraphicFramePr>
              <p:nvPr/>
            </p:nvGraphicFramePr>
            <p:xfrm>
              <a:off x="2397" y="3569"/>
              <a:ext cx="138" cy="2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25" name="Equation" r:id="rId12" imgW="152400" imgH="228600" progId="Equation.3">
                      <p:embed/>
                    </p:oleObj>
                  </mc:Choice>
                  <mc:Fallback>
                    <p:oleObj name="Equation" r:id="rId12" imgW="152400" imgH="228600" progId="Equation.3">
                      <p:embed/>
                      <p:pic>
                        <p:nvPicPr>
                          <p:cNvPr id="0" name="Object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97" y="3569"/>
                            <a:ext cx="138" cy="2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0" name="Group 9"/>
          <p:cNvGrpSpPr/>
          <p:nvPr/>
        </p:nvGrpSpPr>
        <p:grpSpPr>
          <a:xfrm>
            <a:off x="7389813" y="2341563"/>
            <a:ext cx="514350" cy="895350"/>
            <a:chOff x="317500" y="317500"/>
            <a:chExt cx="514350" cy="895350"/>
          </a:xfrm>
        </p:grpSpPr>
        <p:pic>
          <p:nvPicPr>
            <p:cNvPr id="8" name="PFE element 154" descr="dcUoBpysOEnq112.png"/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14350" cy="895350"/>
            </a:xfrm>
            <a:prstGeom prst="rect">
              <a:avLst/>
            </a:prstGeom>
          </p:spPr>
        </p:pic>
        <p:sp>
          <p:nvSpPr>
            <p:cNvPr id="9" name="Shape_70"/>
            <p:cNvSpPr/>
            <p:nvPr/>
          </p:nvSpPr>
          <p:spPr>
            <a:xfrm>
              <a:off x="317500" y="317500"/>
              <a:ext cx="514350" cy="8953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pfehide155" hidden="1"/>
          <p:cNvGrpSpPr>
            <a:grpSpLocks/>
          </p:cNvGrpSpPr>
          <p:nvPr/>
        </p:nvGrpSpPr>
        <p:grpSpPr bwMode="auto">
          <a:xfrm>
            <a:off x="5867400" y="2260600"/>
            <a:ext cx="301625" cy="898525"/>
            <a:chOff x="1303" y="3203"/>
            <a:chExt cx="190" cy="566"/>
          </a:xfrm>
        </p:grpSpPr>
        <p:sp>
          <p:nvSpPr>
            <p:cNvPr id="23569" name="Line 41" hidden="1"/>
            <p:cNvSpPr>
              <a:spLocks noChangeShapeType="1"/>
            </p:cNvSpPr>
            <p:nvPr/>
          </p:nvSpPr>
          <p:spPr bwMode="auto">
            <a:xfrm>
              <a:off x="1429" y="3203"/>
              <a:ext cx="0" cy="4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F921B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AutoShape 42" hidden="1"/>
            <p:cNvSpPr>
              <a:spLocks noChangeArrowheads="1"/>
            </p:cNvSpPr>
            <p:nvPr/>
          </p:nvSpPr>
          <p:spPr bwMode="auto">
            <a:xfrm>
              <a:off x="1303" y="3325"/>
              <a:ext cx="91" cy="223"/>
            </a:xfrm>
            <a:prstGeom prst="downArrow">
              <a:avLst>
                <a:gd name="adj1" fmla="val 50000"/>
                <a:gd name="adj2" fmla="val 45052"/>
              </a:avLst>
            </a:prstGeom>
            <a:solidFill>
              <a:srgbClr val="EF921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Helvetica" charset="0"/>
                <a:cs typeface="Helvetica" charset="0"/>
              </a:endParaRPr>
            </a:p>
          </p:txBody>
        </p:sp>
        <p:graphicFrame>
          <p:nvGraphicFramePr>
            <p:cNvPr id="23571" name="Object 43" hidden="1"/>
            <p:cNvGraphicFramePr>
              <a:graphicFrameLocks noChangeAspect="1"/>
            </p:cNvGraphicFramePr>
            <p:nvPr/>
          </p:nvGraphicFramePr>
          <p:xfrm>
            <a:off x="1360" y="3571"/>
            <a:ext cx="133" cy="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6" name="Equation" r:id="rId15" imgW="152400" imgH="228600" progId="Equation.3">
                    <p:embed/>
                  </p:oleObj>
                </mc:Choice>
                <mc:Fallback>
                  <p:oleObj name="Equation" r:id="rId15" imgW="152400" imgH="228600" progId="Equation.3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0" y="3571"/>
                          <a:ext cx="133" cy="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5880100" y="2279650"/>
            <a:ext cx="276225" cy="860425"/>
            <a:chOff x="317500" y="317500"/>
            <a:chExt cx="276225" cy="860425"/>
          </a:xfrm>
        </p:grpSpPr>
        <p:pic>
          <p:nvPicPr>
            <p:cNvPr id="11" name="PFE element 155" descr="dcUoBpysOEnq114.png"/>
            <p:cNvPicPr>
              <a:picLocks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76225" cy="860425"/>
            </a:xfrm>
            <a:prstGeom prst="rect">
              <a:avLst/>
            </a:prstGeom>
          </p:spPr>
        </p:pic>
        <p:sp>
          <p:nvSpPr>
            <p:cNvPr id="12" name="Shape_71"/>
            <p:cNvSpPr/>
            <p:nvPr/>
          </p:nvSpPr>
          <p:spPr>
            <a:xfrm>
              <a:off x="317500" y="317500"/>
              <a:ext cx="276225" cy="86042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pfehide156" hidden="1"/>
          <p:cNvGrpSpPr>
            <a:grpSpLocks/>
          </p:cNvGrpSpPr>
          <p:nvPr/>
        </p:nvGrpSpPr>
        <p:grpSpPr bwMode="auto">
          <a:xfrm>
            <a:off x="5884863" y="2454275"/>
            <a:ext cx="901700" cy="1341438"/>
            <a:chOff x="1314" y="3293"/>
            <a:chExt cx="568" cy="845"/>
          </a:xfrm>
        </p:grpSpPr>
        <p:sp>
          <p:nvSpPr>
            <p:cNvPr id="23566" name="Text Box 45" hidden="1"/>
            <p:cNvSpPr txBox="1">
              <a:spLocks noChangeArrowheads="1"/>
            </p:cNvSpPr>
            <p:nvPr/>
          </p:nvSpPr>
          <p:spPr bwMode="auto">
            <a:xfrm>
              <a:off x="1461" y="3293"/>
              <a:ext cx="1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latin typeface="Helvetica" charset="0"/>
                </a:rPr>
                <a:t>+</a:t>
              </a:r>
            </a:p>
          </p:txBody>
        </p:sp>
        <p:sp>
          <p:nvSpPr>
            <p:cNvPr id="23567" name="AutoShape 46" hidden="1"/>
            <p:cNvSpPr>
              <a:spLocks/>
            </p:cNvSpPr>
            <p:nvPr/>
          </p:nvSpPr>
          <p:spPr bwMode="auto">
            <a:xfrm rot="16200000" flipH="1">
              <a:off x="1542" y="3634"/>
              <a:ext cx="136" cy="544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>
                <a:latin typeface="Helvetica" charset="0"/>
                <a:cs typeface="Helvetica" charset="0"/>
              </a:endParaRPr>
            </a:p>
          </p:txBody>
        </p:sp>
        <p:sp>
          <p:nvSpPr>
            <p:cNvPr id="23568" name="Text Box 47" hidden="1"/>
            <p:cNvSpPr txBox="1">
              <a:spLocks noChangeArrowheads="1"/>
            </p:cNvSpPr>
            <p:nvPr/>
          </p:nvSpPr>
          <p:spPr bwMode="auto">
            <a:xfrm>
              <a:off x="1314" y="3944"/>
              <a:ext cx="54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Gill Sans" charset="0"/>
                  <a:cs typeface="Gill Sans" charset="0"/>
                </a:rPr>
                <a:t>annihilate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78513" y="2451894"/>
            <a:ext cx="914400" cy="1346200"/>
            <a:chOff x="317500" y="317500"/>
            <a:chExt cx="914400" cy="1346200"/>
          </a:xfrm>
        </p:grpSpPr>
        <p:pic>
          <p:nvPicPr>
            <p:cNvPr id="14" name="PFE element 156" descr="dcUoBpysOEnq116.png"/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914400" cy="1346200"/>
            </a:xfrm>
            <a:prstGeom prst="rect">
              <a:avLst/>
            </a:prstGeom>
          </p:spPr>
        </p:pic>
        <p:sp>
          <p:nvSpPr>
            <p:cNvPr id="15" name="Shape_72"/>
            <p:cNvSpPr/>
            <p:nvPr/>
          </p:nvSpPr>
          <p:spPr>
            <a:xfrm>
              <a:off x="317500" y="317500"/>
              <a:ext cx="914400" cy="1346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7246938" y="1284288"/>
            <a:ext cx="434975" cy="566737"/>
          </a:xfrm>
          <a:prstGeom prst="rect">
            <a:avLst/>
          </a:prstGeom>
          <a:noFill/>
          <a:ln>
            <a:solidFill>
              <a:srgbClr val="EF92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3562" name="Object 2"/>
          <p:cNvGraphicFramePr>
            <a:graphicFrameLocks noChangeAspect="1"/>
          </p:cNvGraphicFramePr>
          <p:nvPr/>
        </p:nvGraphicFramePr>
        <p:xfrm>
          <a:off x="1403350" y="3003550"/>
          <a:ext cx="21161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7" name="Equation" r:id="rId19" imgW="1587500" imgH="317500" progId="Equation.3">
                  <p:embed/>
                </p:oleObj>
              </mc:Choice>
              <mc:Fallback>
                <p:oleObj name="Equation" r:id="rId19" imgW="1587500" imgH="317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003550"/>
                        <a:ext cx="2116138" cy="422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9" name="pfehide159" hidden="1"/>
          <p:cNvGrpSpPr>
            <a:grpSpLocks/>
          </p:cNvGrpSpPr>
          <p:nvPr/>
        </p:nvGrpSpPr>
        <p:grpSpPr bwMode="auto">
          <a:xfrm>
            <a:off x="2708275" y="4470400"/>
            <a:ext cx="4865688" cy="368300"/>
            <a:chOff x="2708672" y="4470152"/>
            <a:chExt cx="4866033" cy="369332"/>
          </a:xfrm>
        </p:grpSpPr>
        <p:graphicFrame>
          <p:nvGraphicFramePr>
            <p:cNvPr id="23564" name="Object 2" hidden="1"/>
            <p:cNvGraphicFramePr>
              <a:graphicFrameLocks noChangeAspect="1"/>
            </p:cNvGraphicFramePr>
            <p:nvPr/>
          </p:nvGraphicFramePr>
          <p:xfrm>
            <a:off x="2708672" y="4471193"/>
            <a:ext cx="647036" cy="368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8" name="Equation" r:id="rId21" imgW="533400" imgH="304800" progId="Equation.3">
                    <p:embed/>
                  </p:oleObj>
                </mc:Choice>
                <mc:Fallback>
                  <p:oleObj name="Equation" r:id="rId21" imgW="533400" imgH="3048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8672" y="4471193"/>
                          <a:ext cx="647036" cy="368291"/>
                        </a:xfrm>
                        <a:prstGeom prst="rect">
                          <a:avLst/>
                        </a:prstGeom>
                        <a:solidFill>
                          <a:srgbClr val="EF921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65" name="Rectangle 77" hidden="1"/>
            <p:cNvSpPr>
              <a:spLocks noChangeArrowheads="1"/>
            </p:cNvSpPr>
            <p:nvPr/>
          </p:nvSpPr>
          <p:spPr bwMode="auto">
            <a:xfrm>
              <a:off x="3347864" y="4470152"/>
              <a:ext cx="4226841" cy="369332"/>
            </a:xfrm>
            <a:prstGeom prst="rect">
              <a:avLst/>
            </a:prstGeom>
            <a:solidFill>
              <a:srgbClr val="EF9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00">
                  <a:latin typeface="Gill Sans" charset="0"/>
                  <a:cs typeface="Gill Sans" charset="0"/>
                </a:rPr>
                <a:t>is an order parameter of chiral symmetry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02719" y="4470400"/>
            <a:ext cx="4876800" cy="368300"/>
            <a:chOff x="317500" y="317500"/>
            <a:chExt cx="4876800" cy="368300"/>
          </a:xfrm>
        </p:grpSpPr>
        <p:pic>
          <p:nvPicPr>
            <p:cNvPr id="17" name="PFE element 159" descr="dcUoBpysOEnq117.png"/>
            <p:cNvPicPr>
              <a:picLocks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876800" cy="368300"/>
            </a:xfrm>
            <a:prstGeom prst="rect">
              <a:avLst/>
            </a:prstGeom>
          </p:spPr>
        </p:pic>
        <p:sp>
          <p:nvSpPr>
            <p:cNvPr id="18" name="Shape_73"/>
            <p:cNvSpPr/>
            <p:nvPr/>
          </p:nvSpPr>
          <p:spPr>
            <a:xfrm>
              <a:off x="317500" y="317500"/>
              <a:ext cx="4876800" cy="3683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60" descr="dcUoBpysOEnq11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2070100" cy="330200"/>
          </a:xfrm>
          <a:prstGeom prst="rect">
            <a:avLst/>
          </a:prstGeom>
        </p:spPr>
      </p:pic>
      <p:pic>
        <p:nvPicPr>
          <p:cNvPr id="5" name="PFE element 161" descr="dcUoBpysOEnq11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8" y="1204913"/>
            <a:ext cx="6858000" cy="1231900"/>
          </a:xfrm>
          <a:prstGeom prst="rect">
            <a:avLst/>
          </a:prstGeom>
        </p:spPr>
      </p:pic>
      <p:grpSp>
        <p:nvGrpSpPr>
          <p:cNvPr id="4" name="pfehide162" hidden="1"/>
          <p:cNvGrpSpPr>
            <a:grpSpLocks/>
          </p:cNvGrpSpPr>
          <p:nvPr/>
        </p:nvGrpSpPr>
        <p:grpSpPr bwMode="auto">
          <a:xfrm>
            <a:off x="107950" y="2238375"/>
            <a:ext cx="3006725" cy="2133600"/>
            <a:chOff x="668" y="2478"/>
            <a:chExt cx="1894" cy="1466"/>
          </a:xfrm>
        </p:grpSpPr>
        <p:grpSp>
          <p:nvGrpSpPr>
            <p:cNvPr id="24608" name="Group 49" hidden="1"/>
            <p:cNvGrpSpPr>
              <a:grpSpLocks/>
            </p:cNvGrpSpPr>
            <p:nvPr/>
          </p:nvGrpSpPr>
          <p:grpSpPr bwMode="auto">
            <a:xfrm>
              <a:off x="890" y="2478"/>
              <a:ext cx="1672" cy="1466"/>
              <a:chOff x="2646" y="2220"/>
              <a:chExt cx="1672" cy="1466"/>
            </a:xfrm>
          </p:grpSpPr>
          <p:grpSp>
            <p:nvGrpSpPr>
              <p:cNvPr id="24610" name="Group 50" hidden="1"/>
              <p:cNvGrpSpPr>
                <a:grpSpLocks/>
              </p:cNvGrpSpPr>
              <p:nvPr/>
            </p:nvGrpSpPr>
            <p:grpSpPr bwMode="auto">
              <a:xfrm>
                <a:off x="2646" y="2227"/>
                <a:ext cx="1543" cy="1201"/>
                <a:chOff x="2646" y="2227"/>
                <a:chExt cx="1543" cy="1201"/>
              </a:xfrm>
            </p:grpSpPr>
            <p:grpSp>
              <p:nvGrpSpPr>
                <p:cNvPr id="24627" name="Group 51" hidden="1"/>
                <p:cNvGrpSpPr>
                  <a:grpSpLocks/>
                </p:cNvGrpSpPr>
                <p:nvPr/>
              </p:nvGrpSpPr>
              <p:grpSpPr bwMode="auto">
                <a:xfrm>
                  <a:off x="3781" y="2423"/>
                  <a:ext cx="408" cy="496"/>
                  <a:chOff x="1473" y="2461"/>
                  <a:chExt cx="454" cy="657"/>
                </a:xfrm>
              </p:grpSpPr>
              <p:sp>
                <p:nvSpPr>
                  <p:cNvPr id="30" name="Line 52" hidden="1"/>
                  <p:cNvSpPr>
                    <a:spLocks noChangeShapeType="1"/>
                  </p:cNvSpPr>
                  <p:nvPr/>
                </p:nvSpPr>
                <p:spPr bwMode="auto">
                  <a:xfrm>
                    <a:off x="1473" y="2461"/>
                    <a:ext cx="453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400">
                      <a:latin typeface="Gill Sans"/>
                      <a:cs typeface="Gill Sans"/>
                    </a:endParaRPr>
                  </a:p>
                </p:txBody>
              </p:sp>
              <p:sp>
                <p:nvSpPr>
                  <p:cNvPr id="31" name="Line 53" hidden="1"/>
                  <p:cNvSpPr>
                    <a:spLocks noChangeShapeType="1"/>
                  </p:cNvSpPr>
                  <p:nvPr/>
                </p:nvSpPr>
                <p:spPr bwMode="auto">
                  <a:xfrm>
                    <a:off x="1474" y="3115"/>
                    <a:ext cx="453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400">
                      <a:latin typeface="Gill Sans"/>
                      <a:cs typeface="Gill Sans"/>
                    </a:endParaRPr>
                  </a:p>
                </p:txBody>
              </p:sp>
              <p:sp>
                <p:nvSpPr>
                  <p:cNvPr id="32" name="Line 54" hidden="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00" y="2461"/>
                    <a:ext cx="0" cy="655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 type="triangle" w="sm" len="med"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400">
                      <a:latin typeface="Gill Sans"/>
                      <a:cs typeface="Gill Sans"/>
                    </a:endParaRPr>
                  </a:p>
                </p:txBody>
              </p:sp>
            </p:grpSp>
            <p:graphicFrame>
              <p:nvGraphicFramePr>
                <p:cNvPr id="24628" name="Object 55" hidden="1"/>
                <p:cNvGraphicFramePr>
                  <a:graphicFrameLocks noChangeAspect="1"/>
                </p:cNvGraphicFramePr>
                <p:nvPr/>
              </p:nvGraphicFramePr>
              <p:xfrm>
                <a:off x="3200" y="3256"/>
                <a:ext cx="180" cy="1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683" name="Formel" r:id="rId5" imgW="380835" imgH="431613" progId="Equation.3">
                        <p:embed/>
                      </p:oleObj>
                    </mc:Choice>
                    <mc:Fallback>
                      <p:oleObj name="Formel" r:id="rId5" imgW="380835" imgH="431613" progId="Equation.3">
                        <p:embed/>
                        <p:pic>
                          <p:nvPicPr>
                            <p:cNvPr id="0" name="Object 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00" y="3256"/>
                              <a:ext cx="180" cy="1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629" name="Object 56" hidden="1"/>
                <p:cNvGraphicFramePr>
                  <a:graphicFrameLocks noChangeAspect="1"/>
                </p:cNvGraphicFramePr>
                <p:nvPr/>
              </p:nvGraphicFramePr>
              <p:xfrm>
                <a:off x="3211" y="2230"/>
                <a:ext cx="180" cy="17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684" name="Formel" r:id="rId7" imgW="380835" imgH="431613" progId="Equation.3">
                        <p:embed/>
                      </p:oleObj>
                    </mc:Choice>
                    <mc:Fallback>
                      <p:oleObj name="Formel" r:id="rId7" imgW="380835" imgH="431613" progId="Equation.3">
                        <p:embed/>
                        <p:pic>
                          <p:nvPicPr>
                            <p:cNvPr id="0" name="Object 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11" y="2230"/>
                              <a:ext cx="180" cy="17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630" name="Object 57" hidden="1"/>
                <p:cNvGraphicFramePr>
                  <a:graphicFrameLocks noChangeAspect="1"/>
                </p:cNvGraphicFramePr>
                <p:nvPr/>
              </p:nvGraphicFramePr>
              <p:xfrm>
                <a:off x="3794" y="2227"/>
                <a:ext cx="179" cy="1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685" name="Formel" r:id="rId9" imgW="380835" imgH="444307" progId="Equation.3">
                        <p:embed/>
                      </p:oleObj>
                    </mc:Choice>
                    <mc:Fallback>
                      <p:oleObj name="Formel" r:id="rId9" imgW="380835" imgH="444307" progId="Equation.3">
                        <p:embed/>
                        <p:pic>
                          <p:nvPicPr>
                            <p:cNvPr id="0" name="Object 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94" y="2227"/>
                              <a:ext cx="179" cy="1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631" name="Object 58" hidden="1"/>
                <p:cNvGraphicFramePr>
                  <a:graphicFrameLocks noChangeAspect="1"/>
                </p:cNvGraphicFramePr>
                <p:nvPr/>
              </p:nvGraphicFramePr>
              <p:xfrm>
                <a:off x="2646" y="2708"/>
                <a:ext cx="402" cy="1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686" name="Formel" r:id="rId11" imgW="850531" imgH="431613" progId="Equation.3">
                        <p:embed/>
                      </p:oleObj>
                    </mc:Choice>
                    <mc:Fallback>
                      <p:oleObj name="Formel" r:id="rId11" imgW="850531" imgH="431613" progId="Equation.3">
                        <p:embed/>
                        <p:pic>
                          <p:nvPicPr>
                            <p:cNvPr id="0" name="Object 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46" y="2708"/>
                              <a:ext cx="402" cy="1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8" name="Text Box 59" hidden="1"/>
              <p:cNvSpPr txBox="1">
                <a:spLocks noChangeArrowheads="1"/>
              </p:cNvSpPr>
              <p:nvPr/>
            </p:nvSpPr>
            <p:spPr bwMode="auto">
              <a:xfrm>
                <a:off x="3788" y="2732"/>
                <a:ext cx="53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defRPr/>
                </a:pPr>
                <a:r>
                  <a:rPr lang="de-DE" sz="1400">
                    <a:latin typeface="Gill Sans"/>
                    <a:cs typeface="Gill Sans"/>
                  </a:rPr>
                  <a:t>1232</a:t>
                </a:r>
              </a:p>
            </p:txBody>
          </p:sp>
          <p:grpSp>
            <p:nvGrpSpPr>
              <p:cNvPr id="24612" name="Group 60" hidden="1"/>
              <p:cNvGrpSpPr>
                <a:grpSpLocks/>
              </p:cNvGrpSpPr>
              <p:nvPr/>
            </p:nvGrpSpPr>
            <p:grpSpPr bwMode="auto">
              <a:xfrm>
                <a:off x="2681" y="2410"/>
                <a:ext cx="939" cy="1032"/>
                <a:chOff x="2681" y="2410"/>
                <a:chExt cx="939" cy="1032"/>
              </a:xfrm>
            </p:grpSpPr>
            <p:sp>
              <p:nvSpPr>
                <p:cNvPr id="18" name="Line 61" hidden="1"/>
                <p:cNvSpPr>
                  <a:spLocks noChangeShapeType="1"/>
                </p:cNvSpPr>
                <p:nvPr/>
              </p:nvSpPr>
              <p:spPr bwMode="auto">
                <a:xfrm>
                  <a:off x="3212" y="3436"/>
                  <a:ext cx="407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  <p:sp>
              <p:nvSpPr>
                <p:cNvPr id="19" name="Line 62" hidden="1"/>
                <p:cNvSpPr>
                  <a:spLocks noChangeShapeType="1"/>
                </p:cNvSpPr>
                <p:nvPr/>
              </p:nvSpPr>
              <p:spPr bwMode="auto">
                <a:xfrm>
                  <a:off x="3213" y="2410"/>
                  <a:ext cx="407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  <p:sp>
              <p:nvSpPr>
                <p:cNvPr id="20" name="Line 63" hidden="1"/>
                <p:cNvSpPr>
                  <a:spLocks noChangeShapeType="1"/>
                </p:cNvSpPr>
                <p:nvPr/>
              </p:nvSpPr>
              <p:spPr bwMode="auto">
                <a:xfrm flipV="1">
                  <a:off x="3416" y="2410"/>
                  <a:ext cx="0" cy="1026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triangle" w="sm" len="med"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  <p:sp>
              <p:nvSpPr>
                <p:cNvPr id="21" name="Line 64" hidden="1"/>
                <p:cNvSpPr>
                  <a:spLocks noChangeShapeType="1"/>
                </p:cNvSpPr>
                <p:nvPr/>
              </p:nvSpPr>
              <p:spPr bwMode="auto">
                <a:xfrm>
                  <a:off x="2681" y="2894"/>
                  <a:ext cx="326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  <p:sp>
              <p:nvSpPr>
                <p:cNvPr id="22" name="Line 65" hidden="1"/>
                <p:cNvSpPr>
                  <a:spLocks noChangeShapeType="1"/>
                </p:cNvSpPr>
                <p:nvPr/>
              </p:nvSpPr>
              <p:spPr bwMode="auto">
                <a:xfrm>
                  <a:off x="2681" y="2929"/>
                  <a:ext cx="326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  <p:sp>
              <p:nvSpPr>
                <p:cNvPr id="23" name="Line 66" hidden="1"/>
                <p:cNvSpPr>
                  <a:spLocks noChangeShapeType="1"/>
                </p:cNvSpPr>
                <p:nvPr/>
              </p:nvSpPr>
              <p:spPr bwMode="auto">
                <a:xfrm flipV="1">
                  <a:off x="3007" y="2415"/>
                  <a:ext cx="205" cy="479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  <p:sp>
              <p:nvSpPr>
                <p:cNvPr id="24" name="Line 67" hidden="1"/>
                <p:cNvSpPr>
                  <a:spLocks noChangeShapeType="1"/>
                </p:cNvSpPr>
                <p:nvPr/>
              </p:nvSpPr>
              <p:spPr bwMode="auto">
                <a:xfrm>
                  <a:off x="3007" y="2929"/>
                  <a:ext cx="205" cy="513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</p:grpSp>
          <p:sp>
            <p:nvSpPr>
              <p:cNvPr id="10" name="Text Box 68" hidden="1"/>
              <p:cNvSpPr txBox="1">
                <a:spLocks noChangeArrowheads="1"/>
              </p:cNvSpPr>
              <p:nvPr/>
            </p:nvSpPr>
            <p:spPr bwMode="auto">
              <a:xfrm>
                <a:off x="3211" y="2220"/>
                <a:ext cx="532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defRPr/>
                </a:pPr>
                <a:r>
                  <a:rPr lang="de-DE" sz="1400">
                    <a:latin typeface="Gill Sans"/>
                    <a:cs typeface="Gill Sans"/>
                  </a:rPr>
                  <a:t>1535</a:t>
                </a:r>
              </a:p>
            </p:txBody>
          </p:sp>
          <p:sp>
            <p:nvSpPr>
              <p:cNvPr id="11" name="Text Box 69" hidden="1"/>
              <p:cNvSpPr txBox="1">
                <a:spLocks noChangeArrowheads="1"/>
              </p:cNvSpPr>
              <p:nvPr/>
            </p:nvSpPr>
            <p:spPr bwMode="auto">
              <a:xfrm>
                <a:off x="3781" y="2220"/>
                <a:ext cx="53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defRPr/>
                </a:pPr>
                <a:r>
                  <a:rPr lang="de-DE" sz="1400">
                    <a:latin typeface="Gill Sans"/>
                    <a:cs typeface="Gill Sans"/>
                  </a:rPr>
                  <a:t>1520</a:t>
                </a:r>
              </a:p>
            </p:txBody>
          </p:sp>
          <p:sp>
            <p:nvSpPr>
              <p:cNvPr id="12" name="Text Box 70" hidden="1"/>
              <p:cNvSpPr txBox="1">
                <a:spLocks noChangeArrowheads="1"/>
              </p:cNvSpPr>
              <p:nvPr/>
            </p:nvSpPr>
            <p:spPr bwMode="auto">
              <a:xfrm>
                <a:off x="3211" y="3260"/>
                <a:ext cx="53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defRPr/>
                </a:pPr>
                <a:r>
                  <a:rPr lang="de-DE" sz="1400">
                    <a:latin typeface="Gill Sans"/>
                    <a:cs typeface="Gill Sans"/>
                  </a:rPr>
                  <a:t>938</a:t>
                </a:r>
              </a:p>
            </p:txBody>
          </p:sp>
          <p:sp>
            <p:nvSpPr>
              <p:cNvPr id="13" name="Text Box 71" hidden="1"/>
              <p:cNvSpPr txBox="1">
                <a:spLocks noChangeArrowheads="1"/>
              </p:cNvSpPr>
              <p:nvPr/>
            </p:nvSpPr>
            <p:spPr bwMode="auto">
              <a:xfrm rot="16200000">
                <a:off x="3064" y="2702"/>
                <a:ext cx="52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de-DE" sz="1400">
                    <a:latin typeface="Gill Sans"/>
                    <a:cs typeface="Gill Sans"/>
                  </a:rPr>
                  <a:t>≈ 600</a:t>
                </a:r>
              </a:p>
            </p:txBody>
          </p:sp>
          <p:sp>
            <p:nvSpPr>
              <p:cNvPr id="14" name="Text Box 72" hidden="1"/>
              <p:cNvSpPr txBox="1">
                <a:spLocks noChangeArrowheads="1"/>
              </p:cNvSpPr>
              <p:nvPr/>
            </p:nvSpPr>
            <p:spPr bwMode="auto">
              <a:xfrm rot="16200000">
                <a:off x="3657" y="2492"/>
                <a:ext cx="47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de-DE" sz="1400" dirty="0">
                    <a:latin typeface="Gill Sans"/>
                    <a:cs typeface="Gill Sans"/>
                  </a:rPr>
                  <a:t>≈ 290</a:t>
                </a:r>
              </a:p>
            </p:txBody>
          </p:sp>
          <p:graphicFrame>
            <p:nvGraphicFramePr>
              <p:cNvPr id="24618" name="Object 73" hidden="1"/>
              <p:cNvGraphicFramePr>
                <a:graphicFrameLocks noChangeAspect="1"/>
              </p:cNvGraphicFramePr>
              <p:nvPr/>
            </p:nvGraphicFramePr>
            <p:xfrm>
              <a:off x="3759" y="2741"/>
              <a:ext cx="227" cy="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" name="Formel" r:id="rId13" imgW="482391" imgH="444307" progId="Equation.3">
                      <p:embed/>
                    </p:oleObj>
                  </mc:Choice>
                  <mc:Fallback>
                    <p:oleObj name="Formel" r:id="rId13" imgW="482391" imgH="444307" progId="Equation.3">
                      <p:embed/>
                      <p:pic>
                        <p:nvPicPr>
                          <p:cNvPr id="0" name="Object 7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59" y="2741"/>
                            <a:ext cx="227" cy="17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Text Box 74" hidden="1"/>
              <p:cNvSpPr txBox="1">
                <a:spLocks noChangeArrowheads="1"/>
              </p:cNvSpPr>
              <p:nvPr/>
            </p:nvSpPr>
            <p:spPr bwMode="auto">
              <a:xfrm>
                <a:off x="3107" y="3475"/>
                <a:ext cx="1019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de-DE" sz="1400" dirty="0" err="1">
                    <a:latin typeface="Gill Sans"/>
                    <a:cs typeface="Gill Sans"/>
                  </a:rPr>
                  <a:t>nucleon</a:t>
                </a:r>
                <a:endParaRPr lang="de-DE" sz="1400" dirty="0">
                  <a:latin typeface="Gill Sans"/>
                  <a:cs typeface="Gill Sans"/>
                </a:endParaRPr>
              </a:p>
            </p:txBody>
          </p:sp>
        </p:grpSp>
        <p:sp>
          <p:nvSpPr>
            <p:cNvPr id="6" name="Text Box 76" hidden="1"/>
            <p:cNvSpPr txBox="1">
              <a:spLocks noChangeArrowheads="1"/>
            </p:cNvSpPr>
            <p:nvPr/>
          </p:nvSpPr>
          <p:spPr bwMode="auto">
            <a:xfrm>
              <a:off x="668" y="2569"/>
              <a:ext cx="67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de-DE" sz="1400" dirty="0">
                  <a:solidFill>
                    <a:schemeClr val="accent2"/>
                  </a:solidFill>
                  <a:latin typeface="Gill Sans"/>
                  <a:cs typeface="Gill Sans"/>
                </a:rPr>
                <a:t>Experiment: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0013" y="2232025"/>
            <a:ext cx="3022600" cy="2146300"/>
            <a:chOff x="317500" y="317500"/>
            <a:chExt cx="3022600" cy="2146300"/>
          </a:xfrm>
        </p:grpSpPr>
        <p:pic>
          <p:nvPicPr>
            <p:cNvPr id="9" name="PFE element 162" descr="dcUoBpysOEnq120.png"/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022600" cy="2146300"/>
            </a:xfrm>
            <a:prstGeom prst="rect">
              <a:avLst/>
            </a:prstGeom>
          </p:spPr>
        </p:pic>
        <p:sp>
          <p:nvSpPr>
            <p:cNvPr id="15" name="Shape_74"/>
            <p:cNvSpPr/>
            <p:nvPr/>
          </p:nvSpPr>
          <p:spPr>
            <a:xfrm>
              <a:off x="317500" y="317500"/>
              <a:ext cx="3022600" cy="21463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pfehide163" hidden="1"/>
          <p:cNvGrpSpPr>
            <a:grpSpLocks/>
          </p:cNvGrpSpPr>
          <p:nvPr/>
        </p:nvGrpSpPr>
        <p:grpSpPr bwMode="auto">
          <a:xfrm>
            <a:off x="3160713" y="2168525"/>
            <a:ext cx="2203450" cy="2097088"/>
            <a:chOff x="2717" y="2499"/>
            <a:chExt cx="1388" cy="1321"/>
          </a:xfrm>
        </p:grpSpPr>
        <p:grpSp>
          <p:nvGrpSpPr>
            <p:cNvPr id="24584" name="Group 4" hidden="1"/>
            <p:cNvGrpSpPr>
              <a:grpSpLocks/>
            </p:cNvGrpSpPr>
            <p:nvPr/>
          </p:nvGrpSpPr>
          <p:grpSpPr bwMode="auto">
            <a:xfrm>
              <a:off x="2717" y="2544"/>
              <a:ext cx="662" cy="1276"/>
              <a:chOff x="4332" y="2466"/>
              <a:chExt cx="688" cy="1366"/>
            </a:xfrm>
          </p:grpSpPr>
          <p:sp>
            <p:nvSpPr>
              <p:cNvPr id="47" name="Text Box 5" hidden="1"/>
              <p:cNvSpPr txBox="1">
                <a:spLocks noChangeArrowheads="1"/>
              </p:cNvSpPr>
              <p:nvPr/>
            </p:nvSpPr>
            <p:spPr bwMode="auto">
              <a:xfrm>
                <a:off x="4458" y="3262"/>
                <a:ext cx="530" cy="2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defRPr/>
                </a:pPr>
                <a:r>
                  <a:rPr lang="de-DE" sz="1400">
                    <a:latin typeface="Gill Sans"/>
                    <a:cs typeface="Gill Sans"/>
                  </a:rPr>
                  <a:t>135</a:t>
                </a:r>
              </a:p>
            </p:txBody>
          </p:sp>
          <p:graphicFrame>
            <p:nvGraphicFramePr>
              <p:cNvPr id="24598" name="Object 6" hidden="1"/>
              <p:cNvGraphicFramePr>
                <a:graphicFrameLocks noChangeAspect="1"/>
              </p:cNvGraphicFramePr>
              <p:nvPr/>
            </p:nvGraphicFramePr>
            <p:xfrm>
              <a:off x="4373" y="2481"/>
              <a:ext cx="292" cy="1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8" name="Formel" r:id="rId16" imgW="482181" imgH="317225" progId="Equation.3">
                      <p:embed/>
                    </p:oleObj>
                  </mc:Choice>
                  <mc:Fallback>
                    <p:oleObj name="Formel" r:id="rId16" imgW="482181" imgH="317225" progId="Equation.3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3" y="2481"/>
                            <a:ext cx="292" cy="16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4599" name="Group 7" hidden="1"/>
              <p:cNvGrpSpPr>
                <a:grpSpLocks/>
              </p:cNvGrpSpPr>
              <p:nvPr/>
            </p:nvGrpSpPr>
            <p:grpSpPr bwMode="auto">
              <a:xfrm>
                <a:off x="4332" y="2466"/>
                <a:ext cx="688" cy="1366"/>
                <a:chOff x="4332" y="2478"/>
                <a:chExt cx="688" cy="1366"/>
              </a:xfrm>
            </p:grpSpPr>
            <p:sp>
              <p:nvSpPr>
                <p:cNvPr id="50" name="Text Box 8" hidden="1"/>
                <p:cNvSpPr txBox="1">
                  <a:spLocks noChangeArrowheads="1"/>
                </p:cNvSpPr>
                <p:nvPr/>
              </p:nvSpPr>
              <p:spPr bwMode="auto">
                <a:xfrm>
                  <a:off x="4468" y="2478"/>
                  <a:ext cx="530" cy="2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  <a:defRPr/>
                  </a:pPr>
                  <a:r>
                    <a:rPr lang="de-DE" sz="1400">
                      <a:latin typeface="Gill Sans"/>
                      <a:cs typeface="Gill Sans"/>
                    </a:rPr>
                    <a:t>600</a:t>
                  </a:r>
                </a:p>
              </p:txBody>
            </p:sp>
            <p:sp>
              <p:nvSpPr>
                <p:cNvPr id="51" name="Text Box 9" hidden="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312" y="2914"/>
                  <a:ext cx="531" cy="20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defRPr/>
                  </a:pPr>
                  <a:r>
                    <a:rPr lang="de-DE" sz="1400">
                      <a:latin typeface="Gill Sans"/>
                      <a:cs typeface="Gill Sans"/>
                    </a:rPr>
                    <a:t>≈ 470</a:t>
                  </a:r>
                </a:p>
              </p:txBody>
            </p:sp>
            <p:graphicFrame>
              <p:nvGraphicFramePr>
                <p:cNvPr id="24602" name="Object 10" hidden="1"/>
                <p:cNvGraphicFramePr>
                  <a:graphicFrameLocks noChangeAspect="1"/>
                </p:cNvGraphicFramePr>
                <p:nvPr/>
              </p:nvGraphicFramePr>
              <p:xfrm>
                <a:off x="4390" y="3294"/>
                <a:ext cx="288" cy="1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689" name="Formel" r:id="rId18" imgW="469696" imgH="317362" progId="Equation.3">
                        <p:embed/>
                      </p:oleObj>
                    </mc:Choice>
                    <mc:Fallback>
                      <p:oleObj name="Formel" r:id="rId18" imgW="469696" imgH="317362" progId="Equation.3">
                        <p:embed/>
                        <p:pic>
                          <p:nvPicPr>
                            <p:cNvPr id="0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390" y="3294"/>
                              <a:ext cx="288" cy="1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24603" name="Group 11" hidden="1"/>
                <p:cNvGrpSpPr>
                  <a:grpSpLocks/>
                </p:cNvGrpSpPr>
                <p:nvPr/>
              </p:nvGrpSpPr>
              <p:grpSpPr bwMode="auto">
                <a:xfrm>
                  <a:off x="4475" y="2675"/>
                  <a:ext cx="408" cy="805"/>
                  <a:chOff x="4598" y="2632"/>
                  <a:chExt cx="408" cy="805"/>
                </a:xfrm>
              </p:grpSpPr>
              <p:sp>
                <p:nvSpPr>
                  <p:cNvPr id="55" name="Line 12" hidden="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02" y="2632"/>
                    <a:ext cx="0" cy="803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 type="triangle" w="sm" len="med"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400">
                      <a:latin typeface="Gill Sans"/>
                      <a:cs typeface="Gill Sans"/>
                    </a:endParaRPr>
                  </a:p>
                </p:txBody>
              </p:sp>
              <p:sp>
                <p:nvSpPr>
                  <p:cNvPr id="56" name="Line 13" hidden="1"/>
                  <p:cNvSpPr>
                    <a:spLocks noChangeShapeType="1"/>
                  </p:cNvSpPr>
                  <p:nvPr/>
                </p:nvSpPr>
                <p:spPr bwMode="auto">
                  <a:xfrm>
                    <a:off x="4598" y="3437"/>
                    <a:ext cx="40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400">
                      <a:latin typeface="Gill Sans"/>
                      <a:cs typeface="Gill Sans"/>
                    </a:endParaRPr>
                  </a:p>
                </p:txBody>
              </p:sp>
              <p:sp>
                <p:nvSpPr>
                  <p:cNvPr id="57" name="Line 14" hidden="1"/>
                  <p:cNvSpPr>
                    <a:spLocks noChangeShapeType="1"/>
                  </p:cNvSpPr>
                  <p:nvPr/>
                </p:nvSpPr>
                <p:spPr bwMode="auto">
                  <a:xfrm>
                    <a:off x="4598" y="2632"/>
                    <a:ext cx="40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400">
                      <a:latin typeface="Gill Sans"/>
                      <a:cs typeface="Gill Sans"/>
                    </a:endParaRPr>
                  </a:p>
                </p:txBody>
              </p:sp>
            </p:grpSp>
            <p:sp>
              <p:nvSpPr>
                <p:cNvPr id="54" name="Text Box 15" hidden="1"/>
                <p:cNvSpPr txBox="1">
                  <a:spLocks noChangeArrowheads="1"/>
                </p:cNvSpPr>
                <p:nvPr/>
              </p:nvSpPr>
              <p:spPr bwMode="auto">
                <a:xfrm>
                  <a:off x="4332" y="3491"/>
                  <a:ext cx="688" cy="3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de-DE" sz="1400" dirty="0" err="1">
                      <a:latin typeface="Gill Sans"/>
                      <a:cs typeface="Gill Sans"/>
                    </a:rPr>
                    <a:t>scalar</a:t>
                  </a:r>
                  <a:r>
                    <a:rPr lang="de-DE" sz="1400" dirty="0">
                      <a:latin typeface="Gill Sans"/>
                      <a:cs typeface="Gill Sans"/>
                    </a:rPr>
                    <a:t> </a:t>
                  </a:r>
                  <a:r>
                    <a:rPr lang="de-DE" sz="1400" dirty="0" err="1">
                      <a:latin typeface="Gill Sans"/>
                      <a:cs typeface="Gill Sans"/>
                    </a:rPr>
                    <a:t>mesons</a:t>
                  </a:r>
                  <a:endParaRPr lang="de-DE" sz="1400" dirty="0">
                    <a:latin typeface="Gill Sans"/>
                    <a:cs typeface="Gill Sans"/>
                  </a:endParaRPr>
                </a:p>
              </p:txBody>
            </p:sp>
          </p:grpSp>
        </p:grpSp>
        <p:grpSp>
          <p:nvGrpSpPr>
            <p:cNvPr id="24585" name="Group 16" hidden="1"/>
            <p:cNvGrpSpPr>
              <a:grpSpLocks/>
            </p:cNvGrpSpPr>
            <p:nvPr/>
          </p:nvGrpSpPr>
          <p:grpSpPr bwMode="auto">
            <a:xfrm>
              <a:off x="3470" y="2499"/>
              <a:ext cx="635" cy="1303"/>
              <a:chOff x="5012" y="2373"/>
              <a:chExt cx="635" cy="1360"/>
            </a:xfrm>
          </p:grpSpPr>
          <p:grpSp>
            <p:nvGrpSpPr>
              <p:cNvPr id="24586" name="Group 17" hidden="1"/>
              <p:cNvGrpSpPr>
                <a:grpSpLocks/>
              </p:cNvGrpSpPr>
              <p:nvPr/>
            </p:nvGrpSpPr>
            <p:grpSpPr bwMode="auto">
              <a:xfrm>
                <a:off x="5104" y="2586"/>
                <a:ext cx="407" cy="839"/>
                <a:chOff x="5211" y="2598"/>
                <a:chExt cx="407" cy="839"/>
              </a:xfrm>
            </p:grpSpPr>
            <p:sp>
              <p:nvSpPr>
                <p:cNvPr id="44" name="Line 18" hidden="1"/>
                <p:cNvSpPr>
                  <a:spLocks noChangeShapeType="1"/>
                </p:cNvSpPr>
                <p:nvPr/>
              </p:nvSpPr>
              <p:spPr bwMode="auto">
                <a:xfrm>
                  <a:off x="5211" y="3437"/>
                  <a:ext cx="406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  <p:sp>
              <p:nvSpPr>
                <p:cNvPr id="45" name="Line 19" hidden="1"/>
                <p:cNvSpPr>
                  <a:spLocks noChangeShapeType="1"/>
                </p:cNvSpPr>
                <p:nvPr/>
              </p:nvSpPr>
              <p:spPr bwMode="auto">
                <a:xfrm>
                  <a:off x="5212" y="2598"/>
                  <a:ext cx="406" cy="0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  <p:sp>
              <p:nvSpPr>
                <p:cNvPr id="46" name="Line 20" hidden="1"/>
                <p:cNvSpPr>
                  <a:spLocks noChangeShapeType="1"/>
                </p:cNvSpPr>
                <p:nvPr/>
              </p:nvSpPr>
              <p:spPr bwMode="auto">
                <a:xfrm flipV="1">
                  <a:off x="5415" y="2598"/>
                  <a:ext cx="0" cy="839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triangle" w="sm" len="med"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>
                    <a:latin typeface="Gill Sans"/>
                    <a:cs typeface="Gill Sans"/>
                  </a:endParaRPr>
                </a:p>
              </p:txBody>
            </p:sp>
          </p:grpSp>
          <p:grpSp>
            <p:nvGrpSpPr>
              <p:cNvPr id="24587" name="Group 21" hidden="1"/>
              <p:cNvGrpSpPr>
                <a:grpSpLocks/>
              </p:cNvGrpSpPr>
              <p:nvPr/>
            </p:nvGrpSpPr>
            <p:grpSpPr bwMode="auto">
              <a:xfrm>
                <a:off x="5012" y="2373"/>
                <a:ext cx="635" cy="1360"/>
                <a:chOff x="5103" y="2435"/>
                <a:chExt cx="635" cy="1360"/>
              </a:xfrm>
            </p:grpSpPr>
            <p:sp>
              <p:nvSpPr>
                <p:cNvPr id="38" name="Text Box 22" hidden="1"/>
                <p:cNvSpPr txBox="1">
                  <a:spLocks noChangeArrowheads="1"/>
                </p:cNvSpPr>
                <p:nvPr/>
              </p:nvSpPr>
              <p:spPr bwMode="auto">
                <a:xfrm>
                  <a:off x="5209" y="2435"/>
                  <a:ext cx="529" cy="2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  <a:defRPr/>
                  </a:pPr>
                  <a:r>
                    <a:rPr lang="de-DE" sz="1400">
                      <a:latin typeface="Gill Sans"/>
                      <a:cs typeface="Gill Sans"/>
                    </a:rPr>
                    <a:t>1260</a:t>
                  </a:r>
                </a:p>
              </p:txBody>
            </p:sp>
            <p:sp>
              <p:nvSpPr>
                <p:cNvPr id="39" name="Text Box 23" hidden="1"/>
                <p:cNvSpPr txBox="1">
                  <a:spLocks noChangeArrowheads="1"/>
                </p:cNvSpPr>
                <p:nvPr/>
              </p:nvSpPr>
              <p:spPr bwMode="auto">
                <a:xfrm>
                  <a:off x="5209" y="3275"/>
                  <a:ext cx="529" cy="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  <a:defRPr/>
                  </a:pPr>
                  <a:r>
                    <a:rPr lang="de-DE" sz="1400">
                      <a:latin typeface="Gill Sans"/>
                      <a:cs typeface="Gill Sans"/>
                    </a:rPr>
                    <a:t>770</a:t>
                  </a:r>
                </a:p>
              </p:txBody>
            </p:sp>
            <p:sp>
              <p:nvSpPr>
                <p:cNvPr id="40" name="Text Box 24" hidden="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5057" y="2801"/>
                  <a:ext cx="528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defRPr/>
                  </a:pPr>
                  <a:r>
                    <a:rPr lang="de-DE" sz="1400">
                      <a:latin typeface="Gill Sans"/>
                      <a:cs typeface="Gill Sans"/>
                    </a:rPr>
                    <a:t>≈ 490</a:t>
                  </a:r>
                </a:p>
              </p:txBody>
            </p:sp>
            <p:graphicFrame>
              <p:nvGraphicFramePr>
                <p:cNvPr id="24591" name="Object 25" hidden="1"/>
                <p:cNvGraphicFramePr>
                  <a:graphicFrameLocks noChangeAspect="1"/>
                </p:cNvGraphicFramePr>
                <p:nvPr/>
              </p:nvGraphicFramePr>
              <p:xfrm>
                <a:off x="5103" y="3277"/>
                <a:ext cx="291" cy="18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690" name="Formel" r:id="rId20" imgW="418918" imgH="317362" progId="Equation.3">
                        <p:embed/>
                      </p:oleObj>
                    </mc:Choice>
                    <mc:Fallback>
                      <p:oleObj name="Formel" r:id="rId20" imgW="418918" imgH="317362" progId="Equation.3">
                        <p:embed/>
                        <p:pic>
                          <p:nvPicPr>
                            <p:cNvPr id="0" name="Object 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03" y="3277"/>
                              <a:ext cx="291" cy="18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592" name="Object 26" hidden="1"/>
                <p:cNvGraphicFramePr>
                  <a:graphicFrameLocks noChangeAspect="1"/>
                </p:cNvGraphicFramePr>
                <p:nvPr/>
              </p:nvGraphicFramePr>
              <p:xfrm>
                <a:off x="5103" y="2452"/>
                <a:ext cx="313" cy="16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691" name="Formel" r:id="rId22" imgW="494870" imgH="317225" progId="Equation.3">
                        <p:embed/>
                      </p:oleObj>
                    </mc:Choice>
                    <mc:Fallback>
                      <p:oleObj name="Formel" r:id="rId22" imgW="494870" imgH="317225" progId="Equation.3">
                        <p:embed/>
                        <p:pic>
                          <p:nvPicPr>
                            <p:cNvPr id="0" name="Object 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03" y="2452"/>
                              <a:ext cx="313" cy="16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3" name="Text Box 27" hidden="1"/>
                <p:cNvSpPr txBox="1">
                  <a:spLocks noChangeArrowheads="1"/>
                </p:cNvSpPr>
                <p:nvPr/>
              </p:nvSpPr>
              <p:spPr bwMode="auto">
                <a:xfrm>
                  <a:off x="5103" y="3451"/>
                  <a:ext cx="628" cy="3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rtl="0" fontAlgn="base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de-DE" sz="1400">
                      <a:latin typeface="Gill Sans"/>
                      <a:cs typeface="Gill Sans"/>
                    </a:rPr>
                    <a:t>vector mesons</a:t>
                  </a:r>
                </a:p>
              </p:txBody>
            </p:sp>
          </p:grpSp>
        </p:grpSp>
      </p:grpSp>
      <p:grpSp>
        <p:nvGrpSpPr>
          <p:cNvPr id="27" name="Group 26"/>
          <p:cNvGrpSpPr/>
          <p:nvPr/>
        </p:nvGrpSpPr>
        <p:grpSpPr>
          <a:xfrm>
            <a:off x="3151188" y="2162969"/>
            <a:ext cx="2222500" cy="2108200"/>
            <a:chOff x="317500" y="317500"/>
            <a:chExt cx="2222500" cy="2108200"/>
          </a:xfrm>
        </p:grpSpPr>
        <p:pic>
          <p:nvPicPr>
            <p:cNvPr id="25" name="PFE element 163" descr="dcUoBpysOEnq121.png"/>
            <p:cNvPicPr>
              <a:picLocks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222500" cy="2108200"/>
            </a:xfrm>
            <a:prstGeom prst="rect">
              <a:avLst/>
            </a:prstGeom>
          </p:spPr>
        </p:pic>
        <p:sp>
          <p:nvSpPr>
            <p:cNvPr id="26" name="Shape_75"/>
            <p:cNvSpPr/>
            <p:nvPr/>
          </p:nvSpPr>
          <p:spPr>
            <a:xfrm>
              <a:off x="317500" y="317500"/>
              <a:ext cx="2222500" cy="2108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9763" y="2355850"/>
            <a:ext cx="33496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pfehide165" hidden="1"/>
          <p:cNvSpPr txBox="1">
            <a:spLocks noChangeArrowheads="1"/>
          </p:cNvSpPr>
          <p:nvPr/>
        </p:nvSpPr>
        <p:spPr bwMode="auto">
          <a:xfrm>
            <a:off x="6535738" y="2066925"/>
            <a:ext cx="23256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D0D0D"/>
                </a:solidFill>
                <a:latin typeface="Gill Sans" charset="0"/>
                <a:cs typeface="Gill Sans" charset="0"/>
              </a:rPr>
              <a:t>Axial-/Vector Correlators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30182" y="2058988"/>
            <a:ext cx="2336800" cy="355600"/>
            <a:chOff x="317500" y="317500"/>
            <a:chExt cx="2336800" cy="355600"/>
          </a:xfrm>
        </p:grpSpPr>
        <p:pic>
          <p:nvPicPr>
            <p:cNvPr id="28" name="PFE element 165" descr="dcUoBpysOEnq122.png"/>
            <p:cNvPicPr>
              <a:picLocks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336800" cy="355600"/>
            </a:xfrm>
            <a:prstGeom prst="rect">
              <a:avLst/>
            </a:prstGeom>
          </p:spPr>
        </p:pic>
        <p:sp>
          <p:nvSpPr>
            <p:cNvPr id="29" name="Shape_76"/>
            <p:cNvSpPr/>
            <p:nvPr/>
          </p:nvSpPr>
          <p:spPr>
            <a:xfrm>
              <a:off x="317500" y="317500"/>
              <a:ext cx="2336800" cy="355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pfehide166" hidden="1"/>
          <p:cNvSpPr>
            <a:spLocks noChangeArrowheads="1"/>
          </p:cNvSpPr>
          <p:nvPr/>
        </p:nvSpPr>
        <p:spPr bwMode="auto">
          <a:xfrm>
            <a:off x="1258888" y="4371975"/>
            <a:ext cx="3817937" cy="584200"/>
          </a:xfrm>
          <a:prstGeom prst="rect">
            <a:avLst/>
          </a:prstGeom>
          <a:solidFill>
            <a:srgbClr val="EF92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Wingdings" charset="0"/>
              <a:buChar char="à"/>
            </a:pPr>
            <a:r>
              <a:rPr lang="en-US" sz="1600">
                <a:latin typeface="Gill Sans" charset="0"/>
                <a:cs typeface="Gill Sans" charset="0"/>
              </a:rPr>
              <a:t>“Chiral partners” split:  </a:t>
            </a:r>
            <a:r>
              <a:rPr lang="en-US" sz="1600">
                <a:latin typeface="Symbol" charset="0"/>
                <a:cs typeface="Symbol" charset="0"/>
              </a:rPr>
              <a:t>D</a:t>
            </a:r>
            <a:r>
              <a:rPr lang="en-US" sz="1600">
                <a:latin typeface="Gill Sans" charset="0"/>
                <a:cs typeface="Gill Sans" charset="0"/>
              </a:rPr>
              <a:t>M ≈ 0.5GeV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>
                <a:latin typeface="Gill Sans" charset="0"/>
                <a:cs typeface="Gill Sans" charset="0"/>
              </a:rPr>
              <a:t>Ch. symm. is broken in hadronic sector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256507" y="4365625"/>
            <a:ext cx="3822700" cy="596900"/>
            <a:chOff x="317500" y="317500"/>
            <a:chExt cx="3822700" cy="596900"/>
          </a:xfrm>
        </p:grpSpPr>
        <p:pic>
          <p:nvPicPr>
            <p:cNvPr id="35" name="PFE element 166" descr="dcUoBpysOEnq123.png"/>
            <p:cNvPicPr>
              <a:picLocks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22700" cy="596900"/>
            </a:xfrm>
            <a:prstGeom prst="rect">
              <a:avLst/>
            </a:prstGeom>
          </p:spPr>
        </p:pic>
        <p:sp>
          <p:nvSpPr>
            <p:cNvPr id="36" name="Shape_77"/>
            <p:cNvSpPr/>
            <p:nvPr/>
          </p:nvSpPr>
          <p:spPr>
            <a:xfrm>
              <a:off x="317500" y="317500"/>
              <a:ext cx="3822700" cy="5969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67" descr="dcUoBpysOEnq12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5610225" cy="330200"/>
          </a:xfrm>
          <a:prstGeom prst="rect">
            <a:avLst/>
          </a:prstGeom>
        </p:spPr>
      </p:pic>
      <p:pic>
        <p:nvPicPr>
          <p:cNvPr id="4" name="PFE element 168" descr="dcUoBpysOEnq12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25" y="1144588"/>
            <a:ext cx="4584700" cy="355600"/>
          </a:xfrm>
          <a:prstGeom prst="rect">
            <a:avLst/>
          </a:prstGeom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519238"/>
            <a:ext cx="19208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25" y="1635125"/>
            <a:ext cx="19939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FE element 171" descr="dcUoBpysOEnq12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2778125"/>
            <a:ext cx="2298700" cy="838200"/>
          </a:xfrm>
          <a:prstGeom prst="rect">
            <a:avLst/>
          </a:prstGeom>
        </p:spPr>
      </p:pic>
      <p:pic>
        <p:nvPicPr>
          <p:cNvPr id="6" name="PFE element 172" descr="dcUoBpysOEnq12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263" y="2853532"/>
            <a:ext cx="2514600" cy="596900"/>
          </a:xfrm>
          <a:prstGeom prst="rect">
            <a:avLst/>
          </a:prstGeom>
        </p:spPr>
      </p:pic>
      <p:grpSp>
        <p:nvGrpSpPr>
          <p:cNvPr id="9" name="pfehide173" hidden="1"/>
          <p:cNvGrpSpPr>
            <a:grpSpLocks/>
          </p:cNvGrpSpPr>
          <p:nvPr/>
        </p:nvGrpSpPr>
        <p:grpSpPr bwMode="auto">
          <a:xfrm>
            <a:off x="3244850" y="2357438"/>
            <a:ext cx="3894138" cy="2593975"/>
            <a:chOff x="1879" y="2523"/>
            <a:chExt cx="2453" cy="1634"/>
          </a:xfrm>
        </p:grpSpPr>
        <p:grpSp>
          <p:nvGrpSpPr>
            <p:cNvPr id="25611" name="Group 11" hidden="1"/>
            <p:cNvGrpSpPr>
              <a:grpSpLocks/>
            </p:cNvGrpSpPr>
            <p:nvPr/>
          </p:nvGrpSpPr>
          <p:grpSpPr bwMode="auto">
            <a:xfrm>
              <a:off x="2137" y="2748"/>
              <a:ext cx="1848" cy="1174"/>
              <a:chOff x="1296" y="3358"/>
              <a:chExt cx="1689" cy="674"/>
            </a:xfrm>
          </p:grpSpPr>
          <p:sp>
            <p:nvSpPr>
              <p:cNvPr id="17" name="Line 12" hidden="1"/>
              <p:cNvSpPr>
                <a:spLocks noChangeShapeType="1"/>
              </p:cNvSpPr>
              <p:nvPr/>
            </p:nvSpPr>
            <p:spPr bwMode="auto">
              <a:xfrm flipV="1">
                <a:off x="1296" y="3358"/>
                <a:ext cx="0" cy="67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Gill Sans"/>
                  <a:cs typeface="Gill Sans"/>
                </a:endParaRPr>
              </a:p>
            </p:txBody>
          </p:sp>
          <p:sp>
            <p:nvSpPr>
              <p:cNvPr id="18" name="Line 13" hidden="1"/>
              <p:cNvSpPr>
                <a:spLocks noChangeShapeType="1"/>
              </p:cNvSpPr>
              <p:nvPr/>
            </p:nvSpPr>
            <p:spPr bwMode="auto">
              <a:xfrm>
                <a:off x="1296" y="4032"/>
                <a:ext cx="168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Gill Sans"/>
                  <a:cs typeface="Gill Sans"/>
                </a:endParaRPr>
              </a:p>
            </p:txBody>
          </p:sp>
        </p:grpSp>
        <p:sp>
          <p:nvSpPr>
            <p:cNvPr id="11" name="Text Box 14" hidden="1"/>
            <p:cNvSpPr txBox="1">
              <a:spLocks noChangeArrowheads="1"/>
            </p:cNvSpPr>
            <p:nvPr/>
          </p:nvSpPr>
          <p:spPr bwMode="auto">
            <a:xfrm>
              <a:off x="2933" y="3944"/>
              <a:ext cx="57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sz="1600" dirty="0" err="1">
                  <a:solidFill>
                    <a:srgbClr val="EF921B"/>
                  </a:solidFill>
                  <a:latin typeface="Gill Sans"/>
                  <a:cs typeface="Gill Sans"/>
                </a:rPr>
                <a:t>T</a:t>
              </a:r>
              <a:r>
                <a:rPr lang="de-DE" sz="1600" baseline="-25000" dirty="0" err="1">
                  <a:solidFill>
                    <a:srgbClr val="EF921B"/>
                  </a:solidFill>
                  <a:latin typeface="Gill Sans"/>
                  <a:cs typeface="Gill Sans"/>
                </a:rPr>
                <a:t>Curie</a:t>
              </a:r>
              <a:endParaRPr lang="de-DE" sz="1600" baseline="-25000" dirty="0">
                <a:solidFill>
                  <a:srgbClr val="EF921B"/>
                </a:solidFill>
                <a:latin typeface="Gill Sans"/>
                <a:cs typeface="Gill Sans"/>
              </a:endParaRPr>
            </a:p>
          </p:txBody>
        </p:sp>
        <p:sp>
          <p:nvSpPr>
            <p:cNvPr id="12" name="Text Box 15" hidden="1"/>
            <p:cNvSpPr txBox="1">
              <a:spLocks noChangeArrowheads="1"/>
            </p:cNvSpPr>
            <p:nvPr/>
          </p:nvSpPr>
          <p:spPr bwMode="auto">
            <a:xfrm rot="16200000">
              <a:off x="1204" y="3198"/>
              <a:ext cx="156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de-DE" sz="1600" dirty="0" err="1">
                  <a:latin typeface="Gill Sans"/>
                  <a:cs typeface="Gill Sans"/>
                </a:rPr>
                <a:t>magnetisation</a:t>
              </a:r>
              <a:r>
                <a:rPr lang="de-DE" sz="1600" dirty="0">
                  <a:latin typeface="Gill Sans"/>
                  <a:cs typeface="Gill Sans"/>
                </a:rPr>
                <a:t> M</a:t>
              </a:r>
              <a:endParaRPr lang="de-DE" sz="1600" baseline="-25000" dirty="0">
                <a:latin typeface="Gill Sans"/>
                <a:cs typeface="Gill Sans"/>
              </a:endParaRPr>
            </a:p>
          </p:txBody>
        </p:sp>
        <p:sp>
          <p:nvSpPr>
            <p:cNvPr id="13" name="Freeform 16" hidden="1"/>
            <p:cNvSpPr>
              <a:spLocks/>
            </p:cNvSpPr>
            <p:nvPr/>
          </p:nvSpPr>
          <p:spPr bwMode="auto">
            <a:xfrm>
              <a:off x="2137" y="2930"/>
              <a:ext cx="950" cy="993"/>
            </a:xfrm>
            <a:custGeom>
              <a:avLst/>
              <a:gdLst>
                <a:gd name="T0" fmla="*/ 0 w 868"/>
                <a:gd name="T1" fmla="*/ 2 h 722"/>
                <a:gd name="T2" fmla="*/ 240 w 868"/>
                <a:gd name="T3" fmla="*/ 2 h 722"/>
                <a:gd name="T4" fmla="*/ 568 w 868"/>
                <a:gd name="T5" fmla="*/ 12 h 722"/>
                <a:gd name="T6" fmla="*/ 735 w 868"/>
                <a:gd name="T7" fmla="*/ 63 h 722"/>
                <a:gd name="T8" fmla="*/ 818 w 868"/>
                <a:gd name="T9" fmla="*/ 196 h 722"/>
                <a:gd name="T10" fmla="*/ 851 w 868"/>
                <a:gd name="T11" fmla="*/ 421 h 722"/>
                <a:gd name="T12" fmla="*/ 868 w 868"/>
                <a:gd name="T13" fmla="*/ 722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8" h="722">
                  <a:moveTo>
                    <a:pt x="0" y="2"/>
                  </a:moveTo>
                  <a:cubicBezTo>
                    <a:pt x="72" y="2"/>
                    <a:pt x="145" y="0"/>
                    <a:pt x="240" y="2"/>
                  </a:cubicBezTo>
                  <a:cubicBezTo>
                    <a:pt x="335" y="4"/>
                    <a:pt x="486" y="2"/>
                    <a:pt x="568" y="12"/>
                  </a:cubicBezTo>
                  <a:cubicBezTo>
                    <a:pt x="650" y="22"/>
                    <a:pt x="693" y="32"/>
                    <a:pt x="735" y="63"/>
                  </a:cubicBezTo>
                  <a:cubicBezTo>
                    <a:pt x="777" y="94"/>
                    <a:pt x="799" y="136"/>
                    <a:pt x="818" y="196"/>
                  </a:cubicBezTo>
                  <a:cubicBezTo>
                    <a:pt x="837" y="256"/>
                    <a:pt x="843" y="333"/>
                    <a:pt x="851" y="421"/>
                  </a:cubicBezTo>
                  <a:cubicBezTo>
                    <a:pt x="859" y="509"/>
                    <a:pt x="864" y="659"/>
                    <a:pt x="868" y="72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600">
                <a:latin typeface="Gill Sans"/>
                <a:cs typeface="Gill Sans"/>
              </a:endParaRPr>
            </a:p>
          </p:txBody>
        </p:sp>
        <p:sp>
          <p:nvSpPr>
            <p:cNvPr id="14" name="Text Box 17" hidden="1"/>
            <p:cNvSpPr txBox="1">
              <a:spLocks noChangeArrowheads="1"/>
            </p:cNvSpPr>
            <p:nvPr/>
          </p:nvSpPr>
          <p:spPr bwMode="auto">
            <a:xfrm>
              <a:off x="2201" y="3377"/>
              <a:ext cx="89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sz="1600" dirty="0" err="1">
                  <a:latin typeface="Gill Sans"/>
                  <a:cs typeface="Gill Sans"/>
                </a:rPr>
                <a:t>ferro</a:t>
              </a:r>
              <a:r>
                <a:rPr lang="de-DE" sz="1600" dirty="0">
                  <a:latin typeface="Gill Sans"/>
                  <a:cs typeface="Gill Sans"/>
                </a:rPr>
                <a:t>          </a:t>
              </a:r>
              <a:r>
                <a:rPr lang="de-DE" sz="1600" dirty="0" err="1">
                  <a:latin typeface="Gill Sans"/>
                  <a:cs typeface="Gill Sans"/>
                </a:rPr>
                <a:t>magnetic</a:t>
              </a:r>
              <a:endParaRPr lang="de-DE" sz="1600" dirty="0">
                <a:latin typeface="Gill Sans"/>
                <a:cs typeface="Gill Sans"/>
              </a:endParaRPr>
            </a:p>
          </p:txBody>
        </p:sp>
        <p:sp>
          <p:nvSpPr>
            <p:cNvPr id="15" name="Text Box 18" hidden="1"/>
            <p:cNvSpPr txBox="1">
              <a:spLocks noChangeArrowheads="1"/>
            </p:cNvSpPr>
            <p:nvPr/>
          </p:nvSpPr>
          <p:spPr bwMode="auto">
            <a:xfrm>
              <a:off x="3154" y="3358"/>
              <a:ext cx="89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sz="1600" dirty="0" err="1">
                  <a:latin typeface="Gill Sans"/>
                  <a:cs typeface="Gill Sans"/>
                </a:rPr>
                <a:t>para</a:t>
              </a:r>
              <a:r>
                <a:rPr lang="de-DE" sz="1600" dirty="0">
                  <a:latin typeface="Gill Sans"/>
                  <a:cs typeface="Gill Sans"/>
                </a:rPr>
                <a:t>          </a:t>
              </a:r>
              <a:r>
                <a:rPr lang="de-DE" sz="1600" dirty="0" err="1">
                  <a:latin typeface="Gill Sans"/>
                  <a:cs typeface="Gill Sans"/>
                </a:rPr>
                <a:t>magnetic</a:t>
              </a:r>
              <a:endParaRPr lang="de-DE" sz="1600" dirty="0">
                <a:latin typeface="Gill Sans"/>
                <a:cs typeface="Gill Sans"/>
              </a:endParaRPr>
            </a:p>
          </p:txBody>
        </p:sp>
        <p:sp>
          <p:nvSpPr>
            <p:cNvPr id="16" name="Text Box 19" hidden="1"/>
            <p:cNvSpPr txBox="1">
              <a:spLocks noChangeArrowheads="1"/>
            </p:cNvSpPr>
            <p:nvPr/>
          </p:nvSpPr>
          <p:spPr bwMode="auto">
            <a:xfrm>
              <a:off x="3456" y="3937"/>
              <a:ext cx="87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de-DE" sz="1600" dirty="0" err="1">
                  <a:latin typeface="Gill Sans"/>
                  <a:cs typeface="Gill Sans"/>
                </a:rPr>
                <a:t>temperature</a:t>
              </a:r>
              <a:r>
                <a:rPr lang="de-DE" sz="1600" dirty="0">
                  <a:latin typeface="Gill Sans"/>
                  <a:cs typeface="Gill Sans"/>
                </a:rPr>
                <a:t> 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36119" y="2346326"/>
            <a:ext cx="3911600" cy="2616200"/>
            <a:chOff x="317500" y="317500"/>
            <a:chExt cx="3911600" cy="2616200"/>
          </a:xfrm>
        </p:grpSpPr>
        <p:pic>
          <p:nvPicPr>
            <p:cNvPr id="7" name="PFE element 173" descr="dcUoBpysOEnq128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11600" cy="2616200"/>
            </a:xfrm>
            <a:prstGeom prst="rect">
              <a:avLst/>
            </a:prstGeom>
          </p:spPr>
        </p:pic>
        <p:sp>
          <p:nvSpPr>
            <p:cNvPr id="8" name="Shape_78"/>
            <p:cNvSpPr/>
            <p:nvPr/>
          </p:nvSpPr>
          <p:spPr>
            <a:xfrm>
              <a:off x="317500" y="317500"/>
              <a:ext cx="3911600" cy="2616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FE element 174" descr="dcUoBpysOEnq129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378" y="1970834"/>
            <a:ext cx="927100" cy="3429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4140200" y="2355850"/>
            <a:ext cx="7778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356100" y="1946275"/>
            <a:ext cx="242888" cy="193675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77" descr="dcUoBpysOEnq13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4460875" cy="330200"/>
          </a:xfrm>
          <a:prstGeom prst="rect">
            <a:avLst/>
          </a:prstGeom>
        </p:spPr>
      </p:pic>
      <p:pic>
        <p:nvPicPr>
          <p:cNvPr id="4" name="PFE element 178" descr="dcUoBpysOEnq13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3" y="1345406"/>
            <a:ext cx="4330700" cy="673100"/>
          </a:xfrm>
          <a:prstGeom prst="rect">
            <a:avLst/>
          </a:prstGeom>
        </p:spPr>
      </p:pic>
      <p:pic>
        <p:nvPicPr>
          <p:cNvPr id="7" name="PFE element 179" descr="dcUoBpysOEnq132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94" y="1994694"/>
            <a:ext cx="4000500" cy="2501900"/>
          </a:xfrm>
          <a:prstGeom prst="rect">
            <a:avLst/>
          </a:prstGeom>
        </p:spPr>
      </p:pic>
      <p:pic>
        <p:nvPicPr>
          <p:cNvPr id="8" name="PFE element 180" descr="dcUoBpysOEnq13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225" y="2274094"/>
            <a:ext cx="3327400" cy="1676400"/>
          </a:xfrm>
          <a:prstGeom prst="rect">
            <a:avLst/>
          </a:prstGeom>
        </p:spPr>
      </p:pic>
      <p:graphicFrame>
        <p:nvGraphicFramePr>
          <p:cNvPr id="26629" name="Object 2"/>
          <p:cNvGraphicFramePr>
            <a:graphicFrameLocks noChangeAspect="1"/>
          </p:cNvGraphicFramePr>
          <p:nvPr/>
        </p:nvGraphicFramePr>
        <p:xfrm>
          <a:off x="6838950" y="2571750"/>
          <a:ext cx="8286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Equation" r:id="rId7" imgW="622300" imgH="317500" progId="Equation.3">
                  <p:embed/>
                </p:oleObj>
              </mc:Choice>
              <mc:Fallback>
                <p:oleObj name="Equation" r:id="rId7" imgW="622300" imgH="317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8950" y="2571750"/>
                        <a:ext cx="828675" cy="422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FE element 182" descr="dcUoBpysOEnq134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100" y="2994819"/>
            <a:ext cx="29464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7775" y="363538"/>
            <a:ext cx="6007100" cy="4105275"/>
          </a:xfrm>
          <a:prstGeom prst="rect">
            <a:avLst/>
          </a:prstGeom>
          <a:solidFill>
            <a:srgbClr val="FAF0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009900" y="1768475"/>
            <a:ext cx="1687513" cy="1512888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378200" y="2106613"/>
            <a:ext cx="950913" cy="836612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038725" y="2236788"/>
            <a:ext cx="1687513" cy="1512887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407025" y="2574925"/>
            <a:ext cx="950913" cy="836613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2" name="PFE element 188" descr="dcUoBpysOEnq13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94" y="286544"/>
            <a:ext cx="1701800" cy="1524000"/>
          </a:xfrm>
          <a:prstGeom prst="rect">
            <a:avLst/>
          </a:prstGeom>
        </p:spPr>
      </p:pic>
      <p:pic>
        <p:nvPicPr>
          <p:cNvPr id="3" name="PFE element 189" descr="dcUoBpysOEnq13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695" y="1870869"/>
            <a:ext cx="1689100" cy="1524000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51550" y="796925"/>
            <a:ext cx="1687513" cy="1512888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419850" y="1135063"/>
            <a:ext cx="950913" cy="836612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297363" y="687388"/>
            <a:ext cx="1687512" cy="1512887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665663" y="1025525"/>
            <a:ext cx="950912" cy="836613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9" name="PFE element 194" descr="dcUoBpysOEnq13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825" y="3455194"/>
            <a:ext cx="1701800" cy="1524000"/>
          </a:xfrm>
          <a:prstGeom prst="rect">
            <a:avLst/>
          </a:prstGeom>
        </p:spPr>
      </p:pic>
      <p:pic>
        <p:nvPicPr>
          <p:cNvPr id="12" name="PFE element 195" descr="dcUoBpysOEnq13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406" y="3274219"/>
            <a:ext cx="1701800" cy="1524000"/>
          </a:xfrm>
          <a:prstGeom prst="rect">
            <a:avLst/>
          </a:prstGeom>
        </p:spPr>
      </p:pic>
      <p:pic>
        <p:nvPicPr>
          <p:cNvPr id="19" name="PFE element 196" descr="dcUoBpysOEnq13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794" y="2124869"/>
            <a:ext cx="206375" cy="333375"/>
          </a:xfrm>
          <a:prstGeom prst="rect">
            <a:avLst/>
          </a:prstGeom>
        </p:spPr>
      </p:pic>
      <p:pic>
        <p:nvPicPr>
          <p:cNvPr id="22" name="PFE element 197" descr="dcUoBpysOEnq14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013" y="2314576"/>
            <a:ext cx="203200" cy="333375"/>
          </a:xfrm>
          <a:prstGeom prst="rect">
            <a:avLst/>
          </a:prstGeom>
        </p:spPr>
      </p:pic>
      <p:pic>
        <p:nvPicPr>
          <p:cNvPr id="25" name="PFE element 198" descr="dcUoBpysOEnq14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669" y="1343025"/>
            <a:ext cx="206375" cy="333375"/>
          </a:xfrm>
          <a:prstGeom prst="rect">
            <a:avLst/>
          </a:prstGeom>
        </p:spPr>
      </p:pic>
      <p:pic>
        <p:nvPicPr>
          <p:cNvPr id="26" name="PFE element 199" descr="dcUoBpysOEnq14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563" y="1008856"/>
            <a:ext cx="203200" cy="333375"/>
          </a:xfrm>
          <a:prstGeom prst="rect">
            <a:avLst/>
          </a:prstGeom>
        </p:spPr>
      </p:pic>
      <p:pic>
        <p:nvPicPr>
          <p:cNvPr id="27" name="PFE element 200" descr="dcUoBpysOEnq143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0" y="1198563"/>
            <a:ext cx="203200" cy="333375"/>
          </a:xfrm>
          <a:prstGeom prst="rect">
            <a:avLst/>
          </a:prstGeom>
        </p:spPr>
      </p:pic>
      <p:pic>
        <p:nvPicPr>
          <p:cNvPr id="28" name="PFE element 201" descr="dcUoBpysOEnq144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794" y="2890838"/>
            <a:ext cx="203200" cy="333375"/>
          </a:xfrm>
          <a:prstGeom prst="rect">
            <a:avLst/>
          </a:prstGeom>
        </p:spPr>
      </p:pic>
      <p:pic>
        <p:nvPicPr>
          <p:cNvPr id="29" name="PFE element 202" descr="dcUoBpysOEnq145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2556669"/>
            <a:ext cx="203200" cy="333375"/>
          </a:xfrm>
          <a:prstGeom prst="rect">
            <a:avLst/>
          </a:prstGeom>
        </p:spPr>
      </p:pic>
      <p:pic>
        <p:nvPicPr>
          <p:cNvPr id="30" name="PFE element 203" descr="dcUoBpysOEnq146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938" y="2746376"/>
            <a:ext cx="203200" cy="333375"/>
          </a:xfrm>
          <a:prstGeom prst="rect">
            <a:avLst/>
          </a:prstGeom>
        </p:spPr>
      </p:pic>
      <p:pic>
        <p:nvPicPr>
          <p:cNvPr id="31" name="PFE element 204" descr="dcUoBpysOEnq147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569" y="4151313"/>
            <a:ext cx="206375" cy="333375"/>
          </a:xfrm>
          <a:prstGeom prst="rect">
            <a:avLst/>
          </a:prstGeom>
        </p:spPr>
      </p:pic>
      <p:pic>
        <p:nvPicPr>
          <p:cNvPr id="32" name="PFE element 205" descr="dcUoBpysOEnq14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669" y="3817144"/>
            <a:ext cx="206375" cy="333375"/>
          </a:xfrm>
          <a:prstGeom prst="rect">
            <a:avLst/>
          </a:prstGeom>
        </p:spPr>
      </p:pic>
      <p:pic>
        <p:nvPicPr>
          <p:cNvPr id="33" name="PFE element 206" descr="dcUoBpysOEnq149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094" y="4006850"/>
            <a:ext cx="203200" cy="333375"/>
          </a:xfrm>
          <a:prstGeom prst="rect">
            <a:avLst/>
          </a:prstGeom>
        </p:spPr>
      </p:pic>
      <p:pic>
        <p:nvPicPr>
          <p:cNvPr id="34" name="PFE element 207" descr="dcUoBpysOEnq150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38" y="946150"/>
            <a:ext cx="203200" cy="333375"/>
          </a:xfrm>
          <a:prstGeom prst="rect">
            <a:avLst/>
          </a:prstGeom>
        </p:spPr>
      </p:pic>
      <p:pic>
        <p:nvPicPr>
          <p:cNvPr id="35" name="PFE element 208" descr="dcUoBpysOEnq151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844" y="611981"/>
            <a:ext cx="203200" cy="333375"/>
          </a:xfrm>
          <a:prstGeom prst="rect">
            <a:avLst/>
          </a:prstGeom>
        </p:spPr>
      </p:pic>
      <p:pic>
        <p:nvPicPr>
          <p:cNvPr id="36" name="PFE element 209" descr="dcUoBpysOEnq152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094" y="801688"/>
            <a:ext cx="206375" cy="333375"/>
          </a:xfrm>
          <a:prstGeom prst="rect">
            <a:avLst/>
          </a:prstGeom>
        </p:spPr>
      </p:pic>
      <p:pic>
        <p:nvPicPr>
          <p:cNvPr id="37" name="PFE element 210" descr="dcUoBpysOEnq153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444" y="3935413"/>
            <a:ext cx="203200" cy="333375"/>
          </a:xfrm>
          <a:prstGeom prst="rect">
            <a:avLst/>
          </a:prstGeom>
        </p:spPr>
      </p:pic>
      <p:pic>
        <p:nvPicPr>
          <p:cNvPr id="38" name="PFE element 211" descr="dcUoBpysOEnq154.png"/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44" y="3601244"/>
            <a:ext cx="203200" cy="333375"/>
          </a:xfrm>
          <a:prstGeom prst="rect">
            <a:avLst/>
          </a:prstGeom>
        </p:spPr>
      </p:pic>
      <p:pic>
        <p:nvPicPr>
          <p:cNvPr id="39" name="PFE element 212" descr="dcUoBpysOEnq155.png"/>
          <p:cNvPicPr>
            <a:picLocks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795" y="3790950"/>
            <a:ext cx="206375" cy="333375"/>
          </a:xfrm>
          <a:prstGeom prst="rect">
            <a:avLst/>
          </a:prstGeom>
        </p:spPr>
      </p:pic>
      <p:pic>
        <p:nvPicPr>
          <p:cNvPr id="40" name="PFE element 213" descr="dcUoBpysOEnq156.png"/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19" y="1450975"/>
            <a:ext cx="203200" cy="333375"/>
          </a:xfrm>
          <a:prstGeom prst="rect">
            <a:avLst/>
          </a:prstGeom>
        </p:spPr>
      </p:pic>
      <p:pic>
        <p:nvPicPr>
          <p:cNvPr id="41" name="PFE element 214" descr="dcUoBpysOEnq157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619" y="1116806"/>
            <a:ext cx="203200" cy="333375"/>
          </a:xfrm>
          <a:prstGeom prst="rect">
            <a:avLst/>
          </a:prstGeom>
        </p:spPr>
      </p:pic>
      <p:pic>
        <p:nvPicPr>
          <p:cNvPr id="42" name="PFE element 215" descr="dcUoBpysOEnq158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870" y="1306513"/>
            <a:ext cx="206375" cy="333375"/>
          </a:xfrm>
          <a:prstGeom prst="rect">
            <a:avLst/>
          </a:prstGeom>
        </p:spPr>
      </p:pic>
      <p:pic>
        <p:nvPicPr>
          <p:cNvPr id="43" name="PFE element 216" descr="dcUoBpysOEnq159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795" y="2566988"/>
            <a:ext cx="206375" cy="333375"/>
          </a:xfrm>
          <a:prstGeom prst="rect">
            <a:avLst/>
          </a:prstGeom>
        </p:spPr>
      </p:pic>
      <p:pic>
        <p:nvPicPr>
          <p:cNvPr id="44" name="PFE element 217" descr="dcUoBpysOEnq160.png"/>
          <p:cNvPicPr>
            <a:picLocks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688" y="2232819"/>
            <a:ext cx="203200" cy="333375"/>
          </a:xfrm>
          <a:prstGeom prst="rect">
            <a:avLst/>
          </a:prstGeom>
        </p:spPr>
      </p:pic>
      <p:pic>
        <p:nvPicPr>
          <p:cNvPr id="45" name="PFE element 218" descr="dcUoBpysOEnq161.png"/>
          <p:cNvPicPr>
            <a:picLocks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26" y="2422526"/>
            <a:ext cx="203200" cy="333375"/>
          </a:xfrm>
          <a:prstGeom prst="rect">
            <a:avLst/>
          </a:prstGeom>
        </p:spPr>
      </p:pic>
      <p:pic>
        <p:nvPicPr>
          <p:cNvPr id="46" name="PFE element 219" descr="dcUoBpysOEnq162.png"/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075" y="2459038"/>
            <a:ext cx="203200" cy="333375"/>
          </a:xfrm>
          <a:prstGeom prst="rect">
            <a:avLst/>
          </a:prstGeom>
        </p:spPr>
      </p:pic>
      <p:sp>
        <p:nvSpPr>
          <p:cNvPr id="49" name="Frame 48"/>
          <p:cNvSpPr/>
          <p:nvPr/>
        </p:nvSpPr>
        <p:spPr>
          <a:xfrm>
            <a:off x="1844675" y="-307975"/>
            <a:ext cx="7299325" cy="5435600"/>
          </a:xfrm>
          <a:prstGeom prst="fram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FE element 221" descr="dcUoBpysOEnq163.png"/>
          <p:cNvPicPr>
            <a:picLocks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671" y="4105601"/>
            <a:ext cx="1225550" cy="990600"/>
          </a:xfrm>
          <a:prstGeom prst="rect">
            <a:avLst/>
          </a:prstGeom>
        </p:spPr>
      </p:pic>
      <p:pic>
        <p:nvPicPr>
          <p:cNvPr id="48" name="PFE element 222" descr="dcUoBpysOEnq165.png"/>
          <p:cNvPicPr>
            <a:picLocks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820" y="412750"/>
            <a:ext cx="1597025" cy="1079500"/>
          </a:xfrm>
          <a:prstGeom prst="rect">
            <a:avLst/>
          </a:prstGeom>
        </p:spPr>
      </p:pic>
      <p:pic>
        <p:nvPicPr>
          <p:cNvPr id="53" name="PFE element 223" descr="dcUoBpysOEnq167.png"/>
          <p:cNvPicPr>
            <a:picLocks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55625"/>
            <a:ext cx="6438900" cy="250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82850" y="363538"/>
            <a:ext cx="6007100" cy="4105275"/>
          </a:xfrm>
          <a:prstGeom prst="rect">
            <a:avLst/>
          </a:prstGeom>
          <a:solidFill>
            <a:srgbClr val="FAF0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974975" y="1768475"/>
            <a:ext cx="1687513" cy="1512888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343275" y="2106613"/>
            <a:ext cx="950913" cy="836612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003800" y="2236788"/>
            <a:ext cx="1687513" cy="1512887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372100" y="2574925"/>
            <a:ext cx="950913" cy="836613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2" name="PFE element 229" descr="dcUoBpysOEnq16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369" y="286544"/>
            <a:ext cx="1701800" cy="1524000"/>
          </a:xfrm>
          <a:prstGeom prst="rect">
            <a:avLst/>
          </a:prstGeom>
        </p:spPr>
      </p:pic>
      <p:pic>
        <p:nvPicPr>
          <p:cNvPr id="3" name="PFE element 230" descr="dcUoBpysOEnq16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420" y="1870869"/>
            <a:ext cx="1701800" cy="1524000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16625" y="796925"/>
            <a:ext cx="1687513" cy="1512888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4925" y="1135063"/>
            <a:ext cx="950913" cy="836612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262438" y="687388"/>
            <a:ext cx="1687512" cy="1512887"/>
          </a:xfrm>
          <a:prstGeom prst="ellipse">
            <a:avLst/>
          </a:prstGeom>
          <a:solidFill>
            <a:srgbClr val="F0D57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630738" y="1025525"/>
            <a:ext cx="950912" cy="836613"/>
          </a:xfrm>
          <a:prstGeom prst="ellipse">
            <a:avLst/>
          </a:prstGeom>
          <a:solidFill>
            <a:sysClr val="window" lastClr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9" name="PFE element 235" descr="dcUoBpysOEnq17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694" y="3455194"/>
            <a:ext cx="1701800" cy="1524000"/>
          </a:xfrm>
          <a:prstGeom prst="rect">
            <a:avLst/>
          </a:prstGeom>
        </p:spPr>
      </p:pic>
      <p:pic>
        <p:nvPicPr>
          <p:cNvPr id="12" name="PFE element 236" descr="dcUoBpysOEnq17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481" y="3274219"/>
            <a:ext cx="1701800" cy="1524000"/>
          </a:xfrm>
          <a:prstGeom prst="rect">
            <a:avLst/>
          </a:prstGeom>
        </p:spPr>
      </p:pic>
      <p:pic>
        <p:nvPicPr>
          <p:cNvPr id="19" name="PFE element 237" descr="dcUoBpysOEnq17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50" y="2124869"/>
            <a:ext cx="203200" cy="333375"/>
          </a:xfrm>
          <a:prstGeom prst="rect">
            <a:avLst/>
          </a:prstGeom>
        </p:spPr>
      </p:pic>
      <p:pic>
        <p:nvPicPr>
          <p:cNvPr id="22" name="PFE element 238" descr="dcUoBpysOEnq17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294" y="2314576"/>
            <a:ext cx="206375" cy="333375"/>
          </a:xfrm>
          <a:prstGeom prst="rect">
            <a:avLst/>
          </a:prstGeom>
        </p:spPr>
      </p:pic>
      <p:pic>
        <p:nvPicPr>
          <p:cNvPr id="25" name="PFE element 239" descr="dcUoBpysOEnq17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744" y="1343025"/>
            <a:ext cx="206375" cy="333375"/>
          </a:xfrm>
          <a:prstGeom prst="rect">
            <a:avLst/>
          </a:prstGeom>
        </p:spPr>
      </p:pic>
      <p:pic>
        <p:nvPicPr>
          <p:cNvPr id="26" name="PFE element 240" descr="dcUoBpysOEnq175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844" y="1008856"/>
            <a:ext cx="206375" cy="333375"/>
          </a:xfrm>
          <a:prstGeom prst="rect">
            <a:avLst/>
          </a:prstGeom>
        </p:spPr>
      </p:pic>
      <p:pic>
        <p:nvPicPr>
          <p:cNvPr id="27" name="PFE element 241" descr="dcUoBpysOEnq176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269" y="1198563"/>
            <a:ext cx="203200" cy="333375"/>
          </a:xfrm>
          <a:prstGeom prst="rect">
            <a:avLst/>
          </a:prstGeom>
        </p:spPr>
      </p:pic>
      <p:pic>
        <p:nvPicPr>
          <p:cNvPr id="28" name="PFE element 242" descr="dcUoBpysOEnq177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869" y="2890838"/>
            <a:ext cx="203200" cy="333375"/>
          </a:xfrm>
          <a:prstGeom prst="rect">
            <a:avLst/>
          </a:prstGeom>
        </p:spPr>
      </p:pic>
      <p:pic>
        <p:nvPicPr>
          <p:cNvPr id="29" name="PFE element 243" descr="dcUoBpysOEnq178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969" y="2556669"/>
            <a:ext cx="203200" cy="333375"/>
          </a:xfrm>
          <a:prstGeom prst="rect">
            <a:avLst/>
          </a:prstGeom>
        </p:spPr>
      </p:pic>
      <p:pic>
        <p:nvPicPr>
          <p:cNvPr id="30" name="PFE element 244" descr="dcUoBpysOEnq179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219" y="2746376"/>
            <a:ext cx="206375" cy="333375"/>
          </a:xfrm>
          <a:prstGeom prst="rect">
            <a:avLst/>
          </a:prstGeom>
        </p:spPr>
      </p:pic>
      <p:pic>
        <p:nvPicPr>
          <p:cNvPr id="31" name="PFE element 245" descr="dcUoBpysOEnq180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025" y="4151313"/>
            <a:ext cx="203200" cy="333375"/>
          </a:xfrm>
          <a:prstGeom prst="rect">
            <a:avLst/>
          </a:prstGeom>
        </p:spPr>
      </p:pic>
      <p:pic>
        <p:nvPicPr>
          <p:cNvPr id="28672" name="PFE element 246" descr="dcUoBpysOEnq181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744" y="3817144"/>
            <a:ext cx="206375" cy="333375"/>
          </a:xfrm>
          <a:prstGeom prst="rect">
            <a:avLst/>
          </a:prstGeom>
        </p:spPr>
      </p:pic>
      <p:pic>
        <p:nvPicPr>
          <p:cNvPr id="28673" name="PFE element 247" descr="dcUoBpysOEnq182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169" y="4006850"/>
            <a:ext cx="203200" cy="333375"/>
          </a:xfrm>
          <a:prstGeom prst="rect">
            <a:avLst/>
          </a:prstGeom>
        </p:spPr>
      </p:pic>
      <p:pic>
        <p:nvPicPr>
          <p:cNvPr id="28674" name="PFE element 248" descr="dcUoBpysOEnq183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819" y="946150"/>
            <a:ext cx="206375" cy="333375"/>
          </a:xfrm>
          <a:prstGeom prst="rect">
            <a:avLst/>
          </a:prstGeom>
        </p:spPr>
      </p:pic>
      <p:pic>
        <p:nvPicPr>
          <p:cNvPr id="28675" name="PFE element 249" descr="dcUoBpysOEnq184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713" y="611981"/>
            <a:ext cx="203200" cy="333375"/>
          </a:xfrm>
          <a:prstGeom prst="rect">
            <a:avLst/>
          </a:prstGeom>
        </p:spPr>
      </p:pic>
      <p:pic>
        <p:nvPicPr>
          <p:cNvPr id="28676" name="PFE element 250" descr="dcUoBpysOEnq185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551" y="801688"/>
            <a:ext cx="203200" cy="333375"/>
          </a:xfrm>
          <a:prstGeom prst="rect">
            <a:avLst/>
          </a:prstGeom>
        </p:spPr>
      </p:pic>
      <p:pic>
        <p:nvPicPr>
          <p:cNvPr id="28677" name="PFE element 251" descr="dcUoBpysOEnq186.png"/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313" y="3935413"/>
            <a:ext cx="203200" cy="333375"/>
          </a:xfrm>
          <a:prstGeom prst="rect">
            <a:avLst/>
          </a:prstGeom>
        </p:spPr>
      </p:pic>
      <p:pic>
        <p:nvPicPr>
          <p:cNvPr id="28680" name="PFE element 252" descr="dcUoBpysOEnq187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619" y="3601244"/>
            <a:ext cx="203200" cy="333375"/>
          </a:xfrm>
          <a:prstGeom prst="rect">
            <a:avLst/>
          </a:prstGeom>
        </p:spPr>
      </p:pic>
      <p:pic>
        <p:nvPicPr>
          <p:cNvPr id="28681" name="PFE element 253" descr="dcUoBpysOEnq188.png"/>
          <p:cNvPicPr>
            <a:picLocks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251" y="3790950"/>
            <a:ext cx="203200" cy="333375"/>
          </a:xfrm>
          <a:prstGeom prst="rect">
            <a:avLst/>
          </a:prstGeom>
        </p:spPr>
      </p:pic>
      <p:pic>
        <p:nvPicPr>
          <p:cNvPr id="28682" name="PFE element 254" descr="dcUoBpysOEnq189.png"/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594" y="1450975"/>
            <a:ext cx="203200" cy="333375"/>
          </a:xfrm>
          <a:prstGeom prst="rect">
            <a:avLst/>
          </a:prstGeom>
        </p:spPr>
      </p:pic>
      <p:pic>
        <p:nvPicPr>
          <p:cNvPr id="28683" name="PFE element 255" descr="dcUoBpysOEnq190.png"/>
          <p:cNvPicPr>
            <a:picLocks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694" y="1116806"/>
            <a:ext cx="203200" cy="333375"/>
          </a:xfrm>
          <a:prstGeom prst="rect">
            <a:avLst/>
          </a:prstGeom>
        </p:spPr>
      </p:pic>
      <p:pic>
        <p:nvPicPr>
          <p:cNvPr id="28719" name="PFE element 256" descr="dcUoBpysOEnq191.png"/>
          <p:cNvPicPr>
            <a:picLocks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945" y="1306513"/>
            <a:ext cx="206375" cy="333375"/>
          </a:xfrm>
          <a:prstGeom prst="rect">
            <a:avLst/>
          </a:prstGeom>
        </p:spPr>
      </p:pic>
      <p:pic>
        <p:nvPicPr>
          <p:cNvPr id="28722" name="PFE element 257" descr="dcUoBpysOEnq192.png"/>
          <p:cNvPicPr>
            <a:picLocks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870" y="2566988"/>
            <a:ext cx="206375" cy="333375"/>
          </a:xfrm>
          <a:prstGeom prst="rect">
            <a:avLst/>
          </a:prstGeom>
        </p:spPr>
      </p:pic>
      <p:pic>
        <p:nvPicPr>
          <p:cNvPr id="28724" name="PFE element 258" descr="dcUoBpysOEnq193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970" y="2232819"/>
            <a:ext cx="206375" cy="333375"/>
          </a:xfrm>
          <a:prstGeom prst="rect">
            <a:avLst/>
          </a:prstGeom>
        </p:spPr>
      </p:pic>
      <p:pic>
        <p:nvPicPr>
          <p:cNvPr id="28725" name="PFE element 259" descr="dcUoBpysOEnq194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394" y="2422526"/>
            <a:ext cx="203200" cy="333375"/>
          </a:xfrm>
          <a:prstGeom prst="rect">
            <a:avLst/>
          </a:prstGeom>
        </p:spPr>
      </p:pic>
      <p:pic>
        <p:nvPicPr>
          <p:cNvPr id="28726" name="PFE element 260" descr="dcUoBpysOEnq195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44" y="2459038"/>
            <a:ext cx="203200" cy="333375"/>
          </a:xfrm>
          <a:prstGeom prst="rect">
            <a:avLst/>
          </a:prstGeom>
        </p:spPr>
      </p:pic>
      <p:pic>
        <p:nvPicPr>
          <p:cNvPr id="28728" name="PFE element 261" descr="dcUoBpysOEnq196.png"/>
          <p:cNvPicPr>
            <a:picLocks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706" y="1475581"/>
            <a:ext cx="1574800" cy="1422400"/>
          </a:xfrm>
          <a:prstGeom prst="rect">
            <a:avLst/>
          </a:prstGeom>
        </p:spPr>
      </p:pic>
      <p:pic>
        <p:nvPicPr>
          <p:cNvPr id="28729" name="PFE element 262" descr="dcUoBpysOEnq197.png"/>
          <p:cNvPicPr>
            <a:picLocks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094" y="2334419"/>
            <a:ext cx="1562100" cy="1422400"/>
          </a:xfrm>
          <a:prstGeom prst="rect">
            <a:avLst/>
          </a:prstGeom>
        </p:spPr>
      </p:pic>
      <p:pic>
        <p:nvPicPr>
          <p:cNvPr id="28730" name="PFE element 263" descr="dcUoBpysOEnq198.png"/>
          <p:cNvPicPr>
            <a:picLocks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394" y="3277394"/>
            <a:ext cx="1562100" cy="1409700"/>
          </a:xfrm>
          <a:prstGeom prst="rect">
            <a:avLst/>
          </a:prstGeom>
        </p:spPr>
      </p:pic>
      <p:pic>
        <p:nvPicPr>
          <p:cNvPr id="28732" name="PFE element 264" descr="dcUoBpysOEnq199.png"/>
          <p:cNvPicPr>
            <a:picLocks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294" y="138907"/>
            <a:ext cx="1562100" cy="1422400"/>
          </a:xfrm>
          <a:prstGeom prst="rect">
            <a:avLst/>
          </a:prstGeom>
        </p:spPr>
      </p:pic>
      <p:pic>
        <p:nvPicPr>
          <p:cNvPr id="28733" name="PFE element 265" descr="dcUoBpysOEnq200.png"/>
          <p:cNvPicPr>
            <a:picLocks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719" y="1661319"/>
            <a:ext cx="1574800" cy="1409700"/>
          </a:xfrm>
          <a:prstGeom prst="rect">
            <a:avLst/>
          </a:prstGeom>
        </p:spPr>
      </p:pic>
      <p:pic>
        <p:nvPicPr>
          <p:cNvPr id="28734" name="PFE element 266" descr="dcUoBpysOEnq201.png"/>
          <p:cNvPicPr>
            <a:picLocks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995" y="446881"/>
            <a:ext cx="1562100" cy="1422400"/>
          </a:xfrm>
          <a:prstGeom prst="rect">
            <a:avLst/>
          </a:prstGeom>
        </p:spPr>
      </p:pic>
      <p:pic>
        <p:nvPicPr>
          <p:cNvPr id="32" name="PFE element 267" descr="dcUoBpysOEnq202.png"/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794" y="370682"/>
            <a:ext cx="1574800" cy="1422400"/>
          </a:xfrm>
          <a:prstGeom prst="rect">
            <a:avLst/>
          </a:prstGeom>
        </p:spPr>
      </p:pic>
      <p:pic>
        <p:nvPicPr>
          <p:cNvPr id="33" name="PFE element 268" descr="dcUoBpysOEnq203.png"/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194" y="3113882"/>
            <a:ext cx="1574800" cy="1422400"/>
          </a:xfrm>
          <a:prstGeom prst="rect">
            <a:avLst/>
          </a:prstGeom>
        </p:spPr>
      </p:pic>
      <p:pic>
        <p:nvPicPr>
          <p:cNvPr id="34" name="PFE element 269" descr="dcUoBpysOEnq204.png"/>
          <p:cNvPicPr>
            <a:picLocks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594" y="1513681"/>
            <a:ext cx="1562100" cy="1422400"/>
          </a:xfrm>
          <a:prstGeom prst="rect">
            <a:avLst/>
          </a:prstGeom>
        </p:spPr>
      </p:pic>
      <p:sp>
        <p:nvSpPr>
          <p:cNvPr id="94" name="Frame 93"/>
          <p:cNvSpPr/>
          <p:nvPr/>
        </p:nvSpPr>
        <p:spPr>
          <a:xfrm>
            <a:off x="1881188" y="-307975"/>
            <a:ext cx="7299325" cy="5435600"/>
          </a:xfrm>
          <a:prstGeom prst="fram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8720" name="Picture 3" descr="neu_QuarksGluons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4546600"/>
            <a:ext cx="18986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FE element 272" descr="dcUoBpysOEnq205.png"/>
          <p:cNvPicPr>
            <a:picLocks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15938"/>
            <a:ext cx="3321050" cy="33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30575" y="687388"/>
            <a:ext cx="4095750" cy="4105275"/>
          </a:xfrm>
          <a:prstGeom prst="rect">
            <a:avLst/>
          </a:prstGeom>
          <a:solidFill>
            <a:srgbClr val="FAF0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2" name="PFE element 274" descr="dcUoBpysOEnq20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794" y="2194719"/>
            <a:ext cx="1701800" cy="1524000"/>
          </a:xfrm>
          <a:prstGeom prst="rect">
            <a:avLst/>
          </a:prstGeom>
        </p:spPr>
      </p:pic>
      <p:pic>
        <p:nvPicPr>
          <p:cNvPr id="3" name="PFE element 275" descr="dcUoBpysOEnq20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669" y="1005681"/>
            <a:ext cx="1701800" cy="1524000"/>
          </a:xfrm>
          <a:prstGeom prst="rect">
            <a:avLst/>
          </a:prstGeom>
        </p:spPr>
      </p:pic>
      <p:pic>
        <p:nvPicPr>
          <p:cNvPr id="5" name="PFE element 276" descr="dcUoBpysOEnq20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294" y="2374107"/>
            <a:ext cx="1689100" cy="1524000"/>
          </a:xfrm>
          <a:prstGeom prst="rect">
            <a:avLst/>
          </a:prstGeom>
        </p:spPr>
      </p:pic>
      <p:pic>
        <p:nvPicPr>
          <p:cNvPr id="8" name="PFE element 277" descr="dcUoBpysOEnq20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194" y="3418681"/>
            <a:ext cx="1689100" cy="1524000"/>
          </a:xfrm>
          <a:prstGeom prst="rect">
            <a:avLst/>
          </a:prstGeom>
        </p:spPr>
      </p:pic>
      <p:pic>
        <p:nvPicPr>
          <p:cNvPr id="14" name="PFE element 278" descr="dcUoBpysOEnq21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207" y="3598069"/>
            <a:ext cx="1689100" cy="1524000"/>
          </a:xfrm>
          <a:prstGeom prst="rect">
            <a:avLst/>
          </a:prstGeom>
        </p:spPr>
      </p:pic>
      <p:pic>
        <p:nvPicPr>
          <p:cNvPr id="20" name="PFE element 279" descr="dcUoBpysOEnq21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245" y="2890838"/>
            <a:ext cx="206375" cy="333375"/>
          </a:xfrm>
          <a:prstGeom prst="rect">
            <a:avLst/>
          </a:prstGeom>
        </p:spPr>
      </p:pic>
      <p:pic>
        <p:nvPicPr>
          <p:cNvPr id="21" name="PFE element 280" descr="dcUoBpysOEnq212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345" y="2557463"/>
            <a:ext cx="206375" cy="333375"/>
          </a:xfrm>
          <a:prstGeom prst="rect">
            <a:avLst/>
          </a:prstGeom>
        </p:spPr>
      </p:pic>
      <p:pic>
        <p:nvPicPr>
          <p:cNvPr id="27" name="PFE element 281" descr="dcUoBpysOEnq213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769" y="2746376"/>
            <a:ext cx="203200" cy="333375"/>
          </a:xfrm>
          <a:prstGeom prst="rect">
            <a:avLst/>
          </a:prstGeom>
        </p:spPr>
      </p:pic>
      <p:pic>
        <p:nvPicPr>
          <p:cNvPr id="28" name="PFE element 282" descr="dcUoBpysOEnq214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819" y="2374107"/>
            <a:ext cx="1701800" cy="1524000"/>
          </a:xfrm>
          <a:prstGeom prst="rect">
            <a:avLst/>
          </a:prstGeom>
        </p:spPr>
      </p:pic>
      <p:pic>
        <p:nvPicPr>
          <p:cNvPr id="34" name="PFE element 283" descr="dcUoBpysOEnq215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682" y="861219"/>
            <a:ext cx="1701800" cy="1524000"/>
          </a:xfrm>
          <a:prstGeom prst="rect">
            <a:avLst/>
          </a:prstGeom>
        </p:spPr>
      </p:pic>
      <p:pic>
        <p:nvPicPr>
          <p:cNvPr id="35" name="PFE element 284" descr="dcUoBpysOEnq216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932" y="537369"/>
            <a:ext cx="1701800" cy="1524000"/>
          </a:xfrm>
          <a:prstGeom prst="rect">
            <a:avLst/>
          </a:prstGeom>
        </p:spPr>
      </p:pic>
      <p:sp>
        <p:nvSpPr>
          <p:cNvPr id="56" name="Frame 55"/>
          <p:cNvSpPr/>
          <p:nvPr/>
        </p:nvSpPr>
        <p:spPr>
          <a:xfrm>
            <a:off x="2657475" y="15875"/>
            <a:ext cx="5437188" cy="5435600"/>
          </a:xfrm>
          <a:prstGeom prst="fram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AutoShape 61"/>
          <p:cNvSpPr>
            <a:spLocks noChangeArrowheads="1"/>
          </p:cNvSpPr>
          <p:nvPr/>
        </p:nvSpPr>
        <p:spPr bwMode="auto">
          <a:xfrm>
            <a:off x="1692275" y="2090738"/>
            <a:ext cx="1638300" cy="1260475"/>
          </a:xfrm>
          <a:prstGeom prst="rightArrow">
            <a:avLst>
              <a:gd name="adj1" fmla="val 50000"/>
              <a:gd name="adj2" fmla="val 30006"/>
            </a:avLst>
          </a:prstGeom>
          <a:solidFill>
            <a:sysClr val="window" lastClr="FFFFFF">
              <a:lumMod val="85000"/>
            </a:sysClr>
          </a:solidFill>
          <a:ln w="38100">
            <a:solidFill>
              <a:srgbClr val="EF921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58" name="AutoShape 62"/>
          <p:cNvSpPr>
            <a:spLocks noChangeArrowheads="1"/>
          </p:cNvSpPr>
          <p:nvPr/>
        </p:nvSpPr>
        <p:spPr bwMode="auto">
          <a:xfrm flipH="1">
            <a:off x="7451725" y="2073275"/>
            <a:ext cx="1639888" cy="1260475"/>
          </a:xfrm>
          <a:prstGeom prst="rightArrow">
            <a:avLst>
              <a:gd name="adj1" fmla="val 50000"/>
              <a:gd name="adj2" fmla="val 30006"/>
            </a:avLst>
          </a:prstGeom>
          <a:solidFill>
            <a:sysClr val="window" lastClr="FFFFFF">
              <a:lumMod val="85000"/>
            </a:sysClr>
          </a:solidFill>
          <a:ln w="38100">
            <a:solidFill>
              <a:srgbClr val="EF921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pic>
        <p:nvPicPr>
          <p:cNvPr id="36" name="PFE element 288" descr="dcUoBpysOEnq217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4286250" cy="33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7" descr="dcUoBpysOEnq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4883150" cy="330200"/>
          </a:xfrm>
          <a:prstGeom prst="rect">
            <a:avLst/>
          </a:prstGeom>
        </p:spPr>
      </p:pic>
      <p:pic>
        <p:nvPicPr>
          <p:cNvPr id="61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223963"/>
            <a:ext cx="4451350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pfehide9" hidden="1"/>
          <p:cNvGrpSpPr>
            <a:grpSpLocks/>
          </p:cNvGrpSpPr>
          <p:nvPr/>
        </p:nvGrpSpPr>
        <p:grpSpPr bwMode="auto">
          <a:xfrm>
            <a:off x="615950" y="1203325"/>
            <a:ext cx="1508125" cy="1384300"/>
            <a:chOff x="579666" y="1556792"/>
            <a:chExt cx="1508566" cy="1385268"/>
          </a:xfrm>
        </p:grpSpPr>
        <p:pic>
          <p:nvPicPr>
            <p:cNvPr id="6151" name="Picture 23" descr="big_bang.jpg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66" y="1573908"/>
              <a:ext cx="1508566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ular Callout 6" hidden="1"/>
            <p:cNvSpPr/>
            <p:nvPr/>
          </p:nvSpPr>
          <p:spPr>
            <a:xfrm>
              <a:off x="579666" y="1556792"/>
              <a:ext cx="1508566" cy="1385268"/>
            </a:xfrm>
            <a:prstGeom prst="wedgeRectCallout">
              <a:avLst>
                <a:gd name="adj1" fmla="val 132025"/>
                <a:gd name="adj2" fmla="val 83262"/>
              </a:avLst>
            </a:pr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>
              <a:outerShdw blurRad="50800" dist="42924" dir="5400000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"/>
                  <a:ea typeface="+mn-ea"/>
                  <a:cs typeface="Gill Sans"/>
                </a:rPr>
                <a:t>Confinement and dynamic mass generation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6564" y="1167631"/>
            <a:ext cx="2781300" cy="1908175"/>
            <a:chOff x="317500" y="317500"/>
            <a:chExt cx="2781300" cy="1908175"/>
          </a:xfrm>
        </p:grpSpPr>
        <p:pic>
          <p:nvPicPr>
            <p:cNvPr id="4" name="PFE element 9" descr="dcUoBpysOEnq6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781300" cy="1908175"/>
            </a:xfrm>
            <a:prstGeom prst="rect">
              <a:avLst/>
            </a:prstGeom>
          </p:spPr>
        </p:pic>
        <p:sp>
          <p:nvSpPr>
            <p:cNvPr id="6" name="Shape_48"/>
            <p:cNvSpPr/>
            <p:nvPr/>
          </p:nvSpPr>
          <p:spPr>
            <a:xfrm>
              <a:off x="317500" y="317500"/>
              <a:ext cx="2781300" cy="19081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pfehide10" hidden="1"/>
          <p:cNvGrpSpPr>
            <a:grpSpLocks/>
          </p:cNvGrpSpPr>
          <p:nvPr/>
        </p:nvGrpSpPr>
        <p:grpSpPr bwMode="auto">
          <a:xfrm>
            <a:off x="7416800" y="3228975"/>
            <a:ext cx="1452563" cy="1584325"/>
            <a:chOff x="7416824" y="3284984"/>
            <a:chExt cx="1452989" cy="1584176"/>
          </a:xfrm>
        </p:grpSpPr>
        <p:pic>
          <p:nvPicPr>
            <p:cNvPr id="6149" name="Bild 19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824" y="3302100"/>
              <a:ext cx="1452989" cy="1567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ular Callout 9" hidden="1"/>
            <p:cNvSpPr/>
            <p:nvPr/>
          </p:nvSpPr>
          <p:spPr>
            <a:xfrm>
              <a:off x="7416824" y="3284984"/>
              <a:ext cx="1452989" cy="1584176"/>
            </a:xfrm>
            <a:prstGeom prst="wedgeRectCallout">
              <a:avLst>
                <a:gd name="adj1" fmla="val -118020"/>
                <a:gd name="adj2" fmla="val -120106"/>
              </a:avLst>
            </a:pr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>
              <a:outerShdw blurRad="50800" dist="42924" dir="5400000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D0D0D"/>
                  </a:solidFill>
                  <a:latin typeface="Gill Sans"/>
                  <a:ea typeface="+mn-ea"/>
                  <a:cs typeface="Gill Sans"/>
                </a:rPr>
                <a:t>Neutron Star Matter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44208" y="2139702"/>
            <a:ext cx="2489200" cy="2771775"/>
            <a:chOff x="317500" y="317500"/>
            <a:chExt cx="2489200" cy="2771775"/>
          </a:xfrm>
        </p:grpSpPr>
        <p:pic>
          <p:nvPicPr>
            <p:cNvPr id="11" name="PFE element 10" descr="dcUoBpysOEnq8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489200" cy="2771775"/>
            </a:xfrm>
            <a:prstGeom prst="rect">
              <a:avLst/>
            </a:prstGeom>
          </p:spPr>
        </p:pic>
        <p:sp>
          <p:nvSpPr>
            <p:cNvPr id="12" name="Shape_49"/>
            <p:cNvSpPr/>
            <p:nvPr/>
          </p:nvSpPr>
          <p:spPr>
            <a:xfrm>
              <a:off x="317500" y="317500"/>
              <a:ext cx="2489200" cy="27717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>
            <a:spLocks noChangeArrowheads="1"/>
          </p:cNvSpPr>
          <p:nvPr/>
        </p:nvSpPr>
        <p:spPr bwMode="auto">
          <a:xfrm>
            <a:off x="3346450" y="684213"/>
            <a:ext cx="4097338" cy="4105275"/>
          </a:xfrm>
          <a:prstGeom prst="rect">
            <a:avLst/>
          </a:prstGeom>
          <a:solidFill>
            <a:srgbClr val="FAF06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grpSp>
        <p:nvGrpSpPr>
          <p:cNvPr id="30722" name="pfehide290" hidden="1"/>
          <p:cNvGrpSpPr>
            <a:grpSpLocks/>
          </p:cNvGrpSpPr>
          <p:nvPr/>
        </p:nvGrpSpPr>
        <p:grpSpPr bwMode="auto">
          <a:xfrm>
            <a:off x="6375400" y="2197100"/>
            <a:ext cx="1687513" cy="1512888"/>
            <a:chOff x="3923" y="2341"/>
            <a:chExt cx="981" cy="953"/>
          </a:xfrm>
        </p:grpSpPr>
        <p:sp>
          <p:nvSpPr>
            <p:cNvPr id="107" name="Oval 106" hidden="1"/>
            <p:cNvSpPr>
              <a:spLocks noChangeArrowheads="1"/>
            </p:cNvSpPr>
            <p:nvPr/>
          </p:nvSpPr>
          <p:spPr bwMode="auto">
            <a:xfrm>
              <a:off x="3923" y="2341"/>
              <a:ext cx="981" cy="953"/>
            </a:xfrm>
            <a:prstGeom prst="ellipse">
              <a:avLst/>
            </a:prstGeom>
            <a:solidFill>
              <a:srgbClr val="F0D57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Oval 107" hidden="1"/>
            <p:cNvSpPr>
              <a:spLocks noChangeArrowheads="1"/>
            </p:cNvSpPr>
            <p:nvPr/>
          </p:nvSpPr>
          <p:spPr bwMode="auto">
            <a:xfrm>
              <a:off x="4137" y="2554"/>
              <a:ext cx="553" cy="527"/>
            </a:xfrm>
            <a:prstGeom prst="ellipse">
              <a:avLst/>
            </a:pr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74607" y="2191544"/>
            <a:ext cx="1689100" cy="1524000"/>
            <a:chOff x="317500" y="317500"/>
            <a:chExt cx="1689100" cy="1524000"/>
          </a:xfrm>
        </p:grpSpPr>
        <p:pic>
          <p:nvPicPr>
            <p:cNvPr id="2" name="PFE element 290" descr="dcUoBpysOEnq218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89100" cy="1524000"/>
            </a:xfrm>
            <a:prstGeom prst="rect">
              <a:avLst/>
            </a:prstGeom>
          </p:spPr>
        </p:pic>
        <p:sp>
          <p:nvSpPr>
            <p:cNvPr id="3" name="Shape_79"/>
            <p:cNvSpPr/>
            <p:nvPr/>
          </p:nvSpPr>
          <p:spPr>
            <a:xfrm>
              <a:off x="317500" y="317500"/>
              <a:ext cx="1689100" cy="1524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FE element 291" descr="dcUoBpysOEnq21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132" y="1002506"/>
            <a:ext cx="1701800" cy="1524000"/>
          </a:xfrm>
          <a:prstGeom prst="rect">
            <a:avLst/>
          </a:prstGeom>
        </p:spPr>
      </p:pic>
      <p:pic>
        <p:nvPicPr>
          <p:cNvPr id="6" name="PFE element 292" descr="dcUoBpysOEnq22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407" y="2370932"/>
            <a:ext cx="1701800" cy="1524000"/>
          </a:xfrm>
          <a:prstGeom prst="rect">
            <a:avLst/>
          </a:prstGeom>
        </p:spPr>
      </p:pic>
      <p:pic>
        <p:nvPicPr>
          <p:cNvPr id="7" name="PFE element 293" descr="dcUoBpysOEnq22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307" y="3415506"/>
            <a:ext cx="1701800" cy="1524000"/>
          </a:xfrm>
          <a:prstGeom prst="rect">
            <a:avLst/>
          </a:prstGeom>
        </p:spPr>
      </p:pic>
      <p:pic>
        <p:nvPicPr>
          <p:cNvPr id="8" name="PFE element 294" descr="dcUoBpysOEnq22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525" y="3594894"/>
            <a:ext cx="1701800" cy="1524000"/>
          </a:xfrm>
          <a:prstGeom prst="rect">
            <a:avLst/>
          </a:prstGeom>
        </p:spPr>
      </p:pic>
      <p:pic>
        <p:nvPicPr>
          <p:cNvPr id="9" name="PFE element 295" descr="dcUoBpysOEnq22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294" y="2887663"/>
            <a:ext cx="203200" cy="333375"/>
          </a:xfrm>
          <a:prstGeom prst="rect">
            <a:avLst/>
          </a:prstGeom>
        </p:spPr>
      </p:pic>
      <p:pic>
        <p:nvPicPr>
          <p:cNvPr id="10" name="PFE element 296" descr="dcUoBpysOEnq22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1" y="2554288"/>
            <a:ext cx="203200" cy="333375"/>
          </a:xfrm>
          <a:prstGeom prst="rect">
            <a:avLst/>
          </a:prstGeom>
        </p:spPr>
      </p:pic>
      <p:pic>
        <p:nvPicPr>
          <p:cNvPr id="11" name="PFE element 297" descr="dcUoBpysOEnq225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438" y="2743201"/>
            <a:ext cx="203200" cy="333375"/>
          </a:xfrm>
          <a:prstGeom prst="rect">
            <a:avLst/>
          </a:prstGeom>
        </p:spPr>
      </p:pic>
      <p:pic>
        <p:nvPicPr>
          <p:cNvPr id="12" name="PFE element 298" descr="dcUoBpysOEnq226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282" y="2370932"/>
            <a:ext cx="1701800" cy="1524000"/>
          </a:xfrm>
          <a:prstGeom prst="rect">
            <a:avLst/>
          </a:prstGeom>
        </p:spPr>
      </p:pic>
      <p:pic>
        <p:nvPicPr>
          <p:cNvPr id="13" name="PFE element 299" descr="dcUoBpysOEnq227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700" y="858044"/>
            <a:ext cx="1689100" cy="1524000"/>
          </a:xfrm>
          <a:prstGeom prst="rect">
            <a:avLst/>
          </a:prstGeom>
        </p:spPr>
      </p:pic>
      <p:pic>
        <p:nvPicPr>
          <p:cNvPr id="14" name="PFE element 300" descr="dcUoBpysOEnq228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394" y="534194"/>
            <a:ext cx="1701800" cy="1524000"/>
          </a:xfrm>
          <a:prstGeom prst="rect">
            <a:avLst/>
          </a:prstGeom>
        </p:spPr>
      </p:pic>
      <p:sp>
        <p:nvSpPr>
          <p:cNvPr id="157" name="Frame 156"/>
          <p:cNvSpPr/>
          <p:nvPr/>
        </p:nvSpPr>
        <p:spPr>
          <a:xfrm>
            <a:off x="2674938" y="12700"/>
            <a:ext cx="5435600" cy="5435600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8" name="AutoShape 61"/>
          <p:cNvSpPr>
            <a:spLocks noChangeArrowheads="1"/>
          </p:cNvSpPr>
          <p:nvPr/>
        </p:nvSpPr>
        <p:spPr bwMode="auto">
          <a:xfrm>
            <a:off x="1708150" y="2087563"/>
            <a:ext cx="1639888" cy="1260475"/>
          </a:xfrm>
          <a:prstGeom prst="rightArrow">
            <a:avLst>
              <a:gd name="adj1" fmla="val 50000"/>
              <a:gd name="adj2" fmla="val 30006"/>
            </a:avLst>
          </a:prstGeom>
          <a:solidFill>
            <a:sysClr val="window" lastClr="FFFFFF">
              <a:lumMod val="85000"/>
            </a:sysClr>
          </a:solidFill>
          <a:ln w="38100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159" name="AutoShape 62"/>
          <p:cNvSpPr>
            <a:spLocks noChangeArrowheads="1"/>
          </p:cNvSpPr>
          <p:nvPr/>
        </p:nvSpPr>
        <p:spPr bwMode="auto">
          <a:xfrm flipH="1">
            <a:off x="7469188" y="2070100"/>
            <a:ext cx="1639887" cy="1260475"/>
          </a:xfrm>
          <a:prstGeom prst="rightArrow">
            <a:avLst>
              <a:gd name="adj1" fmla="val 50000"/>
              <a:gd name="adj2" fmla="val 30006"/>
            </a:avLst>
          </a:prstGeom>
          <a:solidFill>
            <a:sysClr val="window" lastClr="FFFFFF">
              <a:lumMod val="85000"/>
            </a:sysClr>
          </a:solidFill>
          <a:ln w="38100">
            <a:solidFill>
              <a:srgbClr val="00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ysClr val="windowText" lastClr="000000"/>
              </a:solidFill>
            </a:endParaRPr>
          </a:p>
        </p:txBody>
      </p:sp>
      <p:sp>
        <p:nvSpPr>
          <p:cNvPr id="23571" name="pfehide304" hidden="1"/>
          <p:cNvSpPr>
            <a:spLocks noChangeArrowheads="1"/>
          </p:cNvSpPr>
          <p:nvPr/>
        </p:nvSpPr>
        <p:spPr bwMode="auto">
          <a:xfrm>
            <a:off x="127000" y="4189413"/>
            <a:ext cx="372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spcAft>
                <a:spcPts val="600"/>
              </a:spcAft>
              <a:buClr>
                <a:srgbClr val="EF921B"/>
              </a:buClr>
              <a:buFont typeface="Wingdings" charset="0"/>
              <a:buNone/>
            </a:pPr>
            <a:r>
              <a:rPr lang="en-US" sz="1600">
                <a:latin typeface="Gill Sans" charset="0"/>
                <a:cs typeface="Gill Sans" charset="0"/>
              </a:rPr>
              <a:t>But, chiral condensate is not an experimental observable!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3825" y="4183063"/>
            <a:ext cx="3733800" cy="596900"/>
            <a:chOff x="317500" y="317500"/>
            <a:chExt cx="3733800" cy="596900"/>
          </a:xfrm>
        </p:grpSpPr>
        <p:pic>
          <p:nvPicPr>
            <p:cNvPr id="15" name="PFE element 304" descr="dcUoBpysOEnq229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733800" cy="596900"/>
            </a:xfrm>
            <a:prstGeom prst="rect">
              <a:avLst/>
            </a:prstGeom>
          </p:spPr>
        </p:pic>
        <p:sp>
          <p:nvSpPr>
            <p:cNvPr id="16" name="Shape_80"/>
            <p:cNvSpPr/>
            <p:nvPr/>
          </p:nvSpPr>
          <p:spPr>
            <a:xfrm>
              <a:off x="317500" y="317500"/>
              <a:ext cx="3733800" cy="5969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fehide305" hidden="1"/>
          <p:cNvGrpSpPr>
            <a:grpSpLocks/>
          </p:cNvGrpSpPr>
          <p:nvPr/>
        </p:nvGrpSpPr>
        <p:grpSpPr bwMode="auto">
          <a:xfrm>
            <a:off x="1708150" y="12700"/>
            <a:ext cx="7400925" cy="5435600"/>
            <a:chOff x="1441830" y="1065088"/>
            <a:chExt cx="7399602" cy="5436000"/>
          </a:xfrm>
        </p:grpSpPr>
        <p:sp>
          <p:nvSpPr>
            <p:cNvPr id="109" name="Rectangle 3" hidden="1"/>
            <p:cNvSpPr>
              <a:spLocks noChangeArrowheads="1"/>
            </p:cNvSpPr>
            <p:nvPr/>
          </p:nvSpPr>
          <p:spPr bwMode="auto">
            <a:xfrm>
              <a:off x="3079837" y="1916051"/>
              <a:ext cx="4096606" cy="410557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0740" name="Group 4" hidden="1"/>
            <p:cNvGrpSpPr>
              <a:grpSpLocks/>
            </p:cNvGrpSpPr>
            <p:nvPr/>
          </p:nvGrpSpPr>
          <p:grpSpPr bwMode="auto">
            <a:xfrm>
              <a:off x="6108700" y="3249613"/>
              <a:ext cx="1687116" cy="1512887"/>
              <a:chOff x="3923" y="2341"/>
              <a:chExt cx="981" cy="953"/>
            </a:xfrm>
          </p:grpSpPr>
          <p:sp>
            <p:nvSpPr>
              <p:cNvPr id="214" name="Oval 5" hidden="1"/>
              <p:cNvSpPr>
                <a:spLocks noChangeArrowheads="1"/>
              </p:cNvSpPr>
              <p:nvPr/>
            </p:nvSpPr>
            <p:spPr bwMode="auto">
              <a:xfrm>
                <a:off x="3923" y="2341"/>
                <a:ext cx="981" cy="953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Oval 6" hidden="1"/>
              <p:cNvSpPr>
                <a:spLocks noChangeArrowheads="1"/>
              </p:cNvSpPr>
              <p:nvPr/>
            </p:nvSpPr>
            <p:spPr bwMode="auto">
              <a:xfrm>
                <a:off x="4137" y="2554"/>
                <a:ext cx="553" cy="52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0741" name="Group 7" hidden="1"/>
            <p:cNvGrpSpPr>
              <a:grpSpLocks/>
            </p:cNvGrpSpPr>
            <p:nvPr/>
          </p:nvGrpSpPr>
          <p:grpSpPr bwMode="auto">
            <a:xfrm>
              <a:off x="2949445" y="2060575"/>
              <a:ext cx="1687115" cy="1512888"/>
              <a:chOff x="2282" y="1298"/>
              <a:chExt cx="981" cy="953"/>
            </a:xfrm>
          </p:grpSpPr>
          <p:sp>
            <p:nvSpPr>
              <p:cNvPr id="209" name="Oval 8" hidden="1"/>
              <p:cNvSpPr>
                <a:spLocks noChangeArrowheads="1"/>
              </p:cNvSpPr>
              <p:nvPr/>
            </p:nvSpPr>
            <p:spPr bwMode="auto">
              <a:xfrm>
                <a:off x="2282" y="1298"/>
                <a:ext cx="981" cy="953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0" name="Oval 9" hidden="1"/>
              <p:cNvSpPr>
                <a:spLocks noChangeArrowheads="1"/>
              </p:cNvSpPr>
              <p:nvPr/>
            </p:nvSpPr>
            <p:spPr bwMode="auto">
              <a:xfrm>
                <a:off x="2496" y="1511"/>
                <a:ext cx="553" cy="52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1" name="Text Box 10" hidden="1"/>
              <p:cNvSpPr txBox="1">
                <a:spLocks noChangeArrowheads="1"/>
              </p:cNvSpPr>
              <p:nvPr/>
            </p:nvSpPr>
            <p:spPr bwMode="auto">
              <a:xfrm>
                <a:off x="2582" y="1624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FF3300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212" name="Text Box 11" hidden="1"/>
              <p:cNvSpPr txBox="1">
                <a:spLocks noChangeArrowheads="1"/>
              </p:cNvSpPr>
              <p:nvPr/>
            </p:nvSpPr>
            <p:spPr bwMode="auto">
              <a:xfrm>
                <a:off x="2697" y="1412"/>
                <a:ext cx="117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0000FF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213" name="Text Box 12" hidden="1"/>
              <p:cNvSpPr txBox="1">
                <a:spLocks noChangeArrowheads="1"/>
              </p:cNvSpPr>
              <p:nvPr/>
            </p:nvSpPr>
            <p:spPr bwMode="auto">
              <a:xfrm>
                <a:off x="2808" y="1533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33CC33"/>
                    </a:solidFill>
                    <a:latin typeface="Mistral" charset="0"/>
                  </a:rPr>
                  <a:t>q</a:t>
                </a:r>
              </a:p>
            </p:txBody>
          </p:sp>
        </p:grpSp>
        <p:sp>
          <p:nvSpPr>
            <p:cNvPr id="30742" name="Text Box 33" hidden="1"/>
            <p:cNvSpPr txBox="1">
              <a:spLocks noChangeArrowheads="1"/>
            </p:cNvSpPr>
            <p:nvPr/>
          </p:nvSpPr>
          <p:spPr bwMode="auto">
            <a:xfrm>
              <a:off x="6624207" y="3802065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43" name="Text Box 34" hidden="1"/>
            <p:cNvSpPr txBox="1">
              <a:spLocks noChangeArrowheads="1"/>
            </p:cNvSpPr>
            <p:nvPr/>
          </p:nvSpPr>
          <p:spPr bwMode="auto">
            <a:xfrm>
              <a:off x="6818543" y="3465516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44" name="Text Box 35" hidden="1"/>
            <p:cNvSpPr txBox="1">
              <a:spLocks noChangeArrowheads="1"/>
            </p:cNvSpPr>
            <p:nvPr/>
          </p:nvSpPr>
          <p:spPr bwMode="auto">
            <a:xfrm>
              <a:off x="7012880" y="36576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grpSp>
          <p:nvGrpSpPr>
            <p:cNvPr id="30745" name="Group 42" hidden="1"/>
            <p:cNvGrpSpPr>
              <a:grpSpLocks/>
            </p:cNvGrpSpPr>
            <p:nvPr/>
          </p:nvGrpSpPr>
          <p:grpSpPr bwMode="auto">
            <a:xfrm>
              <a:off x="4445664" y="1916116"/>
              <a:ext cx="1687115" cy="1512887"/>
              <a:chOff x="3302" y="1367"/>
              <a:chExt cx="981" cy="953"/>
            </a:xfrm>
          </p:grpSpPr>
          <p:sp>
            <p:nvSpPr>
              <p:cNvPr id="187" name="Oval 43" hidden="1"/>
              <p:cNvSpPr>
                <a:spLocks noChangeArrowheads="1"/>
              </p:cNvSpPr>
              <p:nvPr/>
            </p:nvSpPr>
            <p:spPr bwMode="auto">
              <a:xfrm>
                <a:off x="3302" y="1367"/>
                <a:ext cx="979" cy="953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Oval 44" hidden="1"/>
              <p:cNvSpPr>
                <a:spLocks noChangeArrowheads="1"/>
              </p:cNvSpPr>
              <p:nvPr/>
            </p:nvSpPr>
            <p:spPr bwMode="auto">
              <a:xfrm>
                <a:off x="3517" y="1580"/>
                <a:ext cx="551" cy="527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6" name="Text Box 45" hidden="1"/>
              <p:cNvSpPr txBox="1">
                <a:spLocks noChangeArrowheads="1"/>
              </p:cNvSpPr>
              <p:nvPr/>
            </p:nvSpPr>
            <p:spPr bwMode="auto">
              <a:xfrm>
                <a:off x="3582" y="1692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FF3300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207" name="Text Box 46" hidden="1"/>
              <p:cNvSpPr txBox="1">
                <a:spLocks noChangeArrowheads="1"/>
              </p:cNvSpPr>
              <p:nvPr/>
            </p:nvSpPr>
            <p:spPr bwMode="auto">
              <a:xfrm>
                <a:off x="3695" y="1480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0000FF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208" name="Text Box 47" hidden="1"/>
              <p:cNvSpPr txBox="1">
                <a:spLocks noChangeArrowheads="1"/>
              </p:cNvSpPr>
              <p:nvPr/>
            </p:nvSpPr>
            <p:spPr bwMode="auto">
              <a:xfrm>
                <a:off x="3808" y="1601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33CC33"/>
                    </a:solidFill>
                    <a:latin typeface="Mistral" charset="0"/>
                  </a:rPr>
                  <a:t>q</a:t>
                </a:r>
              </a:p>
            </p:txBody>
          </p:sp>
        </p:grpSp>
        <p:grpSp>
          <p:nvGrpSpPr>
            <p:cNvPr id="30746" name="Group 48" hidden="1"/>
            <p:cNvGrpSpPr>
              <a:grpSpLocks/>
            </p:cNvGrpSpPr>
            <p:nvPr/>
          </p:nvGrpSpPr>
          <p:grpSpPr bwMode="auto">
            <a:xfrm>
              <a:off x="5811178" y="1592266"/>
              <a:ext cx="1687115" cy="1512887"/>
              <a:chOff x="1080" y="1049"/>
              <a:chExt cx="981" cy="953"/>
            </a:xfrm>
          </p:grpSpPr>
          <p:grpSp>
            <p:nvGrpSpPr>
              <p:cNvPr id="30765" name="Group 49" hidden="1"/>
              <p:cNvGrpSpPr>
                <a:grpSpLocks/>
              </p:cNvGrpSpPr>
              <p:nvPr/>
            </p:nvGrpSpPr>
            <p:grpSpPr bwMode="auto">
              <a:xfrm>
                <a:off x="1080" y="1049"/>
                <a:ext cx="981" cy="953"/>
                <a:chOff x="3923" y="2341"/>
                <a:chExt cx="981" cy="953"/>
              </a:xfrm>
            </p:grpSpPr>
            <p:sp>
              <p:nvSpPr>
                <p:cNvPr id="180" name="Oval 50" hidden="1"/>
                <p:cNvSpPr>
                  <a:spLocks noChangeArrowheads="1"/>
                </p:cNvSpPr>
                <p:nvPr/>
              </p:nvSpPr>
              <p:spPr bwMode="auto">
                <a:xfrm>
                  <a:off x="3923" y="2341"/>
                  <a:ext cx="981" cy="95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1" name="Oval 51" hidden="1"/>
                <p:cNvSpPr>
                  <a:spLocks noChangeArrowheads="1"/>
                </p:cNvSpPr>
                <p:nvPr/>
              </p:nvSpPr>
              <p:spPr bwMode="auto">
                <a:xfrm>
                  <a:off x="4137" y="2554"/>
                  <a:ext cx="553" cy="52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77" name="Text Box 52" hidden="1"/>
              <p:cNvSpPr txBox="1">
                <a:spLocks noChangeArrowheads="1"/>
              </p:cNvSpPr>
              <p:nvPr/>
            </p:nvSpPr>
            <p:spPr bwMode="auto">
              <a:xfrm>
                <a:off x="1380" y="1374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FF3300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178" name="Text Box 53" hidden="1"/>
              <p:cNvSpPr txBox="1">
                <a:spLocks noChangeArrowheads="1"/>
              </p:cNvSpPr>
              <p:nvPr/>
            </p:nvSpPr>
            <p:spPr bwMode="auto">
              <a:xfrm>
                <a:off x="1495" y="1162"/>
                <a:ext cx="117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0000FF"/>
                    </a:solidFill>
                    <a:latin typeface="Mistral" charset="0"/>
                  </a:rPr>
                  <a:t>q</a:t>
                </a:r>
              </a:p>
            </p:txBody>
          </p:sp>
          <p:sp>
            <p:nvSpPr>
              <p:cNvPr id="179" name="Text Box 54" hidden="1"/>
              <p:cNvSpPr txBox="1">
                <a:spLocks noChangeArrowheads="1"/>
              </p:cNvSpPr>
              <p:nvPr/>
            </p:nvSpPr>
            <p:spPr bwMode="auto">
              <a:xfrm>
                <a:off x="1606" y="1283"/>
                <a:ext cx="119" cy="38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spAutoFit/>
              </a:bodyPr>
              <a:lstStyle>
                <a:defPPr>
                  <a:defRPr lang="de-DE"/>
                </a:defPPr>
                <a:lvl1pPr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fontAlgn="base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>
                    <a:solidFill>
                      <a:srgbClr val="33CC33"/>
                    </a:solidFill>
                    <a:latin typeface="Mistral" charset="0"/>
                  </a:rPr>
                  <a:t>q</a:t>
                </a:r>
              </a:p>
            </p:txBody>
          </p:sp>
        </p:grpSp>
        <p:sp>
          <p:nvSpPr>
            <p:cNvPr id="137" name="Freeform 62" hidden="1"/>
            <p:cNvSpPr>
              <a:spLocks/>
            </p:cNvSpPr>
            <p:nvPr/>
          </p:nvSpPr>
          <p:spPr bwMode="auto">
            <a:xfrm>
              <a:off x="3444897" y="3573523"/>
              <a:ext cx="2910955" cy="1965470"/>
            </a:xfrm>
            <a:custGeom>
              <a:avLst/>
              <a:gdLst/>
              <a:ahLst/>
              <a:cxnLst>
                <a:cxn ang="0">
                  <a:pos x="45" y="429"/>
                </a:cxn>
                <a:cxn ang="0">
                  <a:pos x="317" y="66"/>
                </a:cxn>
                <a:cxn ang="0">
                  <a:pos x="771" y="144"/>
                </a:cxn>
                <a:cxn ang="0">
                  <a:pos x="1398" y="93"/>
                </a:cxn>
                <a:cxn ang="0">
                  <a:pos x="1361" y="701"/>
                </a:cxn>
                <a:cxn ang="0">
                  <a:pos x="1534" y="1135"/>
                </a:cxn>
                <a:cxn ang="0">
                  <a:pos x="408" y="1200"/>
                </a:cxn>
                <a:cxn ang="0">
                  <a:pos x="45" y="837"/>
                </a:cxn>
                <a:cxn ang="0">
                  <a:pos x="45" y="429"/>
                </a:cxn>
              </a:cxnLst>
              <a:rect l="0" t="0" r="r" b="b"/>
              <a:pathLst>
                <a:path w="1693" h="1238">
                  <a:moveTo>
                    <a:pt x="45" y="429"/>
                  </a:moveTo>
                  <a:cubicBezTo>
                    <a:pt x="90" y="301"/>
                    <a:pt x="204" y="81"/>
                    <a:pt x="317" y="66"/>
                  </a:cubicBezTo>
                  <a:cubicBezTo>
                    <a:pt x="430" y="51"/>
                    <a:pt x="591" y="140"/>
                    <a:pt x="771" y="144"/>
                  </a:cubicBezTo>
                  <a:cubicBezTo>
                    <a:pt x="951" y="148"/>
                    <a:pt x="1300" y="0"/>
                    <a:pt x="1398" y="93"/>
                  </a:cubicBezTo>
                  <a:cubicBezTo>
                    <a:pt x="1504" y="153"/>
                    <a:pt x="1390" y="539"/>
                    <a:pt x="1361" y="701"/>
                  </a:cubicBezTo>
                  <a:cubicBezTo>
                    <a:pt x="1384" y="875"/>
                    <a:pt x="1693" y="1052"/>
                    <a:pt x="1534" y="1135"/>
                  </a:cubicBezTo>
                  <a:cubicBezTo>
                    <a:pt x="1375" y="1218"/>
                    <a:pt x="605" y="1238"/>
                    <a:pt x="408" y="1200"/>
                  </a:cubicBezTo>
                  <a:cubicBezTo>
                    <a:pt x="211" y="1162"/>
                    <a:pt x="105" y="965"/>
                    <a:pt x="45" y="837"/>
                  </a:cubicBezTo>
                  <a:cubicBezTo>
                    <a:pt x="45" y="837"/>
                    <a:pt x="0" y="557"/>
                    <a:pt x="45" y="429"/>
                  </a:cubicBezTo>
                  <a:close/>
                </a:path>
              </a:pathLst>
            </a:custGeom>
            <a:solidFill>
              <a:schemeClr val="accent1"/>
            </a:solidFill>
            <a:ln w="76200" cmpd="sng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48" name="Text Box 16" hidden="1"/>
            <p:cNvSpPr txBox="1">
              <a:spLocks noChangeArrowheads="1"/>
            </p:cNvSpPr>
            <p:nvPr/>
          </p:nvSpPr>
          <p:spPr bwMode="auto">
            <a:xfrm>
              <a:off x="3831267" y="45085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49" name="Text Box 17" hidden="1"/>
            <p:cNvSpPr txBox="1">
              <a:spLocks noChangeArrowheads="1"/>
            </p:cNvSpPr>
            <p:nvPr/>
          </p:nvSpPr>
          <p:spPr bwMode="auto">
            <a:xfrm>
              <a:off x="4304209" y="4471991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0" name="Text Box 18" hidden="1"/>
            <p:cNvSpPr txBox="1">
              <a:spLocks noChangeArrowheads="1"/>
            </p:cNvSpPr>
            <p:nvPr/>
          </p:nvSpPr>
          <p:spPr bwMode="auto">
            <a:xfrm>
              <a:off x="4498546" y="4664078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1" name="Text Box 23" hidden="1"/>
            <p:cNvSpPr txBox="1">
              <a:spLocks noChangeArrowheads="1"/>
            </p:cNvSpPr>
            <p:nvPr/>
          </p:nvSpPr>
          <p:spPr bwMode="auto">
            <a:xfrm>
              <a:off x="5313727" y="3933828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2" name="Text Box 24" hidden="1"/>
            <p:cNvSpPr txBox="1">
              <a:spLocks noChangeArrowheads="1"/>
            </p:cNvSpPr>
            <p:nvPr/>
          </p:nvSpPr>
          <p:spPr bwMode="auto">
            <a:xfrm>
              <a:off x="4677404" y="38608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3" name="Text Box 25" hidden="1"/>
            <p:cNvSpPr txBox="1">
              <a:spLocks noChangeArrowheads="1"/>
            </p:cNvSpPr>
            <p:nvPr/>
          </p:nvSpPr>
          <p:spPr bwMode="auto">
            <a:xfrm>
              <a:off x="4871740" y="4052891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4" name="Text Box 30" hidden="1"/>
            <p:cNvSpPr txBox="1">
              <a:spLocks noChangeArrowheads="1"/>
            </p:cNvSpPr>
            <p:nvPr/>
          </p:nvSpPr>
          <p:spPr bwMode="auto">
            <a:xfrm>
              <a:off x="4809828" y="4449766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5" name="Text Box 31" hidden="1"/>
            <p:cNvSpPr txBox="1">
              <a:spLocks noChangeArrowheads="1"/>
            </p:cNvSpPr>
            <p:nvPr/>
          </p:nvSpPr>
          <p:spPr bwMode="auto">
            <a:xfrm>
              <a:off x="4142547" y="38608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6" name="Text Box 32" hidden="1"/>
            <p:cNvSpPr txBox="1">
              <a:spLocks noChangeArrowheads="1"/>
            </p:cNvSpPr>
            <p:nvPr/>
          </p:nvSpPr>
          <p:spPr bwMode="auto">
            <a:xfrm>
              <a:off x="5198501" y="43053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7" name="Text Box 39" hidden="1"/>
            <p:cNvSpPr txBox="1">
              <a:spLocks noChangeArrowheads="1"/>
            </p:cNvSpPr>
            <p:nvPr/>
          </p:nvSpPr>
          <p:spPr bwMode="auto">
            <a:xfrm>
              <a:off x="5470228" y="4797428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0000FF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8" name="Text Box 40" hidden="1"/>
            <p:cNvSpPr txBox="1">
              <a:spLocks noChangeArrowheads="1"/>
            </p:cNvSpPr>
            <p:nvPr/>
          </p:nvSpPr>
          <p:spPr bwMode="auto">
            <a:xfrm>
              <a:off x="3831267" y="4076703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33CC33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30759" name="Text Box 41" hidden="1"/>
            <p:cNvSpPr txBox="1">
              <a:spLocks noChangeArrowheads="1"/>
            </p:cNvSpPr>
            <p:nvPr/>
          </p:nvSpPr>
          <p:spPr bwMode="auto">
            <a:xfrm>
              <a:off x="4462430" y="4773616"/>
              <a:ext cx="2051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4000" b="1">
                  <a:solidFill>
                    <a:srgbClr val="FF3300"/>
                  </a:solidFill>
                  <a:latin typeface="Mistral" charset="0"/>
                </a:rPr>
                <a:t>q</a:t>
              </a:r>
            </a:p>
          </p:txBody>
        </p:sp>
        <p:sp>
          <p:nvSpPr>
            <p:cNvPr id="171" name="Freeform 64" hidden="1"/>
            <p:cNvSpPr>
              <a:spLocks/>
            </p:cNvSpPr>
            <p:nvPr/>
          </p:nvSpPr>
          <p:spPr bwMode="auto">
            <a:xfrm>
              <a:off x="3392519" y="3513193"/>
              <a:ext cx="2912541" cy="2076603"/>
            </a:xfrm>
            <a:custGeom>
              <a:avLst/>
              <a:gdLst/>
              <a:ahLst/>
              <a:cxnLst>
                <a:cxn ang="0">
                  <a:pos x="45" y="429"/>
                </a:cxn>
                <a:cxn ang="0">
                  <a:pos x="317" y="66"/>
                </a:cxn>
                <a:cxn ang="0">
                  <a:pos x="771" y="144"/>
                </a:cxn>
                <a:cxn ang="0">
                  <a:pos x="1398" y="93"/>
                </a:cxn>
                <a:cxn ang="0">
                  <a:pos x="1361" y="701"/>
                </a:cxn>
                <a:cxn ang="0">
                  <a:pos x="1534" y="1135"/>
                </a:cxn>
                <a:cxn ang="0">
                  <a:pos x="408" y="1200"/>
                </a:cxn>
                <a:cxn ang="0">
                  <a:pos x="45" y="837"/>
                </a:cxn>
                <a:cxn ang="0">
                  <a:pos x="45" y="429"/>
                </a:cxn>
              </a:cxnLst>
              <a:rect l="0" t="0" r="r" b="b"/>
              <a:pathLst>
                <a:path w="1693" h="1238">
                  <a:moveTo>
                    <a:pt x="45" y="429"/>
                  </a:moveTo>
                  <a:cubicBezTo>
                    <a:pt x="90" y="301"/>
                    <a:pt x="204" y="81"/>
                    <a:pt x="317" y="66"/>
                  </a:cubicBezTo>
                  <a:cubicBezTo>
                    <a:pt x="430" y="51"/>
                    <a:pt x="591" y="140"/>
                    <a:pt x="771" y="144"/>
                  </a:cubicBezTo>
                  <a:cubicBezTo>
                    <a:pt x="951" y="148"/>
                    <a:pt x="1300" y="0"/>
                    <a:pt x="1398" y="93"/>
                  </a:cubicBezTo>
                  <a:cubicBezTo>
                    <a:pt x="1504" y="153"/>
                    <a:pt x="1390" y="539"/>
                    <a:pt x="1361" y="701"/>
                  </a:cubicBezTo>
                  <a:cubicBezTo>
                    <a:pt x="1384" y="875"/>
                    <a:pt x="1693" y="1052"/>
                    <a:pt x="1534" y="1135"/>
                  </a:cubicBezTo>
                  <a:cubicBezTo>
                    <a:pt x="1375" y="1218"/>
                    <a:pt x="605" y="1238"/>
                    <a:pt x="408" y="1200"/>
                  </a:cubicBezTo>
                  <a:cubicBezTo>
                    <a:pt x="211" y="1162"/>
                    <a:pt x="105" y="965"/>
                    <a:pt x="45" y="837"/>
                  </a:cubicBezTo>
                  <a:cubicBezTo>
                    <a:pt x="45" y="837"/>
                    <a:pt x="0" y="557"/>
                    <a:pt x="45" y="429"/>
                  </a:cubicBezTo>
                  <a:close/>
                </a:path>
              </a:pathLst>
            </a:custGeom>
            <a:solidFill>
              <a:schemeClr val="accent1"/>
            </a:solidFill>
            <a:ln w="76200" cmpd="sng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Freeform 65" hidden="1"/>
            <p:cNvSpPr>
              <a:spLocks/>
            </p:cNvSpPr>
            <p:nvPr/>
          </p:nvSpPr>
          <p:spPr bwMode="auto">
            <a:xfrm>
              <a:off x="3368710" y="3441751"/>
              <a:ext cx="2912542" cy="2219488"/>
            </a:xfrm>
            <a:custGeom>
              <a:avLst/>
              <a:gdLst/>
              <a:ahLst/>
              <a:cxnLst>
                <a:cxn ang="0">
                  <a:pos x="45" y="429"/>
                </a:cxn>
                <a:cxn ang="0">
                  <a:pos x="317" y="66"/>
                </a:cxn>
                <a:cxn ang="0">
                  <a:pos x="771" y="144"/>
                </a:cxn>
                <a:cxn ang="0">
                  <a:pos x="1398" y="93"/>
                </a:cxn>
                <a:cxn ang="0">
                  <a:pos x="1361" y="701"/>
                </a:cxn>
                <a:cxn ang="0">
                  <a:pos x="1534" y="1135"/>
                </a:cxn>
                <a:cxn ang="0">
                  <a:pos x="408" y="1200"/>
                </a:cxn>
                <a:cxn ang="0">
                  <a:pos x="45" y="837"/>
                </a:cxn>
                <a:cxn ang="0">
                  <a:pos x="45" y="429"/>
                </a:cxn>
              </a:cxnLst>
              <a:rect l="0" t="0" r="r" b="b"/>
              <a:pathLst>
                <a:path w="1693" h="1238">
                  <a:moveTo>
                    <a:pt x="45" y="429"/>
                  </a:moveTo>
                  <a:cubicBezTo>
                    <a:pt x="90" y="301"/>
                    <a:pt x="204" y="81"/>
                    <a:pt x="317" y="66"/>
                  </a:cubicBezTo>
                  <a:cubicBezTo>
                    <a:pt x="430" y="51"/>
                    <a:pt x="591" y="140"/>
                    <a:pt x="771" y="144"/>
                  </a:cubicBezTo>
                  <a:cubicBezTo>
                    <a:pt x="951" y="148"/>
                    <a:pt x="1300" y="0"/>
                    <a:pt x="1398" y="93"/>
                  </a:cubicBezTo>
                  <a:cubicBezTo>
                    <a:pt x="1504" y="153"/>
                    <a:pt x="1390" y="539"/>
                    <a:pt x="1361" y="701"/>
                  </a:cubicBezTo>
                  <a:cubicBezTo>
                    <a:pt x="1384" y="875"/>
                    <a:pt x="1693" y="1052"/>
                    <a:pt x="1534" y="1135"/>
                  </a:cubicBezTo>
                  <a:cubicBezTo>
                    <a:pt x="1375" y="1218"/>
                    <a:pt x="605" y="1238"/>
                    <a:pt x="408" y="1200"/>
                  </a:cubicBezTo>
                  <a:cubicBezTo>
                    <a:pt x="211" y="1162"/>
                    <a:pt x="105" y="965"/>
                    <a:pt x="45" y="837"/>
                  </a:cubicBezTo>
                  <a:cubicBezTo>
                    <a:pt x="45" y="837"/>
                    <a:pt x="0" y="557"/>
                    <a:pt x="45" y="429"/>
                  </a:cubicBezTo>
                  <a:close/>
                </a:path>
              </a:pathLst>
            </a:custGeom>
            <a:solidFill>
              <a:schemeClr val="accent1"/>
            </a:solidFill>
            <a:ln w="76200" cmpd="sng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Frame 172" hidden="1"/>
            <p:cNvSpPr/>
            <p:nvPr/>
          </p:nvSpPr>
          <p:spPr>
            <a:xfrm>
              <a:off x="2406857" y="1065088"/>
              <a:ext cx="5437803" cy="5436000"/>
            </a:xfrm>
            <a:prstGeom prst="fram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4" name="AutoShape 61" hidden="1"/>
            <p:cNvSpPr>
              <a:spLocks noChangeArrowheads="1"/>
            </p:cNvSpPr>
            <p:nvPr/>
          </p:nvSpPr>
          <p:spPr bwMode="auto">
            <a:xfrm>
              <a:off x="1441830" y="3140104"/>
              <a:ext cx="1639595" cy="1260568"/>
            </a:xfrm>
            <a:prstGeom prst="rightArrow">
              <a:avLst>
                <a:gd name="adj1" fmla="val 50000"/>
                <a:gd name="adj2" fmla="val 30006"/>
              </a:avLst>
            </a:prstGeom>
            <a:solidFill>
              <a:schemeClr val="accent1"/>
            </a:solidFill>
            <a:ln w="38100">
              <a:solidFill>
                <a:srgbClr val="EF921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rgbClr val="0066CC"/>
                </a:solidFill>
              </a:endParaRPr>
            </a:p>
          </p:txBody>
        </p:sp>
        <p:sp>
          <p:nvSpPr>
            <p:cNvPr id="175" name="AutoShape 62" hidden="1"/>
            <p:cNvSpPr>
              <a:spLocks noChangeArrowheads="1"/>
            </p:cNvSpPr>
            <p:nvPr/>
          </p:nvSpPr>
          <p:spPr bwMode="auto">
            <a:xfrm flipH="1">
              <a:off x="7201838" y="3122639"/>
              <a:ext cx="1639594" cy="1260568"/>
            </a:xfrm>
            <a:prstGeom prst="rightArrow">
              <a:avLst>
                <a:gd name="adj1" fmla="val 50000"/>
                <a:gd name="adj2" fmla="val 30006"/>
              </a:avLst>
            </a:prstGeom>
            <a:solidFill>
              <a:schemeClr val="accent1"/>
            </a:solidFill>
            <a:ln w="38100">
              <a:solidFill>
                <a:srgbClr val="EF921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89100" y="6350"/>
            <a:ext cx="7439025" cy="5448300"/>
            <a:chOff x="317500" y="317500"/>
            <a:chExt cx="7439025" cy="5448300"/>
          </a:xfrm>
        </p:grpSpPr>
        <p:pic>
          <p:nvPicPr>
            <p:cNvPr id="18" name="PFE element 305" descr="dcUoBpysOEnq230.png"/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439025" cy="5448300"/>
            </a:xfrm>
            <a:prstGeom prst="rect">
              <a:avLst/>
            </a:prstGeom>
          </p:spPr>
        </p:pic>
        <p:sp>
          <p:nvSpPr>
            <p:cNvPr id="19" name="Shape_81"/>
            <p:cNvSpPr/>
            <p:nvPr/>
          </p:nvSpPr>
          <p:spPr>
            <a:xfrm>
              <a:off x="317500" y="317500"/>
              <a:ext cx="7439025" cy="54483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FE element 306" descr="dcUoBpysOEnq232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4286250" cy="33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07" descr="dcUoBpysOEnq23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6740525" cy="330200"/>
          </a:xfrm>
          <a:prstGeom prst="rect">
            <a:avLst/>
          </a:prstGeom>
        </p:spPr>
      </p:pic>
      <p:pic>
        <p:nvPicPr>
          <p:cNvPr id="5" name="PFE element 308" descr="dcUoBpysOEnq23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8" y="1205707"/>
            <a:ext cx="8801100" cy="3606800"/>
          </a:xfrm>
          <a:prstGeom prst="rect">
            <a:avLst/>
          </a:prstGeom>
        </p:spPr>
      </p:pic>
      <p:pic>
        <p:nvPicPr>
          <p:cNvPr id="31747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2917825"/>
            <a:ext cx="8243888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10" descr="dcUoBpysOEnq23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4781550" cy="330200"/>
          </a:xfrm>
          <a:prstGeom prst="rect">
            <a:avLst/>
          </a:prstGeom>
        </p:spPr>
      </p:pic>
      <p:pic>
        <p:nvPicPr>
          <p:cNvPr id="5" name="PFE element 311" descr="dcUoBpysOEnq23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8" y="1205707"/>
            <a:ext cx="7721600" cy="337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12" descr="dcUoBpysOEnq23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5273675" cy="330200"/>
          </a:xfrm>
          <a:prstGeom prst="rect">
            <a:avLst/>
          </a:prstGeom>
        </p:spPr>
      </p:pic>
      <p:pic>
        <p:nvPicPr>
          <p:cNvPr id="42" name="PFE element 313" descr="dcUoBpysOEnq23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07" y="1447529"/>
            <a:ext cx="1231900" cy="1905000"/>
          </a:xfrm>
          <a:prstGeom prst="rect">
            <a:avLst/>
          </a:prstGeom>
        </p:spPr>
      </p:pic>
      <p:pic>
        <p:nvPicPr>
          <p:cNvPr id="43" name="PFE element 314" descr="dcUoBpysOEnq23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251" y="1346538"/>
            <a:ext cx="2044700" cy="1295400"/>
          </a:xfrm>
          <a:prstGeom prst="rect">
            <a:avLst/>
          </a:prstGeom>
        </p:spPr>
      </p:pic>
      <p:pic>
        <p:nvPicPr>
          <p:cNvPr id="46" name="PFE element 315" descr="dcUoBpysOEnq24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3" y="1103313"/>
            <a:ext cx="1739900" cy="342900"/>
          </a:xfrm>
          <a:prstGeom prst="rect">
            <a:avLst/>
          </a:prstGeom>
        </p:spPr>
      </p:pic>
      <p:pic>
        <p:nvPicPr>
          <p:cNvPr id="47" name="PFE element 316" descr="dcUoBpysOEnq24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694" y="1065213"/>
            <a:ext cx="1651000" cy="355600"/>
          </a:xfrm>
          <a:prstGeom prst="rect">
            <a:avLst/>
          </a:prstGeom>
        </p:spPr>
      </p:pic>
      <p:pic>
        <p:nvPicPr>
          <p:cNvPr id="48" name="PFE element 317" descr="dcUoBpysOEnq242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028" y="2512759"/>
            <a:ext cx="1155700" cy="647700"/>
          </a:xfrm>
          <a:prstGeom prst="rect">
            <a:avLst/>
          </a:prstGeom>
        </p:spPr>
      </p:pic>
      <p:pic>
        <p:nvPicPr>
          <p:cNvPr id="49" name="PFE element 318" descr="dcUoBpysOEnq243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316" y="2517028"/>
            <a:ext cx="1181100" cy="660400"/>
          </a:xfrm>
          <a:prstGeom prst="rect">
            <a:avLst/>
          </a:prstGeom>
        </p:spPr>
      </p:pic>
      <p:pic>
        <p:nvPicPr>
          <p:cNvPr id="3380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131888"/>
            <a:ext cx="312578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FE element 320" descr="dcUoBpysOEnq244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763" y="3239294"/>
            <a:ext cx="2921000" cy="279400"/>
          </a:xfrm>
          <a:prstGeom prst="rect">
            <a:avLst/>
          </a:prstGeom>
        </p:spPr>
      </p:pic>
      <p:graphicFrame>
        <p:nvGraphicFramePr>
          <p:cNvPr id="33802" name="Object 3"/>
          <p:cNvGraphicFramePr>
            <a:graphicFrameLocks noChangeAspect="1"/>
          </p:cNvGraphicFramePr>
          <p:nvPr/>
        </p:nvGraphicFramePr>
        <p:xfrm>
          <a:off x="204788" y="3971925"/>
          <a:ext cx="1382712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name="Equation" r:id="rId12" imgW="1219200" imgH="914400" progId="Equation.3">
                  <p:embed/>
                </p:oleObj>
              </mc:Choice>
              <mc:Fallback>
                <p:oleObj name="Equation" r:id="rId12" imgW="1219200" imgH="914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3971925"/>
                        <a:ext cx="1382712" cy="1047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FE element 322" descr="dcUoBpysOEnq245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494" y="4157663"/>
            <a:ext cx="1981200" cy="90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23" descr="dcUoBpysOEnq24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5273675" cy="330200"/>
          </a:xfrm>
          <a:prstGeom prst="rect">
            <a:avLst/>
          </a:prstGeom>
        </p:spPr>
      </p:pic>
      <p:pic>
        <p:nvPicPr>
          <p:cNvPr id="42" name="PFE element 324" descr="dcUoBpysOEnq24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07" y="1447529"/>
            <a:ext cx="1231900" cy="1905000"/>
          </a:xfrm>
          <a:prstGeom prst="rect">
            <a:avLst/>
          </a:prstGeom>
        </p:spPr>
      </p:pic>
      <p:pic>
        <p:nvPicPr>
          <p:cNvPr id="43" name="PFE element 325" descr="dcUoBpysOEnq24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251" y="1346538"/>
            <a:ext cx="2044700" cy="1295400"/>
          </a:xfrm>
          <a:prstGeom prst="rect">
            <a:avLst/>
          </a:prstGeom>
        </p:spPr>
      </p:pic>
      <p:pic>
        <p:nvPicPr>
          <p:cNvPr id="46" name="PFE element 326" descr="dcUoBpysOEnq24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3" y="1103313"/>
            <a:ext cx="1739900" cy="342900"/>
          </a:xfrm>
          <a:prstGeom prst="rect">
            <a:avLst/>
          </a:prstGeom>
        </p:spPr>
      </p:pic>
      <p:pic>
        <p:nvPicPr>
          <p:cNvPr id="47" name="PFE element 327" descr="dcUoBpysOEnq25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694" y="1065213"/>
            <a:ext cx="1651000" cy="355600"/>
          </a:xfrm>
          <a:prstGeom prst="rect">
            <a:avLst/>
          </a:prstGeom>
        </p:spPr>
      </p:pic>
      <p:pic>
        <p:nvPicPr>
          <p:cNvPr id="48" name="PFE element 328" descr="dcUoBpysOEnq25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028" y="2512759"/>
            <a:ext cx="1155700" cy="647700"/>
          </a:xfrm>
          <a:prstGeom prst="rect">
            <a:avLst/>
          </a:prstGeom>
        </p:spPr>
      </p:pic>
      <p:pic>
        <p:nvPicPr>
          <p:cNvPr id="49" name="PFE element 329" descr="dcUoBpysOEnq25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316" y="2517028"/>
            <a:ext cx="1181100" cy="660400"/>
          </a:xfrm>
          <a:prstGeom prst="rect">
            <a:avLst/>
          </a:prstGeom>
        </p:spPr>
      </p:pic>
      <p:pic>
        <p:nvPicPr>
          <p:cNvPr id="34824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131888"/>
            <a:ext cx="312578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FE element 331" descr="dcUoBpysOEnq253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763" y="3239294"/>
            <a:ext cx="2921000" cy="279400"/>
          </a:xfrm>
          <a:prstGeom prst="rect">
            <a:avLst/>
          </a:prstGeom>
        </p:spPr>
      </p:pic>
      <p:graphicFrame>
        <p:nvGraphicFramePr>
          <p:cNvPr id="34826" name="Object 3"/>
          <p:cNvGraphicFramePr>
            <a:graphicFrameLocks noChangeAspect="1"/>
          </p:cNvGraphicFramePr>
          <p:nvPr/>
        </p:nvGraphicFramePr>
        <p:xfrm>
          <a:off x="204788" y="3971925"/>
          <a:ext cx="1382712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7" name="Equation" r:id="rId12" imgW="1219200" imgH="914400" progId="Equation.3">
                  <p:embed/>
                </p:oleObj>
              </mc:Choice>
              <mc:Fallback>
                <p:oleObj name="Equation" r:id="rId12" imgW="1219200" imgH="914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3971925"/>
                        <a:ext cx="1382712" cy="1047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FE element 333" descr="dcUoBpysOEnq254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494" y="4157663"/>
            <a:ext cx="1981200" cy="901700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932363" y="3213100"/>
            <a:ext cx="4092575" cy="1930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3500000" algn="br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" name="PFE element 335" descr="dcUoBpysOEnq255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050" y="4365625"/>
            <a:ext cx="3962400" cy="711200"/>
          </a:xfrm>
          <a:prstGeom prst="rect">
            <a:avLst/>
          </a:prstGeom>
        </p:spPr>
      </p:pic>
      <p:pic>
        <p:nvPicPr>
          <p:cNvPr id="53" name="PFE element 336" descr="dcUoBpysOEnq256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513" y="3148806"/>
            <a:ext cx="2133600" cy="1295400"/>
          </a:xfrm>
          <a:prstGeom prst="rect">
            <a:avLst/>
          </a:prstGeom>
        </p:spPr>
      </p:pic>
      <p:pic>
        <p:nvPicPr>
          <p:cNvPr id="54" name="PFE element 337" descr="dcUoBpysOEnq257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632" y="3389313"/>
            <a:ext cx="342900" cy="317500"/>
          </a:xfrm>
          <a:prstGeom prst="rect">
            <a:avLst/>
          </a:prstGeom>
        </p:spPr>
      </p:pic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7866063" y="3879850"/>
            <a:ext cx="323850" cy="0"/>
          </a:xfrm>
          <a:prstGeom prst="line">
            <a:avLst/>
          </a:prstGeom>
          <a:noFill/>
          <a:ln w="508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5" name="PFE element 339" descr="dcUoBpysOEnq258.png"/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32" y="3517900"/>
            <a:ext cx="1377950" cy="711200"/>
          </a:xfrm>
          <a:prstGeom prst="rect">
            <a:avLst/>
          </a:prstGeom>
        </p:spPr>
      </p:pic>
      <p:cxnSp>
        <p:nvCxnSpPr>
          <p:cNvPr id="137" name="Straight Arrow Connector 136"/>
          <p:cNvCxnSpPr>
            <a:stCxn id="25" idx="3"/>
          </p:cNvCxnSpPr>
          <p:nvPr/>
        </p:nvCxnSpPr>
        <p:spPr>
          <a:xfrm flipH="1">
            <a:off x="7905750" y="2298700"/>
            <a:ext cx="7938" cy="1065213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41" descr="dcUoBpysOEnq25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4521200" cy="327025"/>
          </a:xfrm>
          <a:prstGeom prst="rect">
            <a:avLst/>
          </a:prstGeom>
        </p:spPr>
      </p:pic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3492500" y="1187450"/>
          <a:ext cx="39449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Equation" r:id="rId4" imgW="2794000" imgH="304800" progId="Equation.3">
                  <p:embed/>
                </p:oleObj>
              </mc:Choice>
              <mc:Fallback>
                <p:oleObj name="Equation" r:id="rId4" imgW="2794000" imgH="304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1187450"/>
                        <a:ext cx="39449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FE element 343" descr="dcUoBpysOEnq26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82" y="1104900"/>
            <a:ext cx="3111500" cy="546100"/>
          </a:xfrm>
          <a:prstGeom prst="rect">
            <a:avLst/>
          </a:prstGeom>
        </p:spPr>
      </p:pic>
      <p:pic>
        <p:nvPicPr>
          <p:cNvPr id="35844" name="Picture 1" descr="C:\Users\fseck\Documents\presentation_pics\dilep_rate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1989138"/>
            <a:ext cx="4032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Grafik 6" descr="photon_rat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2636838"/>
            <a:ext cx="42338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FE element 346" descr="dcUoBpysOEnq26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488" y="3204369"/>
            <a:ext cx="3670300" cy="596900"/>
          </a:xfrm>
          <a:prstGeom prst="rect">
            <a:avLst/>
          </a:prstGeom>
        </p:spPr>
      </p:pic>
      <p:pic>
        <p:nvPicPr>
          <p:cNvPr id="7" name="PFE element 347" descr="dcUoBpysOEnq262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1774032"/>
            <a:ext cx="1778000" cy="1473200"/>
          </a:xfrm>
          <a:prstGeom prst="rect">
            <a:avLst/>
          </a:prstGeom>
        </p:spPr>
      </p:pic>
      <p:pic>
        <p:nvPicPr>
          <p:cNvPr id="8" name="PFE element 348" descr="dcUoBpysOEnq263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901" y="1612900"/>
            <a:ext cx="1244600" cy="5969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165850" y="2749550"/>
            <a:ext cx="1790700" cy="306388"/>
          </a:xfrm>
          <a:prstGeom prst="rect">
            <a:avLst/>
          </a:prstGeom>
          <a:noFill/>
          <a:ln>
            <a:solidFill>
              <a:srgbClr val="EF92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56325" y="2078038"/>
            <a:ext cx="1789113" cy="304800"/>
          </a:xfrm>
          <a:prstGeom prst="rect">
            <a:avLst/>
          </a:prstGeom>
          <a:noFill/>
          <a:ln>
            <a:solidFill>
              <a:srgbClr val="EF92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8101013" y="2203450"/>
            <a:ext cx="358775" cy="115888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101013" y="2214563"/>
            <a:ext cx="358775" cy="655637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pfehide353" hidden="1"/>
          <p:cNvSpPr txBox="1">
            <a:spLocks noChangeArrowheads="1"/>
          </p:cNvSpPr>
          <p:nvPr/>
        </p:nvSpPr>
        <p:spPr bwMode="auto">
          <a:xfrm>
            <a:off x="179388" y="3768725"/>
            <a:ext cx="58277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600" u="sng" dirty="0">
                <a:solidFill>
                  <a:srgbClr val="0D0D0D"/>
                </a:solidFill>
                <a:latin typeface="Gill Sans"/>
                <a:cs typeface="Gill Sans"/>
              </a:rPr>
              <a:t>In heavy-ion collisions</a:t>
            </a:r>
          </a:p>
          <a:p>
            <a:pPr marL="285750" indent="-285750">
              <a:buClr>
                <a:srgbClr val="EF921B"/>
              </a:buClr>
              <a:buSzPct val="70000"/>
              <a:buFont typeface="Wingdings" charset="2"/>
              <a:buChar char=""/>
              <a:defRPr/>
            </a:pP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 Source strength:  dependence on T, </a:t>
            </a:r>
            <a:r>
              <a:rPr lang="en-US" sz="1600" dirty="0" err="1">
                <a:solidFill>
                  <a:srgbClr val="0D0D0D"/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-25000" dirty="0" err="1">
                <a:solidFill>
                  <a:srgbClr val="0D0D0D"/>
                </a:solidFill>
                <a:latin typeface="Gill Sans"/>
                <a:cs typeface="Gill Sans"/>
              </a:rPr>
              <a:t>B</a:t>
            </a: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, </a:t>
            </a:r>
            <a:r>
              <a:rPr lang="en-US" sz="1600" dirty="0" err="1">
                <a:solidFill>
                  <a:srgbClr val="0D0D0D"/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-25000" dirty="0" err="1">
                <a:solidFill>
                  <a:srgbClr val="0D0D0D"/>
                </a:solidFill>
                <a:latin typeface="Gill Sans"/>
                <a:cs typeface="Gill Sans"/>
              </a:rPr>
              <a:t>p</a:t>
            </a:r>
            <a:r>
              <a:rPr lang="en-US" sz="1600" baseline="-25000" dirty="0">
                <a:solidFill>
                  <a:srgbClr val="0D0D0D"/>
                </a:solidFill>
                <a:latin typeface="Gill Sans"/>
                <a:cs typeface="Gill Sans"/>
              </a:rPr>
              <a:t> </a:t>
            </a: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,  medium effects, …</a:t>
            </a:r>
          </a:p>
          <a:p>
            <a:pPr marL="285750" indent="-285750">
              <a:buClr>
                <a:srgbClr val="EF921B"/>
              </a:buClr>
              <a:buSzPct val="70000"/>
              <a:buFont typeface="Wingdings" charset="2"/>
              <a:buChar char=""/>
              <a:defRPr/>
            </a:pP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 System evolution:  V(</a:t>
            </a:r>
            <a:r>
              <a:rPr lang="en-US" sz="1600" dirty="0">
                <a:solidFill>
                  <a:srgbClr val="0D0D0D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), T(</a:t>
            </a:r>
            <a:r>
              <a:rPr lang="en-US" sz="1600" dirty="0">
                <a:solidFill>
                  <a:srgbClr val="0D0D0D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), </a:t>
            </a:r>
            <a:r>
              <a:rPr lang="en-US" sz="1600" dirty="0" err="1">
                <a:solidFill>
                  <a:srgbClr val="0D0D0D"/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-25000" dirty="0" err="1">
                <a:solidFill>
                  <a:srgbClr val="0D0D0D"/>
                </a:solidFill>
                <a:latin typeface="Gill Sans"/>
                <a:cs typeface="Gill Sans"/>
              </a:rPr>
              <a:t>B</a:t>
            </a: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(</a:t>
            </a:r>
            <a:r>
              <a:rPr lang="en-US" sz="1600" dirty="0">
                <a:solidFill>
                  <a:srgbClr val="0D0D0D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),  transverse expansion, …</a:t>
            </a:r>
          </a:p>
          <a:p>
            <a:pPr marL="285750" indent="-285750">
              <a:buClr>
                <a:srgbClr val="EF921B"/>
              </a:buClr>
              <a:buSzPct val="70000"/>
              <a:buFont typeface="Wingdings" charset="2"/>
              <a:buChar char=""/>
              <a:defRPr/>
            </a:pP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 Non-thermal sources:  </a:t>
            </a:r>
            <a:r>
              <a:rPr lang="en-US" sz="1600" dirty="0" err="1">
                <a:solidFill>
                  <a:srgbClr val="0D0D0D"/>
                </a:solidFill>
                <a:latin typeface="Gill Sans"/>
                <a:cs typeface="Gill Sans"/>
              </a:rPr>
              <a:t>Drell</a:t>
            </a:r>
            <a:r>
              <a:rPr lang="en-US" sz="1600" dirty="0">
                <a:solidFill>
                  <a:srgbClr val="0D0D0D"/>
                </a:solidFill>
                <a:latin typeface="Gill Sans"/>
                <a:cs typeface="Gill Sans"/>
              </a:rPr>
              <a:t>-Yan, open-charm, hadron decays, …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5534" y="3787728"/>
            <a:ext cx="5829300" cy="1092200"/>
            <a:chOff x="317500" y="317500"/>
            <a:chExt cx="5829300" cy="1092200"/>
          </a:xfrm>
        </p:grpSpPr>
        <p:pic>
          <p:nvPicPr>
            <p:cNvPr id="9" name="PFE element 353" descr="dcUoBpysOEnq264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829300" cy="1092200"/>
            </a:xfrm>
            <a:prstGeom prst="rect">
              <a:avLst/>
            </a:prstGeom>
          </p:spPr>
        </p:pic>
        <p:sp>
          <p:nvSpPr>
            <p:cNvPr id="10" name="Shape_82"/>
            <p:cNvSpPr/>
            <p:nvPr/>
          </p:nvSpPr>
          <p:spPr>
            <a:xfrm>
              <a:off x="317500" y="317500"/>
              <a:ext cx="5829300" cy="1092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54" descr="dcUoBpysOEnq26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5403850" cy="327025"/>
          </a:xfrm>
          <a:prstGeom prst="rect">
            <a:avLst/>
          </a:prstGeom>
        </p:spPr>
      </p:pic>
      <p:pic>
        <p:nvPicPr>
          <p:cNvPr id="36866" name="Picture 2" descr="C:\Users\fseck\Documents\presentation_pics\dilep_rate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779588"/>
            <a:ext cx="24844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C:\Users\fseck\Documents\presentation_pics\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1119188"/>
            <a:ext cx="361156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5" descr="rho_vacc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8" y="2590800"/>
            <a:ext cx="23653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3" descr="rho_vacc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2341563"/>
            <a:ext cx="26670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C:\Users\fseck\Documents\presentation_pics\dilep_rate_3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3724275"/>
            <a:ext cx="57594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60" descr="dcUoBpysOEnq26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295275"/>
            <a:ext cx="4953000" cy="323850"/>
          </a:xfrm>
          <a:prstGeom prst="rect">
            <a:avLst/>
          </a:prstGeom>
        </p:spPr>
      </p:pic>
      <p:pic>
        <p:nvPicPr>
          <p:cNvPr id="37890" name="Picture 4" descr="F:\talks_tetyana\rho_spectralfuncti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668463"/>
            <a:ext cx="35274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362" descr="dcUoBpysOEnq26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463" y="1714501"/>
            <a:ext cx="838200" cy="342900"/>
          </a:xfrm>
          <a:prstGeom prst="rect">
            <a:avLst/>
          </a:prstGeom>
        </p:spPr>
      </p:pic>
      <p:pic>
        <p:nvPicPr>
          <p:cNvPr id="6" name="PFE element 363" descr="dcUoBpysOEnq26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632" y="2656682"/>
            <a:ext cx="838200" cy="355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987675" y="3006725"/>
            <a:ext cx="647700" cy="554038"/>
          </a:xfrm>
          <a:prstGeom prst="straightConnector1">
            <a:avLst/>
          </a:prstGeom>
          <a:ln w="12700" cmpd="sng">
            <a:solidFill>
              <a:srgbClr val="00E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FE element 365" descr="dcUoBpysOEnq269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19" y="1125538"/>
            <a:ext cx="2286000" cy="5969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3144838" y="2982913"/>
            <a:ext cx="647700" cy="576262"/>
          </a:xfrm>
          <a:prstGeom prst="straightConnector1">
            <a:avLst/>
          </a:prstGeom>
          <a:ln w="12700" cmpd="sng">
            <a:solidFill>
              <a:srgbClr val="A729B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313113" y="3003550"/>
            <a:ext cx="647700" cy="576263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700338" y="2116138"/>
            <a:ext cx="458787" cy="403225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FE element 369" descr="dcUoBpysOEnq27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" y="4429125"/>
            <a:ext cx="4191000" cy="596900"/>
          </a:xfrm>
          <a:prstGeom prst="rect">
            <a:avLst/>
          </a:prstGeom>
        </p:spPr>
      </p:pic>
      <p:pic>
        <p:nvPicPr>
          <p:cNvPr id="17" name="PFE element 370" descr="dcUoBpysOEnq27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2" y="646906"/>
            <a:ext cx="9512300" cy="3429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48263" y="1181100"/>
            <a:ext cx="3455987" cy="81438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7901" name="Object 8"/>
          <p:cNvGraphicFramePr>
            <a:graphicFrameLocks noChangeAspect="1"/>
          </p:cNvGraphicFramePr>
          <p:nvPr/>
        </p:nvGraphicFramePr>
        <p:xfrm>
          <a:off x="5291138" y="1131888"/>
          <a:ext cx="3168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3" name="Equation" r:id="rId10" imgW="2260600" imgH="457200" progId="Equation.3">
                  <p:embed/>
                </p:oleObj>
              </mc:Choice>
              <mc:Fallback>
                <p:oleObj name="Equation" r:id="rId10" imgW="22606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138" y="1131888"/>
                        <a:ext cx="3168650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FE element 373" descr="dcUoBpysOEnq272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76" y="1427957"/>
            <a:ext cx="1190625" cy="333375"/>
          </a:xfrm>
          <a:prstGeom prst="rect">
            <a:avLst/>
          </a:prstGeom>
        </p:spPr>
      </p:pic>
      <p:pic>
        <p:nvPicPr>
          <p:cNvPr id="20" name="PFE element 374" descr="dcUoBpysOEnq273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300" y="1816894"/>
            <a:ext cx="3581400" cy="546100"/>
          </a:xfrm>
          <a:prstGeom prst="rect">
            <a:avLst/>
          </a:prstGeom>
        </p:spPr>
      </p:pic>
      <p:pic>
        <p:nvPicPr>
          <p:cNvPr id="21" name="PFE element 375" descr="dcUoBpysOEnq274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581" y="1935957"/>
            <a:ext cx="3590925" cy="1298575"/>
          </a:xfrm>
          <a:prstGeom prst="rect">
            <a:avLst/>
          </a:prstGeom>
        </p:spPr>
      </p:pic>
      <p:pic>
        <p:nvPicPr>
          <p:cNvPr id="23" name="PFE element 376" descr="dcUoBpysOEnq276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506" y="3746500"/>
            <a:ext cx="3721100" cy="1193800"/>
          </a:xfrm>
          <a:prstGeom prst="rect">
            <a:avLst/>
          </a:prstGeom>
        </p:spPr>
      </p:pic>
      <p:pic>
        <p:nvPicPr>
          <p:cNvPr id="24" name="PFE element 377" descr="dcUoBpysOEnq277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600" y="3428207"/>
            <a:ext cx="35814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78" descr="dcUoBpysOEnq27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7785100" cy="330200"/>
          </a:xfrm>
          <a:prstGeom prst="rect">
            <a:avLst/>
          </a:prstGeom>
        </p:spPr>
      </p:pic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1066800" y="20828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38915" name="Object 10"/>
          <p:cNvGraphicFramePr>
            <a:graphicFrameLocks noChangeAspect="1"/>
          </p:cNvGraphicFramePr>
          <p:nvPr/>
        </p:nvGraphicFramePr>
        <p:xfrm>
          <a:off x="179388" y="1519238"/>
          <a:ext cx="40878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name="Equation" r:id="rId4" imgW="2273300" imgH="406400" progId="Equation.3">
                  <p:embed/>
                </p:oleObj>
              </mc:Choice>
              <mc:Fallback>
                <p:oleObj name="Equation" r:id="rId4" imgW="2273300" imgH="406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519238"/>
                        <a:ext cx="4087812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FE element 381" descr="dcUoBpysOEnq27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41" y="1171528"/>
            <a:ext cx="3632200" cy="355600"/>
          </a:xfrm>
          <a:prstGeom prst="rect">
            <a:avLst/>
          </a:prstGeom>
        </p:spPr>
      </p:pic>
      <p:grpSp>
        <p:nvGrpSpPr>
          <p:cNvPr id="7" name="pfehide382" hidden="1"/>
          <p:cNvGrpSpPr>
            <a:grpSpLocks/>
          </p:cNvGrpSpPr>
          <p:nvPr/>
        </p:nvGrpSpPr>
        <p:grpSpPr bwMode="auto">
          <a:xfrm>
            <a:off x="3924300" y="1184275"/>
            <a:ext cx="3497263" cy="1304925"/>
            <a:chOff x="4000" y="746"/>
            <a:chExt cx="2203" cy="822"/>
          </a:xfrm>
        </p:grpSpPr>
        <p:sp>
          <p:nvSpPr>
            <p:cNvPr id="8" name="Rectangle 3" hidden="1"/>
            <p:cNvSpPr>
              <a:spLocks noChangeArrowheads="1"/>
            </p:cNvSpPr>
            <p:nvPr/>
          </p:nvSpPr>
          <p:spPr bwMode="auto">
            <a:xfrm>
              <a:off x="4620" y="746"/>
              <a:ext cx="1579" cy="284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Gill Sans"/>
                <a:cs typeface="Gill Sans"/>
              </a:endParaRPr>
            </a:p>
          </p:txBody>
        </p:sp>
        <p:sp>
          <p:nvSpPr>
            <p:cNvPr id="9" name="Rectangle 4" hidden="1"/>
            <p:cNvSpPr>
              <a:spLocks noChangeArrowheads="1"/>
            </p:cNvSpPr>
            <p:nvPr/>
          </p:nvSpPr>
          <p:spPr bwMode="auto">
            <a:xfrm>
              <a:off x="4628" y="1212"/>
              <a:ext cx="1575" cy="341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Gill Sans"/>
                <a:cs typeface="Gill Sans"/>
              </a:endParaRPr>
            </a:p>
          </p:txBody>
        </p:sp>
        <p:sp>
          <p:nvSpPr>
            <p:cNvPr id="10" name="Text Box 5" hidden="1"/>
            <p:cNvSpPr txBox="1">
              <a:spLocks noChangeArrowheads="1"/>
            </p:cNvSpPr>
            <p:nvPr/>
          </p:nvSpPr>
          <p:spPr bwMode="auto">
            <a:xfrm>
              <a:off x="4973" y="1257"/>
              <a:ext cx="895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600" dirty="0">
                  <a:latin typeface="Gill Sans"/>
                  <a:cs typeface="Gill Sans"/>
                </a:rPr>
                <a:t>after </a:t>
              </a:r>
              <a:r>
                <a:rPr lang="en-US" sz="1600" dirty="0" err="1">
                  <a:latin typeface="Gill Sans"/>
                  <a:cs typeface="Gill Sans"/>
                </a:rPr>
                <a:t>freezeout</a:t>
              </a:r>
              <a:endParaRPr lang="en-US" sz="1600" dirty="0">
                <a:latin typeface="Gill Sans"/>
                <a:cs typeface="Gill Sans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600" dirty="0" err="1">
                  <a:latin typeface="Symbol" charset="2"/>
                  <a:cs typeface="Symbol" charset="2"/>
                </a:rPr>
                <a:t>t</a:t>
              </a:r>
              <a:r>
                <a:rPr lang="en-US" sz="1600" baseline="-25000" dirty="0" err="1">
                  <a:latin typeface="Gill Sans"/>
                  <a:cs typeface="Gill Sans"/>
                </a:rPr>
                <a:t>V</a:t>
              </a:r>
              <a:r>
                <a:rPr lang="en-US" sz="1600" baseline="-25000" dirty="0">
                  <a:latin typeface="Gill Sans"/>
                  <a:cs typeface="Gill Sans"/>
                </a:rPr>
                <a:t>  </a:t>
              </a:r>
              <a:r>
                <a:rPr lang="en-US" sz="1600" dirty="0">
                  <a:latin typeface="Gill Sans"/>
                  <a:cs typeface="Gill Sans"/>
                </a:rPr>
                <a:t>~ 1/</a:t>
              </a:r>
              <a:r>
                <a:rPr lang="en-US" sz="1600" dirty="0" err="1">
                  <a:latin typeface="Symbol" charset="2"/>
                  <a:cs typeface="Symbol" charset="2"/>
                </a:rPr>
                <a:t>G</a:t>
              </a:r>
              <a:r>
                <a:rPr lang="en-US" sz="1600" baseline="-25000" dirty="0" err="1">
                  <a:latin typeface="Gill Sans"/>
                  <a:cs typeface="Gill Sans"/>
                </a:rPr>
                <a:t>V</a:t>
              </a:r>
              <a:r>
                <a:rPr lang="en-US" sz="1600" baseline="30000" dirty="0" err="1">
                  <a:latin typeface="Gill Sans"/>
                  <a:cs typeface="Gill Sans"/>
                </a:rPr>
                <a:t>tot</a:t>
              </a:r>
              <a:endParaRPr lang="en-US" sz="1600" baseline="30000" dirty="0">
                <a:latin typeface="Gill Sans"/>
                <a:cs typeface="Gill Sans"/>
              </a:endParaRPr>
            </a:p>
          </p:txBody>
        </p:sp>
        <p:sp>
          <p:nvSpPr>
            <p:cNvPr id="11" name="Rectangle 6" hidden="1"/>
            <p:cNvSpPr>
              <a:spLocks noChangeArrowheads="1"/>
            </p:cNvSpPr>
            <p:nvPr/>
          </p:nvSpPr>
          <p:spPr bwMode="auto">
            <a:xfrm>
              <a:off x="4000" y="1011"/>
              <a:ext cx="291" cy="277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Gill Sans"/>
                <a:cs typeface="Gill Sans"/>
              </a:endParaRPr>
            </a:p>
          </p:txBody>
        </p:sp>
        <p:sp>
          <p:nvSpPr>
            <p:cNvPr id="12" name="Text Box 7" hidden="1"/>
            <p:cNvSpPr txBox="1">
              <a:spLocks noChangeArrowheads="1"/>
            </p:cNvSpPr>
            <p:nvPr/>
          </p:nvSpPr>
          <p:spPr bwMode="auto">
            <a:xfrm>
              <a:off x="4916" y="747"/>
              <a:ext cx="1010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sz="1600" dirty="0">
                  <a:latin typeface="Gill Sans"/>
                  <a:cs typeface="Gill Sans"/>
                </a:rPr>
                <a:t>thermal emission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600" dirty="0" err="1">
                  <a:latin typeface="Symbol" charset="2"/>
                  <a:cs typeface="Symbol" charset="2"/>
                </a:rPr>
                <a:t>t</a:t>
              </a:r>
              <a:r>
                <a:rPr lang="en-US" sz="1600" baseline="-25000" dirty="0" err="1">
                  <a:latin typeface="Gill Sans"/>
                  <a:cs typeface="Gill Sans"/>
                </a:rPr>
                <a:t>FB</a:t>
              </a:r>
              <a:r>
                <a:rPr lang="en-US" sz="1600" baseline="-25000" dirty="0">
                  <a:latin typeface="Gill Sans"/>
                  <a:cs typeface="Gill Sans"/>
                </a:rPr>
                <a:t> </a:t>
              </a:r>
              <a:r>
                <a:rPr lang="en-US" sz="1600" dirty="0">
                  <a:latin typeface="Gill Sans"/>
                  <a:cs typeface="Gill Sans"/>
                </a:rPr>
                <a:t>~ 10fm/c </a:t>
              </a:r>
            </a:p>
          </p:txBody>
        </p:sp>
        <p:sp>
          <p:nvSpPr>
            <p:cNvPr id="13" name="AutoShape 8" hidden="1"/>
            <p:cNvSpPr>
              <a:spLocks noChangeArrowheads="1"/>
            </p:cNvSpPr>
            <p:nvPr/>
          </p:nvSpPr>
          <p:spPr bwMode="auto">
            <a:xfrm rot="19500000">
              <a:off x="4272" y="816"/>
              <a:ext cx="327" cy="139"/>
            </a:xfrm>
            <a:prstGeom prst="rightArrow">
              <a:avLst>
                <a:gd name="adj1" fmla="val 50000"/>
                <a:gd name="adj2" fmla="val 5881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rgbClr val="EF921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Gill Sans"/>
                <a:cs typeface="Gill Sans"/>
              </a:endParaRPr>
            </a:p>
          </p:txBody>
        </p:sp>
        <p:sp>
          <p:nvSpPr>
            <p:cNvPr id="14" name="AutoShape 9" hidden="1"/>
            <p:cNvSpPr>
              <a:spLocks noChangeArrowheads="1"/>
            </p:cNvSpPr>
            <p:nvPr/>
          </p:nvSpPr>
          <p:spPr bwMode="auto">
            <a:xfrm rot="2100000">
              <a:off x="4272" y="1344"/>
              <a:ext cx="327" cy="139"/>
            </a:xfrm>
            <a:prstGeom prst="rightArrow">
              <a:avLst>
                <a:gd name="adj1" fmla="val 50000"/>
                <a:gd name="adj2" fmla="val 5881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rgbClr val="EF921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Gill Sans"/>
                <a:cs typeface="Gill San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20331" y="1176338"/>
            <a:ext cx="3505200" cy="1320800"/>
            <a:chOff x="317500" y="317500"/>
            <a:chExt cx="3505200" cy="1320800"/>
          </a:xfrm>
        </p:grpSpPr>
        <p:pic>
          <p:nvPicPr>
            <p:cNvPr id="5" name="PFE element 382" descr="dcUoBpysOEnq280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505200" cy="1320800"/>
            </a:xfrm>
            <a:prstGeom prst="rect">
              <a:avLst/>
            </a:prstGeom>
          </p:spPr>
        </p:pic>
        <p:sp>
          <p:nvSpPr>
            <p:cNvPr id="15" name="Shape_83"/>
            <p:cNvSpPr/>
            <p:nvPr/>
          </p:nvSpPr>
          <p:spPr>
            <a:xfrm>
              <a:off x="317500" y="317500"/>
              <a:ext cx="3505200" cy="13208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FE element 383" descr="dcUoBpysOEnq28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381" y="2705894"/>
            <a:ext cx="6489700" cy="1460500"/>
          </a:xfrm>
          <a:prstGeom prst="rect">
            <a:avLst/>
          </a:prstGeom>
        </p:spPr>
      </p:pic>
      <p:pic>
        <p:nvPicPr>
          <p:cNvPr id="18" name="PFE element 384" descr="dcUoBpysOEnq28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588" y="4350544"/>
            <a:ext cx="47625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85" descr="dcUoBpysOEnq28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55625"/>
            <a:ext cx="6924675" cy="250825"/>
          </a:xfrm>
          <a:prstGeom prst="rect">
            <a:avLst/>
          </a:prstGeom>
        </p:spPr>
      </p:pic>
      <p:pic>
        <p:nvPicPr>
          <p:cNvPr id="5" name="PFE element 386" descr="dcUoBpysOEnq28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75" y="1244600"/>
            <a:ext cx="2133600" cy="546100"/>
          </a:xfrm>
          <a:prstGeom prst="rect">
            <a:avLst/>
          </a:prstGeom>
        </p:spPr>
      </p:pic>
      <p:pic>
        <p:nvPicPr>
          <p:cNvPr id="6" name="PFE element 387" descr="dcUoBpysOEnq285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82" y="3934619"/>
            <a:ext cx="2527300" cy="133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908175"/>
            <a:ext cx="2655887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hide389" hidden="1"/>
          <p:cNvSpPr/>
          <p:nvPr/>
        </p:nvSpPr>
        <p:spPr>
          <a:xfrm>
            <a:off x="3203575" y="1219200"/>
            <a:ext cx="2305050" cy="52228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Gill Sans"/>
              </a:rPr>
              <a:t>M. Post, S.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Gill Sans"/>
              </a:rPr>
              <a:t>Leupold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Gill Sans"/>
              </a:rPr>
              <a:t>, U. Mosel</a:t>
            </a:r>
          </a:p>
          <a:p>
            <a:pPr>
              <a:defRPr/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Gill Sans"/>
              </a:rPr>
              <a:t>NPA 741(2004) 84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00400" y="1213644"/>
            <a:ext cx="2311400" cy="533400"/>
            <a:chOff x="317500" y="317500"/>
            <a:chExt cx="2311400" cy="533400"/>
          </a:xfrm>
        </p:grpSpPr>
        <p:pic>
          <p:nvPicPr>
            <p:cNvPr id="9" name="PFE element 389" descr="dcUoBpysOEnq286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311400" cy="533400"/>
            </a:xfrm>
            <a:prstGeom prst="rect">
              <a:avLst/>
            </a:prstGeom>
          </p:spPr>
        </p:pic>
        <p:sp>
          <p:nvSpPr>
            <p:cNvPr id="13" name="Shape_84"/>
            <p:cNvSpPr/>
            <p:nvPr/>
          </p:nvSpPr>
          <p:spPr>
            <a:xfrm>
              <a:off x="317500" y="317500"/>
              <a:ext cx="2311400" cy="533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4" descr="F:\talks_tetyana\rho_spectralfunction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1793875"/>
            <a:ext cx="2551112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hide391" hidden="1"/>
          <p:cNvSpPr txBox="1">
            <a:spLocks noChangeArrowheads="1"/>
          </p:cNvSpPr>
          <p:nvPr/>
        </p:nvSpPr>
        <p:spPr bwMode="auto">
          <a:xfrm>
            <a:off x="6502400" y="1239838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7F7F7F"/>
                </a:solidFill>
                <a:latin typeface="Gill Sans" charset="0"/>
                <a:cs typeface="Gill Sans" charset="0"/>
              </a:rPr>
              <a:t>R. Rapp and J. Wambach, Eur.Phys.J. A6 (1999)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02400" y="1235075"/>
            <a:ext cx="2133600" cy="533400"/>
            <a:chOff x="317500" y="317500"/>
            <a:chExt cx="2133600" cy="533400"/>
          </a:xfrm>
        </p:grpSpPr>
        <p:pic>
          <p:nvPicPr>
            <p:cNvPr id="15" name="PFE element 391" descr="dcUoBpysOEnq287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33600" cy="533400"/>
            </a:xfrm>
            <a:prstGeom prst="rect">
              <a:avLst/>
            </a:prstGeom>
          </p:spPr>
        </p:pic>
        <p:sp>
          <p:nvSpPr>
            <p:cNvPr id="16" name="Shape_85"/>
            <p:cNvSpPr/>
            <p:nvPr/>
          </p:nvSpPr>
          <p:spPr>
            <a:xfrm>
              <a:off x="317500" y="317500"/>
              <a:ext cx="2133600" cy="533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fehide392" hidden="1"/>
          <p:cNvSpPr>
            <a:spLocks noChangeArrowheads="1"/>
          </p:cNvSpPr>
          <p:nvPr/>
        </p:nvSpPr>
        <p:spPr bwMode="auto">
          <a:xfrm>
            <a:off x="4519613" y="3941763"/>
            <a:ext cx="3221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Broadening</a:t>
            </a:r>
            <a:r>
              <a:rPr lang="en-US" sz="1600">
                <a:latin typeface="Gill Sans" charset="0"/>
                <a:cs typeface="Gill Sans" charset="0"/>
              </a:rPr>
              <a:t> of spectral function due to coupling to nucleon resonances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10881" y="3935413"/>
            <a:ext cx="3238500" cy="596900"/>
            <a:chOff x="317500" y="317500"/>
            <a:chExt cx="3238500" cy="596900"/>
          </a:xfrm>
        </p:grpSpPr>
        <p:pic>
          <p:nvPicPr>
            <p:cNvPr id="18" name="PFE element 392" descr="dcUoBpysOEnq288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38500" cy="596900"/>
            </a:xfrm>
            <a:prstGeom prst="rect">
              <a:avLst/>
            </a:prstGeom>
          </p:spPr>
        </p:pic>
        <p:sp>
          <p:nvSpPr>
            <p:cNvPr id="19" name="Shape_86"/>
            <p:cNvSpPr/>
            <p:nvPr/>
          </p:nvSpPr>
          <p:spPr>
            <a:xfrm>
              <a:off x="317500" y="317500"/>
              <a:ext cx="3238500" cy="5969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945" name="Picture 4" descr="QMC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0" r="9435"/>
          <a:stretch>
            <a:fillRect/>
          </a:stretch>
        </p:blipFill>
        <p:spPr bwMode="auto">
          <a:xfrm>
            <a:off x="323850" y="1779588"/>
            <a:ext cx="2054225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1" descr="dcUoBpysOEnq1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5349875" cy="327025"/>
          </a:xfrm>
          <a:prstGeom prst="rect">
            <a:avLst/>
          </a:prstGeom>
        </p:spPr>
      </p:pic>
      <p:pic>
        <p:nvPicPr>
          <p:cNvPr id="4" name="PFE element 12" descr="dcUoBpysOEnq1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1177925"/>
            <a:ext cx="8642350" cy="369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94" descr="dcUoBpysOEnq28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55625"/>
            <a:ext cx="6911975" cy="250825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8" y="1203325"/>
            <a:ext cx="2803525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FE element 396" descr="dcUoBpysOEnq290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394" y="1178719"/>
            <a:ext cx="3657600" cy="1485900"/>
          </a:xfrm>
          <a:prstGeom prst="rect">
            <a:avLst/>
          </a:prstGeom>
        </p:spPr>
      </p:pic>
      <p:pic>
        <p:nvPicPr>
          <p:cNvPr id="7" name="PFE element 397" descr="dcUoBpysOEnq29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219" y="3431381"/>
            <a:ext cx="2235200" cy="1333500"/>
          </a:xfrm>
          <a:prstGeom prst="rect">
            <a:avLst/>
          </a:prstGeom>
        </p:spPr>
      </p:pic>
      <p:pic>
        <p:nvPicPr>
          <p:cNvPr id="8" name="PFE element 398" descr="dcUoBpysOEnq29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188" y="3698875"/>
            <a:ext cx="26797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99" descr="dcUoBpysOEnq29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2978150" cy="327025"/>
          </a:xfrm>
          <a:prstGeom prst="rect">
            <a:avLst/>
          </a:prstGeom>
        </p:spPr>
      </p:pic>
      <p:pic>
        <p:nvPicPr>
          <p:cNvPr id="4" name="PFE element 400" descr="dcUoBpysOEnq29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1171575"/>
            <a:ext cx="8013700" cy="469900"/>
          </a:xfrm>
          <a:prstGeom prst="rect">
            <a:avLst/>
          </a:prstGeom>
        </p:spPr>
      </p:pic>
      <p:pic>
        <p:nvPicPr>
          <p:cNvPr id="6" name="PFE element 401" descr="dcUoBpysOEnq295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475" y="1711325"/>
            <a:ext cx="5041900" cy="2451100"/>
          </a:xfrm>
          <a:prstGeom prst="rect">
            <a:avLst/>
          </a:prstGeom>
        </p:spPr>
      </p:pic>
      <p:pic>
        <p:nvPicPr>
          <p:cNvPr id="7" name="PFE element 402" descr="dcUoBpysOEnq29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506" y="2083594"/>
            <a:ext cx="1438275" cy="2025650"/>
          </a:xfrm>
          <a:prstGeom prst="rect">
            <a:avLst/>
          </a:prstGeom>
        </p:spPr>
      </p:pic>
      <p:sp>
        <p:nvSpPr>
          <p:cNvPr id="38954" name="pfehide403" hidden="1"/>
          <p:cNvSpPr>
            <a:spLocks noChangeArrowheads="1"/>
          </p:cNvSpPr>
          <p:nvPr/>
        </p:nvSpPr>
        <p:spPr bwMode="auto">
          <a:xfrm>
            <a:off x="395288" y="4371975"/>
            <a:ext cx="2808287" cy="369888"/>
          </a:xfrm>
          <a:prstGeom prst="rect">
            <a:avLst/>
          </a:prstGeom>
          <a:solidFill>
            <a:srgbClr val="EF92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Wingdings" charset="0"/>
              <a:buChar char="à"/>
            </a:pPr>
            <a:r>
              <a:rPr lang="en-US" sz="1800">
                <a:latin typeface="Gill Sans" charset="0"/>
                <a:cs typeface="Gill Sans" charset="0"/>
              </a:rPr>
              <a:t>Experimental test!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9731" y="4366419"/>
            <a:ext cx="2819400" cy="381000"/>
            <a:chOff x="317500" y="317500"/>
            <a:chExt cx="2819400" cy="381000"/>
          </a:xfrm>
        </p:grpSpPr>
        <p:pic>
          <p:nvPicPr>
            <p:cNvPr id="8" name="PFE element 403" descr="dcUoBpysOEnq298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819400" cy="381000"/>
            </a:xfrm>
            <a:prstGeom prst="rect">
              <a:avLst/>
            </a:prstGeom>
          </p:spPr>
        </p:pic>
        <p:sp>
          <p:nvSpPr>
            <p:cNvPr id="9" name="Shape_87"/>
            <p:cNvSpPr/>
            <p:nvPr/>
          </p:nvSpPr>
          <p:spPr>
            <a:xfrm>
              <a:off x="317500" y="317500"/>
              <a:ext cx="2819400" cy="381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04" descr="dcUoBpysOEnq29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3460750" cy="327025"/>
          </a:xfrm>
          <a:prstGeom prst="rect">
            <a:avLst/>
          </a:prstGeom>
        </p:spPr>
      </p:pic>
      <p:pic>
        <p:nvPicPr>
          <p:cNvPr id="4" name="PFE element 405" descr="dcUoBpysOEnq30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19" y="1702594"/>
            <a:ext cx="3429000" cy="2387600"/>
          </a:xfrm>
          <a:prstGeom prst="rect">
            <a:avLst/>
          </a:prstGeom>
        </p:spPr>
      </p:pic>
      <p:pic>
        <p:nvPicPr>
          <p:cNvPr id="5" name="PFE element 406" descr="dcUoBpysOEnq30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31" y="1270794"/>
            <a:ext cx="3162300" cy="533400"/>
          </a:xfrm>
          <a:prstGeom prst="rect">
            <a:avLst/>
          </a:prstGeom>
        </p:spPr>
      </p:pic>
      <p:pic>
        <p:nvPicPr>
          <p:cNvPr id="6" name="PFE element 407" descr="dcUoBpysOEnq302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438" y="1205706"/>
            <a:ext cx="4762500" cy="1879600"/>
          </a:xfrm>
          <a:prstGeom prst="rect">
            <a:avLst/>
          </a:prstGeom>
        </p:spPr>
      </p:pic>
      <p:pic>
        <p:nvPicPr>
          <p:cNvPr id="9" name="PFE element 408" descr="dcUoBpysOEnq30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2994819"/>
            <a:ext cx="4572000" cy="158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09" descr="dcUoBpysOEnq30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4368800" cy="327025"/>
          </a:xfrm>
          <a:prstGeom prst="rect">
            <a:avLst/>
          </a:prstGeom>
        </p:spPr>
      </p:pic>
      <p:pic>
        <p:nvPicPr>
          <p:cNvPr id="4" name="PFE element 410" descr="dcUoBpysOEnq30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13" y="1205707"/>
            <a:ext cx="8585200" cy="337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11" descr="dcUoBpysOEnq30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306" y="380981"/>
            <a:ext cx="3352800" cy="1968500"/>
          </a:xfrm>
          <a:prstGeom prst="rect">
            <a:avLst/>
          </a:prstGeom>
        </p:spPr>
      </p:pic>
      <p:pic>
        <p:nvPicPr>
          <p:cNvPr id="10" name="PFE element 412" descr="dcUoBpysOEnq30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38" y="1535094"/>
            <a:ext cx="2606675" cy="1758950"/>
          </a:xfrm>
          <a:prstGeom prst="rect">
            <a:avLst/>
          </a:prstGeom>
        </p:spPr>
      </p:pic>
      <p:pic>
        <p:nvPicPr>
          <p:cNvPr id="13" name="PFE element 413" descr="dcUoBpysOEnq30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5" y="2538394"/>
            <a:ext cx="2190750" cy="2057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55650" y="3263900"/>
            <a:ext cx="792163" cy="0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FE element 415" descr="dcUoBpysOEnq30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8" y="2759869"/>
            <a:ext cx="977900" cy="4826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800678" y="3148037"/>
            <a:ext cx="216024" cy="216024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FE element 417" descr="dcUoBpysOEnq31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1" y="2671763"/>
            <a:ext cx="368300" cy="469900"/>
          </a:xfrm>
          <a:prstGeom prst="rect">
            <a:avLst/>
          </a:prstGeom>
        </p:spPr>
      </p:pic>
      <p:pic>
        <p:nvPicPr>
          <p:cNvPr id="4404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1728788"/>
            <a:ext cx="8302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457450" y="2160588"/>
            <a:ext cx="792163" cy="0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FE element 420" descr="dcUoBpysOEnq31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076" y="1657351"/>
            <a:ext cx="977900" cy="482600"/>
          </a:xfrm>
          <a:prstGeom prst="rect">
            <a:avLst/>
          </a:prstGeom>
        </p:spPr>
      </p:pic>
      <p:pic>
        <p:nvPicPr>
          <p:cNvPr id="44045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54038"/>
            <a:ext cx="9969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5003800" y="971550"/>
            <a:ext cx="1152525" cy="0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47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538163"/>
            <a:ext cx="7191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pfehide424" hidden="1"/>
          <p:cNvGrpSpPr>
            <a:grpSpLocks/>
          </p:cNvGrpSpPr>
          <p:nvPr/>
        </p:nvGrpSpPr>
        <p:grpSpPr bwMode="auto">
          <a:xfrm>
            <a:off x="3276600" y="3324225"/>
            <a:ext cx="5808663" cy="1624013"/>
            <a:chOff x="3275896" y="3323768"/>
            <a:chExt cx="5810137" cy="1624246"/>
          </a:xfrm>
        </p:grpSpPr>
        <p:sp>
          <p:nvSpPr>
            <p:cNvPr id="39" name="Text Box 14" hidden="1"/>
            <p:cNvSpPr txBox="1">
              <a:spLocks noChangeArrowheads="1"/>
            </p:cNvSpPr>
            <p:nvPr/>
          </p:nvSpPr>
          <p:spPr bwMode="auto">
            <a:xfrm>
              <a:off x="3718921" y="3323768"/>
              <a:ext cx="4309568" cy="3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"/>
                  <a:cs typeface="Gill Sans"/>
                </a:rPr>
                <a:t>Is </a:t>
              </a:r>
              <a:r>
                <a:rPr lang="en-US" sz="1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"/>
                  <a:cs typeface="Gill Sans"/>
                </a:rPr>
                <a:t>Nucleus+Nucleus</a:t>
              </a: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"/>
                  <a:cs typeface="Gill Sans"/>
                </a:rPr>
                <a:t>  &gt;  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"/>
                  <a:cs typeface="Gill Sans"/>
                </a:rPr>
                <a:t>N * (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"/>
                  <a:cs typeface="Gill Sans"/>
                </a:rPr>
                <a:t>Nukelon+Nukleon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"/>
                  <a:cs typeface="Gill Sans"/>
                </a:rPr>
                <a:t>)?</a:t>
              </a:r>
            </a:p>
          </p:txBody>
        </p:sp>
        <p:pic>
          <p:nvPicPr>
            <p:cNvPr id="44056" name="Picture 3" descr="kern_1o_d" hidden="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403" y="3862056"/>
              <a:ext cx="1514094" cy="98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Gerade Verbindung mit Pfeil 16" hidden="1"/>
            <p:cNvCxnSpPr/>
            <p:nvPr/>
          </p:nvCxnSpPr>
          <p:spPr>
            <a:xfrm>
              <a:off x="3275896" y="4338327"/>
              <a:ext cx="360454" cy="1587"/>
            </a:xfrm>
            <a:prstGeom prst="straightConnector1">
              <a:avLst/>
            </a:prstGeom>
            <a:ln>
              <a:solidFill>
                <a:srgbClr val="EF921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17" hidden="1"/>
            <p:cNvCxnSpPr/>
            <p:nvPr/>
          </p:nvCxnSpPr>
          <p:spPr>
            <a:xfrm>
              <a:off x="4914612" y="4335151"/>
              <a:ext cx="360454" cy="1587"/>
            </a:xfrm>
            <a:prstGeom prst="straightConnector1">
              <a:avLst/>
            </a:prstGeom>
            <a:ln>
              <a:solidFill>
                <a:srgbClr val="EF921B"/>
              </a:solidFill>
              <a:headEnd type="arrow" w="med" len="me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059" name="Gruppierung 29" hidden="1"/>
            <p:cNvGrpSpPr>
              <a:grpSpLocks/>
            </p:cNvGrpSpPr>
            <p:nvPr/>
          </p:nvGrpSpPr>
          <p:grpSpPr bwMode="auto">
            <a:xfrm>
              <a:off x="5976191" y="4020903"/>
              <a:ext cx="1203985" cy="331788"/>
              <a:chOff x="5964855" y="5188734"/>
              <a:chExt cx="1111520" cy="331995"/>
            </a:xfrm>
          </p:grpSpPr>
          <p:pic>
            <p:nvPicPr>
              <p:cNvPr id="44074" name="Picture 3" descr="kern_1o_d" hidden="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1335" y="5244376"/>
                <a:ext cx="276549" cy="276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5" name="Gerade Verbindung mit Pfeil 31" hidden="1"/>
              <p:cNvCxnSpPr/>
              <p:nvPr/>
            </p:nvCxnSpPr>
            <p:spPr>
              <a:xfrm>
                <a:off x="5965527" y="5323653"/>
                <a:ext cx="299054" cy="1589"/>
              </a:xfrm>
              <a:prstGeom prst="straightConnector1">
                <a:avLst/>
              </a:prstGeom>
              <a:ln>
                <a:solidFill>
                  <a:srgbClr val="EF921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mit Pfeil 32" hidden="1"/>
              <p:cNvCxnSpPr/>
              <p:nvPr/>
            </p:nvCxnSpPr>
            <p:spPr>
              <a:xfrm>
                <a:off x="6777665" y="5366549"/>
                <a:ext cx="299054" cy="1588"/>
              </a:xfrm>
              <a:prstGeom prst="straightConnector1">
                <a:avLst/>
              </a:prstGeom>
              <a:ln>
                <a:solidFill>
                  <a:srgbClr val="EF921B"/>
                </a:solidFill>
                <a:headEnd type="arrow" w="med" len="med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077" name="Picture 3" descr="kern_1o_d" hidden="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39709" y="5188734"/>
                <a:ext cx="276549" cy="276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060" name="Gruppierung 39" hidden="1"/>
            <p:cNvGrpSpPr>
              <a:grpSpLocks/>
            </p:cNvGrpSpPr>
            <p:nvPr/>
          </p:nvGrpSpPr>
          <p:grpSpPr bwMode="auto">
            <a:xfrm rot="-1166340">
              <a:off x="6122068" y="4388098"/>
              <a:ext cx="1219561" cy="331787"/>
              <a:chOff x="5947040" y="5188734"/>
              <a:chExt cx="1125901" cy="331995"/>
            </a:xfrm>
          </p:grpSpPr>
          <p:pic>
            <p:nvPicPr>
              <p:cNvPr id="44070" name="Picture 3" descr="kern_1o_d" hidden="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1335" y="5244376"/>
                <a:ext cx="276549" cy="276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0" name="Gerade Verbindung mit Pfeil 41" hidden="1"/>
              <p:cNvCxnSpPr/>
              <p:nvPr/>
            </p:nvCxnSpPr>
            <p:spPr>
              <a:xfrm>
                <a:off x="5946055" y="5349873"/>
                <a:ext cx="299055" cy="1589"/>
              </a:xfrm>
              <a:prstGeom prst="straightConnector1">
                <a:avLst/>
              </a:prstGeom>
              <a:ln>
                <a:solidFill>
                  <a:srgbClr val="EF921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mit Pfeil 42" hidden="1"/>
              <p:cNvCxnSpPr/>
              <p:nvPr/>
            </p:nvCxnSpPr>
            <p:spPr>
              <a:xfrm>
                <a:off x="6773532" y="5358053"/>
                <a:ext cx="299055" cy="1588"/>
              </a:xfrm>
              <a:prstGeom prst="straightConnector1">
                <a:avLst/>
              </a:prstGeom>
              <a:ln>
                <a:solidFill>
                  <a:srgbClr val="EF921B"/>
                </a:solidFill>
                <a:headEnd type="arrow" w="med" len="med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073" name="Picture 3" descr="kern_1o_d" hidden="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39709" y="5188734"/>
                <a:ext cx="276549" cy="276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061" name="Gruppierung 44" hidden="1"/>
            <p:cNvGrpSpPr>
              <a:grpSpLocks/>
            </p:cNvGrpSpPr>
            <p:nvPr/>
          </p:nvGrpSpPr>
          <p:grpSpPr bwMode="auto">
            <a:xfrm rot="930074">
              <a:off x="6334347" y="3789062"/>
              <a:ext cx="1222484" cy="333375"/>
              <a:chOff x="5941248" y="5188734"/>
              <a:chExt cx="1128599" cy="331995"/>
            </a:xfrm>
          </p:grpSpPr>
          <p:pic>
            <p:nvPicPr>
              <p:cNvPr id="44066" name="Picture 3" descr="kern_1o_d" hidden="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1335" y="5244376"/>
                <a:ext cx="276549" cy="276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5" name="Gerade Verbindung mit Pfeil 46" hidden="1"/>
              <p:cNvCxnSpPr/>
              <p:nvPr/>
            </p:nvCxnSpPr>
            <p:spPr>
              <a:xfrm>
                <a:off x="5940362" y="5293620"/>
                <a:ext cx="299055" cy="1581"/>
              </a:xfrm>
              <a:prstGeom prst="straightConnector1">
                <a:avLst/>
              </a:prstGeom>
              <a:ln>
                <a:solidFill>
                  <a:srgbClr val="EF921B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mit Pfeil 47" hidden="1"/>
              <p:cNvCxnSpPr/>
              <p:nvPr/>
            </p:nvCxnSpPr>
            <p:spPr>
              <a:xfrm>
                <a:off x="6770322" y="5362026"/>
                <a:ext cx="299055" cy="1582"/>
              </a:xfrm>
              <a:prstGeom prst="straightConnector1">
                <a:avLst/>
              </a:prstGeom>
              <a:ln>
                <a:solidFill>
                  <a:srgbClr val="EF921B"/>
                </a:solidFill>
                <a:headEnd type="arrow" w="med" len="med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069" name="Picture 3" descr="kern_1o_d" hidden="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39709" y="5188734"/>
                <a:ext cx="276549" cy="276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" name="Geschweifte Klammer rechts 49" hidden="1"/>
            <p:cNvSpPr/>
            <p:nvPr/>
          </p:nvSpPr>
          <p:spPr>
            <a:xfrm>
              <a:off x="7872875" y="3725464"/>
              <a:ext cx="295350" cy="1222550"/>
            </a:xfrm>
            <a:prstGeom prst="rightBrace">
              <a:avLst/>
            </a:prstGeom>
            <a:solidFill>
              <a:schemeClr val="accent1"/>
            </a:solidFill>
            <a:ln>
              <a:solidFill>
                <a:srgbClr val="EF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Rechteck 50" hidden="1"/>
            <p:cNvSpPr>
              <a:spLocks noChangeArrowheads="1"/>
            </p:cNvSpPr>
            <p:nvPr/>
          </p:nvSpPr>
          <p:spPr bwMode="auto">
            <a:xfrm>
              <a:off x="8234917" y="4123983"/>
              <a:ext cx="851116" cy="3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ill Sans"/>
                  <a:cs typeface="Gill Sans"/>
                </a:rPr>
                <a:t>N times</a:t>
              </a:r>
            </a:p>
          </p:txBody>
        </p:sp>
        <p:sp>
          <p:nvSpPr>
            <p:cNvPr id="44064" name="Rechteck 51" hidden="1"/>
            <p:cNvSpPr>
              <a:spLocks noChangeArrowheads="1"/>
            </p:cNvSpPr>
            <p:nvPr/>
          </p:nvSpPr>
          <p:spPr bwMode="auto">
            <a:xfrm rot="718862">
              <a:off x="7169113" y="4503781"/>
              <a:ext cx="344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>
                  <a:solidFill>
                    <a:schemeClr val="accent2"/>
                  </a:solidFill>
                </a:rPr>
                <a:t>…</a:t>
              </a:r>
              <a:endParaRPr lang="en-US"/>
            </a:p>
          </p:txBody>
        </p:sp>
        <p:sp>
          <p:nvSpPr>
            <p:cNvPr id="44065" name="Rechteck 52" hidden="1"/>
            <p:cNvSpPr>
              <a:spLocks noChangeArrowheads="1"/>
            </p:cNvSpPr>
            <p:nvPr/>
          </p:nvSpPr>
          <p:spPr bwMode="auto">
            <a:xfrm rot="-2299254">
              <a:off x="7170870" y="3422426"/>
              <a:ext cx="45058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>
                  <a:solidFill>
                    <a:schemeClr val="accent2"/>
                  </a:solidFill>
                </a:rPr>
                <a:t>…</a:t>
              </a:r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15494" y="3340894"/>
            <a:ext cx="5730875" cy="1590675"/>
            <a:chOff x="317500" y="317500"/>
            <a:chExt cx="5730875" cy="1590675"/>
          </a:xfrm>
        </p:grpSpPr>
        <p:pic>
          <p:nvPicPr>
            <p:cNvPr id="18" name="PFE element 424" descr="dcUoBpysOEnq312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730875" cy="1590675"/>
            </a:xfrm>
            <a:prstGeom prst="rect">
              <a:avLst/>
            </a:prstGeom>
          </p:spPr>
        </p:pic>
        <p:sp>
          <p:nvSpPr>
            <p:cNvPr id="19" name="Shape_88"/>
            <p:cNvSpPr/>
            <p:nvPr/>
          </p:nvSpPr>
          <p:spPr>
            <a:xfrm>
              <a:off x="317500" y="317500"/>
              <a:ext cx="5730875" cy="15906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pfehide425" hidden="1"/>
          <p:cNvGrpSpPr>
            <a:grpSpLocks/>
          </p:cNvGrpSpPr>
          <p:nvPr/>
        </p:nvGrpSpPr>
        <p:grpSpPr bwMode="auto">
          <a:xfrm>
            <a:off x="611188" y="1009650"/>
            <a:ext cx="4067175" cy="2279650"/>
            <a:chOff x="611560" y="1009060"/>
            <a:chExt cx="4066356" cy="2280169"/>
          </a:xfrm>
        </p:grpSpPr>
        <p:sp>
          <p:nvSpPr>
            <p:cNvPr id="8" name="Snip Diagonal Corner Rectangle 7" hidden="1"/>
            <p:cNvSpPr/>
            <p:nvPr/>
          </p:nvSpPr>
          <p:spPr>
            <a:xfrm>
              <a:off x="4243029" y="1555284"/>
              <a:ext cx="434887" cy="730416"/>
            </a:xfrm>
            <a:prstGeom prst="snip2DiagRect">
              <a:avLst/>
            </a:prstGeom>
            <a:solidFill>
              <a:schemeClr val="accent1"/>
            </a:solidFill>
            <a:ln>
              <a:solidFill>
                <a:srgbClr val="F05A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Snip Diagonal Corner Rectangle 65" hidden="1"/>
            <p:cNvSpPr/>
            <p:nvPr/>
          </p:nvSpPr>
          <p:spPr>
            <a:xfrm>
              <a:off x="2143189" y="2558813"/>
              <a:ext cx="433301" cy="730416"/>
            </a:xfrm>
            <a:prstGeom prst="snip2DiagRect">
              <a:avLst/>
            </a:prstGeom>
            <a:solidFill>
              <a:schemeClr val="accent1"/>
            </a:solidFill>
            <a:ln>
              <a:solidFill>
                <a:srgbClr val="F05A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" name="Straight Arrow Connector 10" hidden="1"/>
            <p:cNvCxnSpPr/>
            <p:nvPr/>
          </p:nvCxnSpPr>
          <p:spPr>
            <a:xfrm>
              <a:off x="1644814" y="1420317"/>
              <a:ext cx="741214" cy="1349682"/>
            </a:xfrm>
            <a:prstGeom prst="straightConnector1">
              <a:avLst/>
            </a:prstGeom>
            <a:ln w="9525" cmpd="sng">
              <a:solidFill>
                <a:srgbClr val="F05A6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 hidden="1"/>
            <p:cNvCxnSpPr/>
            <p:nvPr/>
          </p:nvCxnSpPr>
          <p:spPr>
            <a:xfrm>
              <a:off x="1908286" y="1404438"/>
              <a:ext cx="2591866" cy="323924"/>
            </a:xfrm>
            <a:prstGeom prst="straightConnector1">
              <a:avLst/>
            </a:prstGeom>
            <a:ln w="9525" cmpd="sng">
              <a:solidFill>
                <a:srgbClr val="F05A6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66" hidden="1"/>
            <p:cNvSpPr txBox="1">
              <a:spLocks noChangeArrowheads="1"/>
            </p:cNvSpPr>
            <p:nvPr/>
          </p:nvSpPr>
          <p:spPr bwMode="auto">
            <a:xfrm>
              <a:off x="611560" y="1009060"/>
              <a:ext cx="21203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05A64"/>
                  </a:solidFill>
                  <a:latin typeface="Gill Sans" charset="0"/>
                  <a:cs typeface="Gill Sans" charset="0"/>
                </a:rPr>
                <a:t>High multiplicity effects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5991" y="1128638"/>
            <a:ext cx="4010025" cy="2235200"/>
            <a:chOff x="317500" y="317500"/>
            <a:chExt cx="4010025" cy="2235200"/>
          </a:xfrm>
        </p:grpSpPr>
        <p:pic>
          <p:nvPicPr>
            <p:cNvPr id="21" name="PFE element 425" descr="dcUoBpysOEnq314.png"/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010025" cy="2235200"/>
            </a:xfrm>
            <a:prstGeom prst="rect">
              <a:avLst/>
            </a:prstGeom>
          </p:spPr>
        </p:pic>
        <p:sp>
          <p:nvSpPr>
            <p:cNvPr id="22" name="Shape_89"/>
            <p:cNvSpPr/>
            <p:nvPr/>
          </p:nvSpPr>
          <p:spPr>
            <a:xfrm>
              <a:off x="317500" y="317500"/>
              <a:ext cx="4010025" cy="2235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26" descr="dcUoBpysOEnq31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55625"/>
            <a:ext cx="6972300" cy="250825"/>
          </a:xfrm>
          <a:prstGeom prst="rect">
            <a:avLst/>
          </a:prstGeom>
        </p:spPr>
      </p:pic>
      <p:grpSp>
        <p:nvGrpSpPr>
          <p:cNvPr id="4" name="pfehide427" hidden="1"/>
          <p:cNvGrpSpPr>
            <a:grpSpLocks/>
          </p:cNvGrpSpPr>
          <p:nvPr/>
        </p:nvGrpSpPr>
        <p:grpSpPr bwMode="auto">
          <a:xfrm>
            <a:off x="152400" y="1055688"/>
            <a:ext cx="4419600" cy="2595562"/>
            <a:chOff x="96" y="619"/>
            <a:chExt cx="1956" cy="1635"/>
          </a:xfrm>
        </p:grpSpPr>
        <p:sp>
          <p:nvSpPr>
            <p:cNvPr id="5" name="Text Box 3" hidden="1"/>
            <p:cNvSpPr txBox="1">
              <a:spLocks noChangeArrowheads="1"/>
            </p:cNvSpPr>
            <p:nvPr/>
          </p:nvSpPr>
          <p:spPr bwMode="auto">
            <a:xfrm>
              <a:off x="115" y="892"/>
              <a:ext cx="187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u="sng">
                  <a:solidFill>
                    <a:schemeClr val="accent2"/>
                  </a:solidFill>
                  <a:latin typeface="Gill Sans"/>
                  <a:cs typeface="Gill Sans"/>
                </a:rPr>
                <a:t>advantage:</a:t>
              </a:r>
              <a:r>
                <a:rPr lang="en-US" sz="1600">
                  <a:solidFill>
                    <a:schemeClr val="accent2"/>
                  </a:solidFill>
                  <a:latin typeface="Gill Sans"/>
                  <a:cs typeface="Gill Sans"/>
                </a:rPr>
                <a:t> </a:t>
              </a:r>
            </a:p>
            <a:p>
              <a:pPr>
                <a:defRPr/>
              </a:pPr>
              <a:r>
                <a:rPr lang="en-US" sz="1600">
                  <a:latin typeface="Gill Sans"/>
                  <a:cs typeface="Gill Sans"/>
                </a:rPr>
                <a:t>sizable effects due to  high densities and temperatures (regeneration of mesons)</a:t>
              </a:r>
            </a:p>
          </p:txBody>
        </p:sp>
        <p:sp>
          <p:nvSpPr>
            <p:cNvPr id="6" name="Text Box 4" hidden="1"/>
            <p:cNvSpPr txBox="1">
              <a:spLocks noChangeArrowheads="1"/>
            </p:cNvSpPr>
            <p:nvPr/>
          </p:nvSpPr>
          <p:spPr bwMode="auto">
            <a:xfrm>
              <a:off x="96" y="1575"/>
              <a:ext cx="1956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u="sng">
                  <a:solidFill>
                    <a:schemeClr val="accent2"/>
                  </a:solidFill>
                  <a:latin typeface="Gill Sans"/>
                  <a:cs typeface="Gill Sans"/>
                </a:rPr>
                <a:t>disadvantage</a:t>
              </a:r>
              <a:r>
                <a:rPr lang="en-US" sz="1600">
                  <a:solidFill>
                    <a:schemeClr val="accent2"/>
                  </a:solidFill>
                  <a:latin typeface="Gill Sans"/>
                  <a:cs typeface="Gill Sans"/>
                </a:rPr>
                <a:t>:</a:t>
              </a:r>
            </a:p>
            <a:p>
              <a:pPr>
                <a:defRPr/>
              </a:pPr>
              <a:r>
                <a:rPr lang="en-US" sz="1600">
                  <a:latin typeface="Gill Sans"/>
                  <a:cs typeface="Gill Sans"/>
                </a:rPr>
                <a:t>any signal represents an integration over the full space-time history of the heavy-ion collision with strong variations in densities and  temperatures</a:t>
              </a:r>
            </a:p>
          </p:txBody>
        </p:sp>
        <p:sp>
          <p:nvSpPr>
            <p:cNvPr id="7" name="Text Box 5" hidden="1"/>
            <p:cNvSpPr txBox="1">
              <a:spLocks noChangeArrowheads="1"/>
            </p:cNvSpPr>
            <p:nvPr/>
          </p:nvSpPr>
          <p:spPr bwMode="auto">
            <a:xfrm>
              <a:off x="101" y="619"/>
              <a:ext cx="101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u="sng">
                  <a:solidFill>
                    <a:schemeClr val="accent2"/>
                  </a:solidFill>
                  <a:latin typeface="Gill Sans"/>
                  <a:cs typeface="Gill Sans"/>
                </a:rPr>
                <a:t>Heavy-ion collisions</a:t>
              </a:r>
              <a:r>
                <a:rPr lang="en-US" sz="1600">
                  <a:solidFill>
                    <a:schemeClr val="accent2"/>
                  </a:solidFill>
                  <a:latin typeface="Gill Sans"/>
                  <a:cs typeface="Gill Sans"/>
                </a:rPr>
                <a:t>: A+A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2400" y="1051719"/>
            <a:ext cx="4419600" cy="2603500"/>
            <a:chOff x="317500" y="317500"/>
            <a:chExt cx="4419600" cy="2603500"/>
          </a:xfrm>
        </p:grpSpPr>
        <p:pic>
          <p:nvPicPr>
            <p:cNvPr id="12" name="PFE element 427" descr="dcUoBpysOEnq317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19600" cy="2603500"/>
            </a:xfrm>
            <a:prstGeom prst="rect">
              <a:avLst/>
            </a:prstGeom>
          </p:spPr>
        </p:pic>
        <p:sp>
          <p:nvSpPr>
            <p:cNvPr id="15" name="Shape_90"/>
            <p:cNvSpPr/>
            <p:nvPr/>
          </p:nvSpPr>
          <p:spPr>
            <a:xfrm>
              <a:off x="317500" y="317500"/>
              <a:ext cx="4419600" cy="26035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pfehide428" hidden="1"/>
          <p:cNvGrpSpPr>
            <a:grpSpLocks/>
          </p:cNvGrpSpPr>
          <p:nvPr/>
        </p:nvGrpSpPr>
        <p:grpSpPr bwMode="auto">
          <a:xfrm>
            <a:off x="4572000" y="1049338"/>
            <a:ext cx="4464050" cy="2590800"/>
            <a:chOff x="2875" y="618"/>
            <a:chExt cx="3089" cy="1632"/>
          </a:xfrm>
        </p:grpSpPr>
        <p:sp>
          <p:nvSpPr>
            <p:cNvPr id="9" name="Text Box 7" hidden="1"/>
            <p:cNvSpPr txBox="1">
              <a:spLocks noChangeArrowheads="1"/>
            </p:cNvSpPr>
            <p:nvPr/>
          </p:nvSpPr>
          <p:spPr bwMode="auto">
            <a:xfrm>
              <a:off x="2904" y="897"/>
              <a:ext cx="2880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1600" u="sng" kern="1200">
                  <a:solidFill>
                    <a:schemeClr val="accent2"/>
                  </a:solidFill>
                  <a:latin typeface="Gill Sans" charset="0"/>
                  <a:ea typeface="ＭＳ Ｐゴシック" charset="0"/>
                  <a:cs typeface="Gill Sans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mtClean="0"/>
                <a:t>advantage: </a:t>
              </a:r>
            </a:p>
            <a:p>
              <a:pPr>
                <a:defRPr/>
              </a:pPr>
              <a:r>
                <a:rPr lang="en-US" u="none" smtClean="0">
                  <a:solidFill>
                    <a:srgbClr val="000000"/>
                  </a:solidFill>
                </a:rPr>
                <a:t>well controlled conditions: important for theoretical interpretation no time dependence of baryon density: </a:t>
              </a:r>
              <a:r>
                <a:rPr lang="en-US" u="none" smtClean="0">
                  <a:solidFill>
                    <a:srgbClr val="000000"/>
                  </a:solidFill>
                  <a:sym typeface="Symbol" charset="0"/>
                </a:rPr>
                <a:t></a:t>
              </a:r>
              <a:r>
                <a:rPr lang="en-US" u="none" baseline="-25000" smtClean="0">
                  <a:solidFill>
                    <a:srgbClr val="000000"/>
                  </a:solidFill>
                  <a:sym typeface="Symbol" charset="0"/>
                </a:rPr>
                <a:t>B</a:t>
              </a:r>
              <a:r>
                <a:rPr lang="en-US" u="none" smtClean="0">
                  <a:solidFill>
                    <a:srgbClr val="000000"/>
                  </a:solidFill>
                  <a:sym typeface="Symbol" charset="0"/>
                </a:rPr>
                <a:t> </a:t>
              </a:r>
              <a:r>
                <a:rPr lang="en-US" u="none" baseline="-25000" smtClean="0">
                  <a:solidFill>
                    <a:srgbClr val="000000"/>
                  </a:solidFill>
                  <a:sym typeface="Symbol" charset="0"/>
                </a:rPr>
                <a:t>B</a:t>
              </a:r>
              <a:r>
                <a:rPr lang="en-US" u="none" smtClean="0">
                  <a:solidFill>
                    <a:srgbClr val="000000"/>
                  </a:solidFill>
                  <a:sym typeface="Symbol" charset="0"/>
                </a:rPr>
                <a:t>(t);T=0;</a:t>
              </a:r>
              <a:endParaRPr lang="en-US" u="none" smtClean="0">
                <a:solidFill>
                  <a:srgbClr val="000000"/>
                </a:solidFill>
              </a:endParaRPr>
            </a:p>
          </p:txBody>
        </p:sp>
        <p:sp>
          <p:nvSpPr>
            <p:cNvPr id="10" name="Text Box 8" hidden="1"/>
            <p:cNvSpPr txBox="1">
              <a:spLocks noChangeArrowheads="1"/>
            </p:cNvSpPr>
            <p:nvPr/>
          </p:nvSpPr>
          <p:spPr bwMode="auto">
            <a:xfrm>
              <a:off x="2875" y="1727"/>
              <a:ext cx="217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u="sng">
                  <a:solidFill>
                    <a:schemeClr val="accent2"/>
                  </a:solidFill>
                  <a:latin typeface="Gill Sans"/>
                  <a:cs typeface="Gill Sans"/>
                </a:rPr>
                <a:t>disadvantage</a:t>
              </a:r>
              <a:r>
                <a:rPr lang="en-US" sz="1600">
                  <a:solidFill>
                    <a:schemeClr val="accent2"/>
                  </a:solidFill>
                  <a:latin typeface="Gill Sans"/>
                  <a:cs typeface="Gill Sans"/>
                </a:rPr>
                <a:t>: </a:t>
              </a:r>
            </a:p>
            <a:p>
              <a:pPr>
                <a:defRPr/>
              </a:pPr>
              <a:r>
                <a:rPr lang="en-US" sz="1600">
                  <a:latin typeface="Gill Sans"/>
                  <a:cs typeface="Gill Sans"/>
                </a:rPr>
                <a:t>small medium effects since </a:t>
              </a:r>
            </a:p>
            <a:p>
              <a:pPr>
                <a:defRPr/>
              </a:pPr>
              <a:r>
                <a:rPr lang="en-US" sz="1600">
                  <a:latin typeface="Gill Sans"/>
                  <a:cs typeface="Gill Sans"/>
                  <a:sym typeface="Symbol" charset="0"/>
                </a:rPr>
                <a:t>  </a:t>
              </a:r>
              <a:r>
                <a:rPr lang="en-US" sz="1600" baseline="-25000">
                  <a:latin typeface="Gill Sans"/>
                  <a:cs typeface="Gill Sans"/>
                  <a:sym typeface="Symbol" charset="0"/>
                </a:rPr>
                <a:t>0 </a:t>
              </a:r>
              <a:r>
                <a:rPr lang="en-US" sz="1600">
                  <a:latin typeface="Gill Sans"/>
                  <a:cs typeface="Gill Sans"/>
                  <a:sym typeface="Symbol" charset="0"/>
                </a:rPr>
                <a:t>and T=0</a:t>
              </a:r>
              <a:endParaRPr lang="en-US" sz="1600">
                <a:latin typeface="Gill Sans"/>
                <a:cs typeface="Gill Sans"/>
              </a:endParaRPr>
            </a:p>
          </p:txBody>
        </p:sp>
        <p:sp>
          <p:nvSpPr>
            <p:cNvPr id="11" name="Text Box 9" hidden="1"/>
            <p:cNvSpPr txBox="1">
              <a:spLocks noChangeArrowheads="1"/>
            </p:cNvSpPr>
            <p:nvPr/>
          </p:nvSpPr>
          <p:spPr bwMode="auto">
            <a:xfrm>
              <a:off x="2880" y="618"/>
              <a:ext cx="308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u="sng">
                  <a:solidFill>
                    <a:schemeClr val="accent2"/>
                  </a:solidFill>
                  <a:latin typeface="Gill Sans"/>
                  <a:cs typeface="Gill Sans"/>
                </a:rPr>
                <a:t>Elementary</a:t>
              </a:r>
              <a:r>
                <a:rPr lang="en-US" sz="1600">
                  <a:solidFill>
                    <a:schemeClr val="accent2"/>
                  </a:solidFill>
                  <a:latin typeface="Gill Sans"/>
                  <a:cs typeface="Gill Sans"/>
                </a:rPr>
                <a:t> reactions: </a:t>
              </a:r>
              <a:r>
                <a:rPr lang="en-US" sz="1600">
                  <a:solidFill>
                    <a:schemeClr val="accent2"/>
                  </a:solidFill>
                  <a:latin typeface="Gill Sans"/>
                  <a:cs typeface="Gill Sans"/>
                  <a:sym typeface="Symbol" charset="0"/>
                </a:rPr>
                <a:t>, p, -beams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68825" y="1042988"/>
            <a:ext cx="4470400" cy="2603500"/>
            <a:chOff x="317500" y="317500"/>
            <a:chExt cx="4470400" cy="2603500"/>
          </a:xfrm>
        </p:grpSpPr>
        <p:pic>
          <p:nvPicPr>
            <p:cNvPr id="17" name="PFE element 428" descr="dcUoBpysOEnq318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70400" cy="2603500"/>
            </a:xfrm>
            <a:prstGeom prst="rect">
              <a:avLst/>
            </a:prstGeom>
          </p:spPr>
        </p:pic>
        <p:sp>
          <p:nvSpPr>
            <p:cNvPr id="18" name="Shape_91"/>
            <p:cNvSpPr/>
            <p:nvPr/>
          </p:nvSpPr>
          <p:spPr>
            <a:xfrm>
              <a:off x="317500" y="317500"/>
              <a:ext cx="4470400" cy="26035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pfehide429" hidden="1"/>
          <p:cNvGrpSpPr>
            <a:grpSpLocks/>
          </p:cNvGrpSpPr>
          <p:nvPr/>
        </p:nvGrpSpPr>
        <p:grpSpPr bwMode="auto">
          <a:xfrm>
            <a:off x="1622425" y="3795713"/>
            <a:ext cx="6481763" cy="1116012"/>
            <a:chOff x="1022" y="3071"/>
            <a:chExt cx="4083" cy="703"/>
          </a:xfrm>
        </p:grpSpPr>
        <p:sp>
          <p:nvSpPr>
            <p:cNvPr id="14" name="Text Box 11" hidden="1"/>
            <p:cNvSpPr txBox="1">
              <a:spLocks noChangeArrowheads="1"/>
            </p:cNvSpPr>
            <p:nvPr/>
          </p:nvSpPr>
          <p:spPr bwMode="auto">
            <a:xfrm>
              <a:off x="1022" y="3251"/>
              <a:ext cx="408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>
                  <a:latin typeface="Gill Sans"/>
                  <a:cs typeface="Gill Sans"/>
                </a:rPr>
                <a:t>Test concepts for hadron mass generation by comparing predictions based on these concepts with experimental observations how hadron properties are changed in a strongly interacting environment.</a:t>
              </a:r>
            </a:p>
          </p:txBody>
        </p:sp>
        <p:sp>
          <p:nvSpPr>
            <p:cNvPr id="45062" name="Text Box 12" hidden="1"/>
            <p:cNvSpPr txBox="1">
              <a:spLocks noChangeArrowheads="1"/>
            </p:cNvSpPr>
            <p:nvPr/>
          </p:nvSpPr>
          <p:spPr bwMode="auto">
            <a:xfrm>
              <a:off x="1974" y="3071"/>
              <a:ext cx="20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marL="2857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Char char="à"/>
              </a:pPr>
              <a:r>
                <a:rPr lang="en-US" sz="1800">
                  <a:latin typeface="Gill Sans" charset="0"/>
                  <a:cs typeface="Gill Sans" charset="0"/>
                </a:rPr>
                <a:t>Goal (in both approaches):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12106" y="3788569"/>
            <a:ext cx="6502400" cy="1130300"/>
            <a:chOff x="317500" y="317500"/>
            <a:chExt cx="6502400" cy="1130300"/>
          </a:xfrm>
        </p:grpSpPr>
        <p:pic>
          <p:nvPicPr>
            <p:cNvPr id="20" name="PFE element 429" descr="dcUoBpysOEnq319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502400" cy="1130300"/>
            </a:xfrm>
            <a:prstGeom prst="rect">
              <a:avLst/>
            </a:prstGeom>
          </p:spPr>
        </p:pic>
        <p:sp>
          <p:nvSpPr>
            <p:cNvPr id="21" name="Shape_92"/>
            <p:cNvSpPr/>
            <p:nvPr/>
          </p:nvSpPr>
          <p:spPr>
            <a:xfrm>
              <a:off x="317500" y="317500"/>
              <a:ext cx="6502400" cy="11303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30" descr="dcUoBpysOEnq32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1758950" cy="327025"/>
          </a:xfrm>
          <a:prstGeom prst="rect">
            <a:avLst/>
          </a:prstGeom>
        </p:spPr>
      </p:pic>
      <p:pic>
        <p:nvPicPr>
          <p:cNvPr id="4" name="PFE element 431" descr="dcUoBpysOEnq32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8" y="1125538"/>
            <a:ext cx="66167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32" descr="dcUoBpysOEnq32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1758950" cy="327025"/>
          </a:xfrm>
          <a:prstGeom prst="rect">
            <a:avLst/>
          </a:prstGeom>
        </p:spPr>
      </p:pic>
      <p:pic>
        <p:nvPicPr>
          <p:cNvPr id="4" name="PFE element 433" descr="dcUoBpysOEnq32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8" y="1130300"/>
            <a:ext cx="66167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34" descr="dcUoBpysOEnq32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1758950" cy="327025"/>
          </a:xfrm>
          <a:prstGeom prst="rect">
            <a:avLst/>
          </a:prstGeom>
        </p:spPr>
      </p:pic>
      <p:pic>
        <p:nvPicPr>
          <p:cNvPr id="4" name="PFE element 435" descr="dcUoBpysOEnq32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8" y="1115219"/>
            <a:ext cx="6616700" cy="158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36" descr="dcUoBpysOEnq32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5362575" cy="327025"/>
          </a:xfrm>
          <a:prstGeom prst="rect">
            <a:avLst/>
          </a:prstGeom>
        </p:spPr>
      </p:pic>
      <p:pic>
        <p:nvPicPr>
          <p:cNvPr id="4" name="PFE element 437" descr="dcUoBpysOEnq32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220788"/>
            <a:ext cx="7696200" cy="212725"/>
          </a:xfrm>
          <a:prstGeom prst="rect">
            <a:avLst/>
          </a:prstGeom>
        </p:spPr>
      </p:pic>
      <p:pic>
        <p:nvPicPr>
          <p:cNvPr id="6" name="PFE element 438" descr="dcUoBpysOEnq32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38" y="1694657"/>
            <a:ext cx="3441700" cy="1371600"/>
          </a:xfrm>
          <a:prstGeom prst="rect">
            <a:avLst/>
          </a:prstGeom>
        </p:spPr>
      </p:pic>
      <p:pic>
        <p:nvPicPr>
          <p:cNvPr id="7" name="PFE element 439" descr="dcUoBpysOEnq32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82" y="3574256"/>
            <a:ext cx="3492500" cy="1346200"/>
          </a:xfrm>
          <a:prstGeom prst="rect">
            <a:avLst/>
          </a:prstGeom>
        </p:spPr>
      </p:pic>
      <p:pic>
        <p:nvPicPr>
          <p:cNvPr id="8" name="PFE element 440" descr="dcUoBpysOEnq33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725" y="1774826"/>
            <a:ext cx="4051300" cy="1333500"/>
          </a:xfrm>
          <a:prstGeom prst="rect">
            <a:avLst/>
          </a:prstGeom>
        </p:spPr>
      </p:pic>
      <p:pic>
        <p:nvPicPr>
          <p:cNvPr id="9" name="PFE element 441" descr="dcUoBpysOEnq331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088" y="3563144"/>
            <a:ext cx="4051300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3" descr="dcUoBpysOEnq1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3254375" cy="327025"/>
          </a:xfrm>
          <a:prstGeom prst="rect">
            <a:avLst/>
          </a:prstGeom>
        </p:spPr>
      </p:pic>
      <p:pic>
        <p:nvPicPr>
          <p:cNvPr id="4" name="PFE element 14" descr="dcUoBpysOEnq1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00" y="2233613"/>
            <a:ext cx="5029200" cy="2286000"/>
          </a:xfrm>
          <a:prstGeom prst="rect">
            <a:avLst/>
          </a:prstGeom>
        </p:spPr>
      </p:pic>
      <p:pic>
        <p:nvPicPr>
          <p:cNvPr id="55299" name="Picture 3" descr="hand_made_QCD_phase_dia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19225"/>
            <a:ext cx="3430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42" descr="dcUoBpysOEnq33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2730500" cy="327025"/>
          </a:xfrm>
          <a:prstGeom prst="rect">
            <a:avLst/>
          </a:prstGeom>
        </p:spPr>
      </p:pic>
      <p:pic>
        <p:nvPicPr>
          <p:cNvPr id="5" name="PFE element 443" descr="dcUoBpysOEnq33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19" y="1129506"/>
            <a:ext cx="8648700" cy="2489200"/>
          </a:xfrm>
          <a:prstGeom prst="rect">
            <a:avLst/>
          </a:prstGeom>
        </p:spPr>
      </p:pic>
      <p:graphicFrame>
        <p:nvGraphicFramePr>
          <p:cNvPr id="50179" name="Object 2"/>
          <p:cNvGraphicFramePr>
            <a:graphicFrameLocks noChangeAspect="1"/>
          </p:cNvGraphicFramePr>
          <p:nvPr/>
        </p:nvGraphicFramePr>
        <p:xfrm>
          <a:off x="287338" y="3189288"/>
          <a:ext cx="1655762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1" name="Equation" r:id="rId5" imgW="889000" imgH="901700" progId="Equation.3">
                  <p:embed/>
                </p:oleObj>
              </mc:Choice>
              <mc:Fallback>
                <p:oleObj name="Equation" r:id="rId5" imgW="889000" imgH="901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3189288"/>
                        <a:ext cx="1655762" cy="168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5"/>
          <p:cNvGraphicFramePr>
            <a:graphicFrameLocks noChangeAspect="1"/>
          </p:cNvGraphicFramePr>
          <p:nvPr/>
        </p:nvGraphicFramePr>
        <p:xfrm>
          <a:off x="2605088" y="3189288"/>
          <a:ext cx="2111375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Equation" r:id="rId7" imgW="1117600" imgH="762000" progId="Equation.3">
                  <p:embed/>
                </p:oleObj>
              </mc:Choice>
              <mc:Fallback>
                <p:oleObj name="Equation" r:id="rId7" imgW="1117600" imgH="762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5088" y="3189288"/>
                        <a:ext cx="2111375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FE element 446" descr="dcUoBpysOEnq334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25" y="2348707"/>
            <a:ext cx="2540000" cy="1768475"/>
          </a:xfrm>
          <a:prstGeom prst="rect">
            <a:avLst/>
          </a:prstGeom>
        </p:spPr>
      </p:pic>
      <p:graphicFrame>
        <p:nvGraphicFramePr>
          <p:cNvPr id="50182" name="Object 7"/>
          <p:cNvGraphicFramePr>
            <a:graphicFrameLocks noChangeAspect="1"/>
          </p:cNvGraphicFramePr>
          <p:nvPr/>
        </p:nvGraphicFramePr>
        <p:xfrm>
          <a:off x="5908675" y="3005138"/>
          <a:ext cx="912813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name="Equation" r:id="rId10" imgW="482600" imgH="558800" progId="Equation.3">
                  <p:embed/>
                </p:oleObj>
              </mc:Choice>
              <mc:Fallback>
                <p:oleObj name="Equation" r:id="rId10" imgW="482600" imgH="558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8675" y="3005138"/>
                        <a:ext cx="912813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48" descr="dcUoBpysOEnq33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3355975" cy="327025"/>
          </a:xfrm>
          <a:prstGeom prst="rect">
            <a:avLst/>
          </a:prstGeom>
        </p:spPr>
      </p:pic>
      <p:pic>
        <p:nvPicPr>
          <p:cNvPr id="4" name="PFE element 449" descr="dcUoBpysOEnq33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1208088"/>
            <a:ext cx="8661400" cy="374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50" descr="dcUoBpysOEnq33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307976"/>
            <a:ext cx="4175125" cy="746125"/>
          </a:xfrm>
          <a:prstGeom prst="rect">
            <a:avLst/>
          </a:prstGeom>
        </p:spPr>
      </p:pic>
      <p:pic>
        <p:nvPicPr>
          <p:cNvPr id="48" name="Picture 3" descr="Detector_hades_cros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725" y="57150"/>
            <a:ext cx="3724275" cy="506571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74"/>
          <p:cNvSpPr>
            <a:spLocks noChangeAspect="1" noChangeArrowheads="1"/>
          </p:cNvSpPr>
          <p:nvPr/>
        </p:nvSpPr>
        <p:spPr bwMode="auto">
          <a:xfrm>
            <a:off x="8904288" y="2284413"/>
            <a:ext cx="180975" cy="368300"/>
          </a:xfrm>
          <a:prstGeom prst="rect">
            <a:avLst/>
          </a:prstGeom>
          <a:pattFill prst="lgCheck">
            <a:fgClr>
              <a:srgbClr val="808080"/>
            </a:fgClr>
            <a:bgClr>
              <a:sysClr val="window" lastClr="FFFFFF"/>
            </a:bgClr>
          </a:patt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0" name="Rectangle 75"/>
          <p:cNvSpPr>
            <a:spLocks noChangeAspect="1" noChangeArrowheads="1"/>
          </p:cNvSpPr>
          <p:nvPr/>
        </p:nvSpPr>
        <p:spPr bwMode="auto">
          <a:xfrm>
            <a:off x="8904288" y="2670175"/>
            <a:ext cx="180975" cy="368300"/>
          </a:xfrm>
          <a:prstGeom prst="rect">
            <a:avLst/>
          </a:prstGeom>
          <a:pattFill prst="lgCheck">
            <a:fgClr>
              <a:srgbClr val="808080"/>
            </a:fgClr>
            <a:bgClr>
              <a:sysClr val="window" lastClr="FFFFFF"/>
            </a:bgClr>
          </a:patt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pic>
        <p:nvPicPr>
          <p:cNvPr id="4" name="PFE element 454" descr="dcUoBpysOEnq33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463" y="3187701"/>
            <a:ext cx="838200" cy="241300"/>
          </a:xfrm>
          <a:prstGeom prst="rect">
            <a:avLst/>
          </a:prstGeom>
        </p:spPr>
      </p:pic>
      <p:pic>
        <p:nvPicPr>
          <p:cNvPr id="52" name="Picture 5" descr="RIH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625" y="1512888"/>
            <a:ext cx="26828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ri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650" y="1444625"/>
            <a:ext cx="28082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pfehide457" hidden="1"/>
          <p:cNvGrpSpPr>
            <a:grpSpLocks/>
          </p:cNvGrpSpPr>
          <p:nvPr/>
        </p:nvGrpSpPr>
        <p:grpSpPr bwMode="auto">
          <a:xfrm>
            <a:off x="4333875" y="1477963"/>
            <a:ext cx="3205163" cy="2814637"/>
            <a:chOff x="4736976" y="2487136"/>
            <a:chExt cx="3205212" cy="2814317"/>
          </a:xfrm>
        </p:grpSpPr>
        <p:pic>
          <p:nvPicPr>
            <p:cNvPr id="58390" name="Picture 5" descr="fee4" hidden="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976" y="2492896"/>
              <a:ext cx="3205212" cy="280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329907" y="1475581"/>
            <a:ext cx="3213100" cy="2819400"/>
            <a:chOff x="317500" y="317500"/>
            <a:chExt cx="3213100" cy="2819400"/>
          </a:xfrm>
        </p:grpSpPr>
        <p:pic>
          <p:nvPicPr>
            <p:cNvPr id="5" name="PFE element 457" descr="dcUoBpysOEnq339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13100" cy="2819400"/>
            </a:xfrm>
            <a:prstGeom prst="rect">
              <a:avLst/>
            </a:prstGeom>
          </p:spPr>
        </p:pic>
        <p:sp>
          <p:nvSpPr>
            <p:cNvPr id="6" name="Shape_93"/>
            <p:cNvSpPr/>
            <p:nvPr/>
          </p:nvSpPr>
          <p:spPr>
            <a:xfrm>
              <a:off x="317500" y="317500"/>
              <a:ext cx="3213100" cy="2819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62" descr="SC_1467A_after_beamtime08-2011_fron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113" y="14351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pfehide459" hidden="1"/>
          <p:cNvGrpSpPr>
            <a:grpSpLocks/>
          </p:cNvGrpSpPr>
          <p:nvPr/>
        </p:nvGrpSpPr>
        <p:grpSpPr bwMode="auto">
          <a:xfrm>
            <a:off x="4148138" y="1222375"/>
            <a:ext cx="3830637" cy="2900363"/>
            <a:chOff x="4736976" y="2492896"/>
            <a:chExt cx="4159587" cy="2900684"/>
          </a:xfrm>
        </p:grpSpPr>
        <p:pic>
          <p:nvPicPr>
            <p:cNvPr id="58388" name="Picture 2" descr="05_101209" hidden="1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976" y="2492896"/>
              <a:ext cx="4159587" cy="29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9" name="Picture 61" descr="BetaMomRpc_gen0.gif" hidden="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855" y="3573016"/>
              <a:ext cx="2218377" cy="1728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139406" y="1218407"/>
            <a:ext cx="3848100" cy="2908300"/>
            <a:chOff x="317500" y="317500"/>
            <a:chExt cx="3848100" cy="2908300"/>
          </a:xfrm>
        </p:grpSpPr>
        <p:pic>
          <p:nvPicPr>
            <p:cNvPr id="8" name="PFE element 459" descr="dcUoBpysOEnq340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48100" cy="2908300"/>
            </a:xfrm>
            <a:prstGeom prst="rect">
              <a:avLst/>
            </a:prstGeom>
          </p:spPr>
        </p:pic>
        <p:sp>
          <p:nvSpPr>
            <p:cNvPr id="9" name="Shape_94"/>
            <p:cNvSpPr/>
            <p:nvPr/>
          </p:nvSpPr>
          <p:spPr>
            <a:xfrm>
              <a:off x="317500" y="317500"/>
              <a:ext cx="3848100" cy="29083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62" descr="DAQpimped_optic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175" y="1203325"/>
            <a:ext cx="3998913" cy="322738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4" name="pfehide461" hidden="1"/>
          <p:cNvGrpSpPr>
            <a:grpSpLocks/>
          </p:cNvGrpSpPr>
          <p:nvPr/>
        </p:nvGrpSpPr>
        <p:grpSpPr bwMode="auto">
          <a:xfrm>
            <a:off x="4076700" y="1203325"/>
            <a:ext cx="3902075" cy="3108325"/>
            <a:chOff x="660401" y="1871755"/>
            <a:chExt cx="3903340" cy="3108618"/>
          </a:xfrm>
        </p:grpSpPr>
        <p:sp>
          <p:nvSpPr>
            <p:cNvPr id="65" name="Rectangle 64" hidden="1"/>
            <p:cNvSpPr/>
            <p:nvPr/>
          </p:nvSpPr>
          <p:spPr>
            <a:xfrm>
              <a:off x="660401" y="1871755"/>
              <a:ext cx="3903340" cy="310861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8384" name="Picture 65" descr="2012_10_26_track_reco_efficiency.png" hidden="1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36" y="2045868"/>
              <a:ext cx="2484164" cy="274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5" name="Picture 66" descr="vertex_XvsZ_mm.png" hidden="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897" y="3028281"/>
              <a:ext cx="952177" cy="86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6" name="Bild 21" descr="target_small.jpg" hidden="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6704" y="2001492"/>
              <a:ext cx="985661" cy="862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8" descr="ED_HF_dpg2012.png" hidden="1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6551" y="3996030"/>
              <a:ext cx="1063970" cy="966879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4076700" y="1174750"/>
            <a:ext cx="3902075" cy="3165475"/>
            <a:chOff x="317500" y="317500"/>
            <a:chExt cx="3902075" cy="3165475"/>
          </a:xfrm>
        </p:grpSpPr>
        <p:pic>
          <p:nvPicPr>
            <p:cNvPr id="11" name="PFE element 461" descr="dcUoBpysOEnq341.png"/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02075" cy="3165475"/>
            </a:xfrm>
            <a:prstGeom prst="rect">
              <a:avLst/>
            </a:prstGeom>
          </p:spPr>
        </p:pic>
        <p:sp>
          <p:nvSpPr>
            <p:cNvPr id="12" name="Shape_95"/>
            <p:cNvSpPr/>
            <p:nvPr/>
          </p:nvSpPr>
          <p:spPr>
            <a:xfrm>
              <a:off x="317500" y="317500"/>
              <a:ext cx="3902075" cy="31654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381" name="Bild 3" descr="hades_logo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" y="1222375"/>
            <a:ext cx="119856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FE element 463" descr="dcUoBpysOEnq343.png"/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63" y="2297907"/>
            <a:ext cx="3784600" cy="2565400"/>
          </a:xfrm>
          <a:prstGeom prst="rect">
            <a:avLst/>
          </a:prstGeom>
        </p:spPr>
      </p:pic>
      <p:pic>
        <p:nvPicPr>
          <p:cNvPr id="58" name="Picture 13" descr="clusters-si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7483647" y="2147483647"/>
            <a:ext cx="2084673250" cy="21474836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65" descr="dcUoBpysOEnq34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31813"/>
            <a:ext cx="3365500" cy="298450"/>
          </a:xfrm>
          <a:prstGeom prst="rect">
            <a:avLst/>
          </a:prstGeom>
        </p:spPr>
      </p:pic>
      <p:pic>
        <p:nvPicPr>
          <p:cNvPr id="4" name="PFE element 466" descr="dcUoBpysOEnq34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1205707"/>
            <a:ext cx="8661400" cy="337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67" descr="dcUoBpysOEnq34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2898775" cy="327025"/>
          </a:xfrm>
          <a:prstGeom prst="rect">
            <a:avLst/>
          </a:prstGeom>
        </p:spPr>
      </p:pic>
      <p:pic>
        <p:nvPicPr>
          <p:cNvPr id="5" name="PFE element 468" descr="dcUoBpysOEnq34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1214438"/>
            <a:ext cx="8661400" cy="393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6" descr="dcUoBpysOEnq1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5938"/>
            <a:ext cx="8493125" cy="330200"/>
          </a:xfrm>
          <a:prstGeom prst="rect">
            <a:avLst/>
          </a:prstGeom>
        </p:spPr>
      </p:pic>
      <p:pic>
        <p:nvPicPr>
          <p:cNvPr id="5" name="PFE element 17" descr="dcUoBpysOEnq1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00" y="1197769"/>
            <a:ext cx="5029200" cy="3467100"/>
          </a:xfrm>
          <a:prstGeom prst="rect">
            <a:avLst/>
          </a:prstGeom>
        </p:spPr>
      </p:pic>
      <p:pic>
        <p:nvPicPr>
          <p:cNvPr id="56323" name="Picture 3" descr="hand_made_QCD_phase_dia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19225"/>
            <a:ext cx="3430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56123" flipH="1">
            <a:off x="2592388" y="1322388"/>
            <a:ext cx="13652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0" descr="dcUoBpysOEnq1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55625"/>
            <a:ext cx="3876675" cy="250825"/>
          </a:xfrm>
          <a:prstGeom prst="rect">
            <a:avLst/>
          </a:prstGeom>
        </p:spPr>
      </p:pic>
      <p:sp>
        <p:nvSpPr>
          <p:cNvPr id="7170" name="pfehide21" hidden="1"/>
          <p:cNvSpPr>
            <a:spLocks noGrp="1"/>
          </p:cNvSpPr>
          <p:nvPr>
            <p:ph idx="1"/>
          </p:nvPr>
        </p:nvSpPr>
        <p:spPr bwMode="auto">
          <a:xfrm>
            <a:off x="250825" y="1214438"/>
            <a:ext cx="6642100" cy="852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SzPct val="70000"/>
              <a:buFont typeface="Wingdings" charset="0"/>
              <a:buChar char=""/>
            </a:pPr>
            <a:r>
              <a:rPr lang="en-US" sz="1600">
                <a:latin typeface="Gill Sans" charset="0"/>
                <a:cs typeface="Gill Sans" charset="0"/>
              </a:rPr>
              <a:t>Anaximenes concept of elements says that air is the first principle of all things. </a:t>
            </a:r>
            <a:r>
              <a:rPr lang="en-US" sz="1600">
                <a:solidFill>
                  <a:srgbClr val="000000"/>
                </a:solidFill>
                <a:latin typeface="Gill Sans" charset="0"/>
                <a:cs typeface="Gill Sans" charset="0"/>
              </a:rPr>
              <a:t>Air turns to wind, wind to cloud, cloud to water, water to earth. </a:t>
            </a:r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Very elegant, however, wrong!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4475" y="1208881"/>
            <a:ext cx="6654800" cy="863600"/>
            <a:chOff x="317500" y="317500"/>
            <a:chExt cx="6654800" cy="863600"/>
          </a:xfrm>
        </p:grpSpPr>
        <p:pic>
          <p:nvPicPr>
            <p:cNvPr id="4" name="PFE element 21" descr="dcUoBpysOEnq18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654800" cy="863600"/>
            </a:xfrm>
            <a:prstGeom prst="rect">
              <a:avLst/>
            </a:prstGeom>
          </p:spPr>
        </p:pic>
        <p:sp>
          <p:nvSpPr>
            <p:cNvPr id="8" name="Shape_50"/>
            <p:cNvSpPr/>
            <p:nvPr/>
          </p:nvSpPr>
          <p:spPr>
            <a:xfrm>
              <a:off x="317500" y="317500"/>
              <a:ext cx="6654800" cy="863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1" name="Picture 4" descr="D:\Users\Mdbaker\My Documents\Talks\BNL\BNLApr01\4elementsMD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1214438"/>
            <a:ext cx="15478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hide23" hidden="1"/>
          <p:cNvSpPr txBox="1">
            <a:spLocks/>
          </p:cNvSpPr>
          <p:nvPr/>
        </p:nvSpPr>
        <p:spPr bwMode="auto">
          <a:xfrm>
            <a:off x="250825" y="2055813"/>
            <a:ext cx="66421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342900" indent="-3429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600"/>
              </a:spcAft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600">
                <a:latin typeface="Gill Sans" charset="0"/>
                <a:cs typeface="Gill Sans" charset="0"/>
              </a:rPr>
              <a:t>Around 1900, people thought of </a:t>
            </a:r>
            <a:r>
              <a:rPr lang="en-US" sz="1600">
                <a:solidFill>
                  <a:srgbClr val="EF921B"/>
                </a:solidFill>
                <a:latin typeface="Gill Sans" charset="0"/>
                <a:cs typeface="Gill Sans" charset="0"/>
              </a:rPr>
              <a:t>atoms</a:t>
            </a:r>
            <a:r>
              <a:rPr lang="en-US" sz="1600">
                <a:latin typeface="Gill Sans" charset="0"/>
                <a:cs typeface="Gill Sans" charset="0"/>
              </a:rPr>
              <a:t> as permeable balls with bits of electric charge bouncing around inside. </a:t>
            </a:r>
            <a:endParaRPr lang="en-US" sz="1600">
              <a:solidFill>
                <a:srgbClr val="EF921B"/>
              </a:solidFill>
              <a:latin typeface="Gill Sans" charset="0"/>
              <a:cs typeface="Gill Sans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4475" y="2044701"/>
            <a:ext cx="6654800" cy="609600"/>
            <a:chOff x="317500" y="317500"/>
            <a:chExt cx="6654800" cy="609600"/>
          </a:xfrm>
        </p:grpSpPr>
        <p:pic>
          <p:nvPicPr>
            <p:cNvPr id="12" name="PFE element 23" descr="dcUoBpysOEnq19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654800" cy="609600"/>
            </a:xfrm>
            <a:prstGeom prst="rect">
              <a:avLst/>
            </a:prstGeom>
          </p:spPr>
        </p:pic>
        <p:sp>
          <p:nvSpPr>
            <p:cNvPr id="13" name="Shape_51"/>
            <p:cNvSpPr/>
            <p:nvPr/>
          </p:nvSpPr>
          <p:spPr>
            <a:xfrm>
              <a:off x="317500" y="317500"/>
              <a:ext cx="6654800" cy="609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pfehide24" hidden="1"/>
          <p:cNvSpPr txBox="1">
            <a:spLocks/>
          </p:cNvSpPr>
          <p:nvPr/>
        </p:nvSpPr>
        <p:spPr bwMode="auto">
          <a:xfrm>
            <a:off x="1979613" y="2776538"/>
            <a:ext cx="66421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342900" indent="-3429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600"/>
              </a:spcAft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600">
                <a:latin typeface="Gill Sans" charset="0"/>
                <a:cs typeface="Gill Sans" charset="0"/>
              </a:rPr>
              <a:t>D. Mendeleev, 1879: quantitative ordering of the elements. </a:t>
            </a:r>
            <a:br>
              <a:rPr lang="en-US" sz="1600">
                <a:latin typeface="Gill Sans" charset="0"/>
                <a:cs typeface="Gill Sans" charset="0"/>
              </a:rPr>
            </a:br>
            <a:r>
              <a:rPr lang="en-US" sz="1600">
                <a:latin typeface="Gill Sans" charset="0"/>
                <a:cs typeface="Gill Sans" charset="0"/>
              </a:rPr>
              <a:t>This indicated that atoms were made up of simpler building blocks.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73263" y="2771776"/>
            <a:ext cx="6654800" cy="596900"/>
            <a:chOff x="317500" y="317500"/>
            <a:chExt cx="6654800" cy="596900"/>
          </a:xfrm>
        </p:grpSpPr>
        <p:pic>
          <p:nvPicPr>
            <p:cNvPr id="15" name="PFE element 24" descr="dcUoBpysOEnq20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654800" cy="596900"/>
            </a:xfrm>
            <a:prstGeom prst="rect">
              <a:avLst/>
            </a:prstGeom>
          </p:spPr>
        </p:pic>
        <p:sp>
          <p:nvSpPr>
            <p:cNvPr id="16" name="Shape_52"/>
            <p:cNvSpPr/>
            <p:nvPr/>
          </p:nvSpPr>
          <p:spPr>
            <a:xfrm>
              <a:off x="317500" y="317500"/>
              <a:ext cx="6654800" cy="5969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Bild 8" descr="mendel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787650"/>
            <a:ext cx="1260475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hide26" hidden="1"/>
          <p:cNvSpPr txBox="1">
            <a:spLocks/>
          </p:cNvSpPr>
          <p:nvPr/>
        </p:nvSpPr>
        <p:spPr bwMode="auto">
          <a:xfrm>
            <a:off x="1979613" y="3424238"/>
            <a:ext cx="50482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342900" indent="-3429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600"/>
              </a:spcAft>
              <a:buClr>
                <a:srgbClr val="EF921B"/>
              </a:buClr>
              <a:buSzPct val="70000"/>
              <a:buFont typeface="Wingdings" charset="0"/>
              <a:buChar char=""/>
            </a:pPr>
            <a:r>
              <a:rPr lang="en-US" sz="1600">
                <a:latin typeface="Gill Sans" charset="0"/>
                <a:cs typeface="Gill Sans" charset="0"/>
              </a:rPr>
              <a:t>In 1911 E. Rutherford discovered the nucleus </a:t>
            </a:r>
            <a:r>
              <a:rPr lang="en-US" sz="1600">
                <a:latin typeface="Gill Sans" charset="0"/>
                <a:cs typeface="Gill Sans" charset="0"/>
                <a:sym typeface="Wingdings" charset="0"/>
              </a:rPr>
              <a:t> </a:t>
            </a:r>
            <a:r>
              <a:rPr lang="en-US" sz="1600">
                <a:latin typeface="Gill Sans" charset="0"/>
                <a:cs typeface="Gill Sans" charset="0"/>
              </a:rPr>
              <a:t>atoms have a tiny but dense, positively charged nucleus and a cloud of negative electrons (e</a:t>
            </a:r>
            <a:r>
              <a:rPr lang="en-US" sz="1600" baseline="30000">
                <a:latin typeface="Gill Sans" charset="0"/>
                <a:cs typeface="Gill Sans" charset="0"/>
              </a:rPr>
              <a:t>-</a:t>
            </a:r>
            <a:r>
              <a:rPr lang="en-US" sz="1600">
                <a:latin typeface="Gill Sans" charset="0"/>
                <a:cs typeface="Gill Sans" charset="0"/>
              </a:rPr>
              <a:t>). The observed angular distribution of </a:t>
            </a:r>
            <a:r>
              <a:rPr lang="en-US" sz="1600">
                <a:latin typeface="Symbol" charset="0"/>
                <a:cs typeface="Symbol" charset="0"/>
              </a:rPr>
              <a:t>a</a:t>
            </a:r>
            <a:r>
              <a:rPr lang="en-US" sz="1600">
                <a:latin typeface="Gill Sans" charset="0"/>
                <a:cs typeface="Gill Sans" charset="0"/>
              </a:rPr>
              <a:t>-particles was in agreement with the assumption of pure electromagnetic scattering off an object with: </a:t>
            </a:r>
            <a:r>
              <a:rPr lang="de-DE" sz="1600">
                <a:latin typeface="Gill Sans" charset="0"/>
                <a:cs typeface="Gill Sans" charset="0"/>
              </a:rPr>
              <a:t>M &gt;&gt; M</a:t>
            </a:r>
            <a:r>
              <a:rPr lang="de-DE" sz="1600" baseline="-25000">
                <a:latin typeface="Symbol" charset="0"/>
                <a:cs typeface="Symbol" charset="0"/>
              </a:rPr>
              <a:t>a</a:t>
            </a:r>
            <a:r>
              <a:rPr lang="de-DE" sz="1600">
                <a:latin typeface="Gill Sans" charset="0"/>
                <a:cs typeface="Gill Sans" charset="0"/>
              </a:rPr>
              <a:t> and R &lt; 3 </a:t>
            </a:r>
            <a:r>
              <a:rPr lang="de-DE" sz="1600">
                <a:latin typeface="Gill Sans" charset="0"/>
                <a:cs typeface="Gill Sans" charset="0"/>
                <a:sym typeface="Symbol" charset="0"/>
              </a:rPr>
              <a:t> </a:t>
            </a:r>
            <a:r>
              <a:rPr lang="de-DE" sz="1600">
                <a:latin typeface="Gill Sans" charset="0"/>
                <a:cs typeface="Gill Sans" charset="0"/>
              </a:rPr>
              <a:t>10</a:t>
            </a:r>
            <a:r>
              <a:rPr lang="de-DE" sz="1600" baseline="30000">
                <a:latin typeface="Gill Sans" charset="0"/>
                <a:cs typeface="Gill Sans" charset="0"/>
              </a:rPr>
              <a:t> –14</a:t>
            </a:r>
            <a:r>
              <a:rPr lang="de-DE" sz="1600">
                <a:latin typeface="Gill Sans" charset="0"/>
                <a:cs typeface="Gill Sans" charset="0"/>
              </a:rPr>
              <a:t> m</a:t>
            </a:r>
            <a:endParaRPr lang="en-US" sz="1600">
              <a:latin typeface="Gill Sans" charset="0"/>
              <a:cs typeface="Gill Sans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5963" y="3430588"/>
            <a:ext cx="4841875" cy="1422400"/>
            <a:chOff x="317500" y="317500"/>
            <a:chExt cx="4841875" cy="1422400"/>
          </a:xfrm>
        </p:grpSpPr>
        <p:pic>
          <p:nvPicPr>
            <p:cNvPr id="18" name="PFE element 26" descr="dcUoBpysOEnq21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841875" cy="1422400"/>
            </a:xfrm>
            <a:prstGeom prst="rect">
              <a:avLst/>
            </a:prstGeom>
          </p:spPr>
        </p:pic>
        <p:sp>
          <p:nvSpPr>
            <p:cNvPr id="19" name="Shape_53"/>
            <p:cNvSpPr/>
            <p:nvPr/>
          </p:nvSpPr>
          <p:spPr>
            <a:xfrm>
              <a:off x="317500" y="317500"/>
              <a:ext cx="4841875" cy="1422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rutherford-vi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863" y="3519488"/>
            <a:ext cx="18034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8" descr="dcUoBpysOEnq2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5416550" cy="327025"/>
          </a:xfrm>
          <a:prstGeom prst="rect">
            <a:avLst/>
          </a:prstGeom>
        </p:spPr>
      </p:pic>
      <p:pic>
        <p:nvPicPr>
          <p:cNvPr id="5" name="PFE element 29" descr="dcUoBpysOEnq2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69" y="1276350"/>
            <a:ext cx="5178425" cy="1069975"/>
          </a:xfrm>
          <a:prstGeom prst="rect">
            <a:avLst/>
          </a:prstGeom>
        </p:spPr>
      </p:pic>
      <p:pic>
        <p:nvPicPr>
          <p:cNvPr id="7" name="PFE element 30" descr="dcUoBpysOEnq2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588" y="1050131"/>
            <a:ext cx="2679700" cy="914400"/>
          </a:xfrm>
          <a:prstGeom prst="rect">
            <a:avLst/>
          </a:prstGeom>
        </p:spPr>
      </p:pic>
      <p:pic>
        <p:nvPicPr>
          <p:cNvPr id="8" name="PFE element 31" descr="dcUoBpysOEnq2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69" y="2517775"/>
            <a:ext cx="1485900" cy="381000"/>
          </a:xfrm>
          <a:prstGeom prst="rect">
            <a:avLst/>
          </a:prstGeom>
        </p:spPr>
      </p:pic>
      <p:graphicFrame>
        <p:nvGraphicFramePr>
          <p:cNvPr id="8197" name="Object 33"/>
          <p:cNvGraphicFramePr>
            <a:graphicFrameLocks noChangeAspect="1"/>
          </p:cNvGraphicFramePr>
          <p:nvPr/>
        </p:nvGraphicFramePr>
        <p:xfrm>
          <a:off x="741363" y="2895600"/>
          <a:ext cx="28606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7" imgW="1625600" imgH="406400" progId="Equation.3">
                  <p:embed/>
                </p:oleObj>
              </mc:Choice>
              <mc:Fallback>
                <p:oleObj name="Equation" r:id="rId7" imgW="1625600" imgH="4064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2895600"/>
                        <a:ext cx="28606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3"/>
          <p:cNvGraphicFramePr>
            <a:graphicFrameLocks noChangeAspect="1"/>
          </p:cNvGraphicFramePr>
          <p:nvPr/>
        </p:nvGraphicFramePr>
        <p:xfrm>
          <a:off x="741363" y="4297363"/>
          <a:ext cx="1719262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Equation" r:id="rId9" imgW="952500" imgH="215900" progId="Equation.3">
                  <p:embed/>
                </p:oleObj>
              </mc:Choice>
              <mc:Fallback>
                <p:oleObj name="Equation" r:id="rId9" imgW="952500" imgH="215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4297363"/>
                        <a:ext cx="1719262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FE element 34" descr="dcUoBpysOEnq27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81" y="3925094"/>
            <a:ext cx="2324100" cy="38100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795963" y="2427288"/>
            <a:ext cx="2301875" cy="2160587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FE element 36" descr="dcUoBpysOEnq28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00" y="2350294"/>
            <a:ext cx="482600" cy="381000"/>
          </a:xfrm>
          <a:prstGeom prst="rect">
            <a:avLst/>
          </a:prstGeom>
        </p:spPr>
      </p:pic>
      <p:sp>
        <p:nvSpPr>
          <p:cNvPr id="8202" name="Freeform 16"/>
          <p:cNvSpPr>
            <a:spLocks/>
          </p:cNvSpPr>
          <p:nvPr/>
        </p:nvSpPr>
        <p:spPr bwMode="auto">
          <a:xfrm rot="-5400000">
            <a:off x="6566694" y="3629819"/>
            <a:ext cx="609600" cy="153988"/>
          </a:xfrm>
          <a:custGeom>
            <a:avLst/>
            <a:gdLst>
              <a:gd name="T0" fmla="*/ 0 w 576"/>
              <a:gd name="T1" fmla="*/ 76994 h 112"/>
              <a:gd name="T2" fmla="*/ 50800 w 576"/>
              <a:gd name="T3" fmla="*/ 10999 h 112"/>
              <a:gd name="T4" fmla="*/ 152400 w 576"/>
              <a:gd name="T5" fmla="*/ 142989 h 112"/>
              <a:gd name="T6" fmla="*/ 254000 w 576"/>
              <a:gd name="T7" fmla="*/ 10999 h 112"/>
              <a:gd name="T8" fmla="*/ 355600 w 576"/>
              <a:gd name="T9" fmla="*/ 142989 h 112"/>
              <a:gd name="T10" fmla="*/ 457200 w 576"/>
              <a:gd name="T11" fmla="*/ 10999 h 112"/>
              <a:gd name="T12" fmla="*/ 558800 w 576"/>
              <a:gd name="T13" fmla="*/ 142989 h 112"/>
              <a:gd name="T14" fmla="*/ 609600 w 576"/>
              <a:gd name="T15" fmla="*/ 7699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FE element 38" descr="dcUoBpysOEnq29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032" y="2773363"/>
            <a:ext cx="1304925" cy="631825"/>
          </a:xfrm>
          <a:prstGeom prst="rect">
            <a:avLst/>
          </a:prstGeom>
        </p:spPr>
      </p:pic>
      <p:graphicFrame>
        <p:nvGraphicFramePr>
          <p:cNvPr id="8204" name="Object 23"/>
          <p:cNvGraphicFramePr>
            <a:graphicFrameLocks noChangeAspect="1"/>
          </p:cNvGraphicFramePr>
          <p:nvPr/>
        </p:nvGraphicFramePr>
        <p:xfrm>
          <a:off x="7165975" y="4041775"/>
          <a:ext cx="935038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Equation" r:id="rId14" imgW="622300" imgH="342900" progId="Equation.3">
                  <p:embed/>
                </p:oleObj>
              </mc:Choice>
              <mc:Fallback>
                <p:oleObj name="Equation" r:id="rId14" imgW="622300" imgH="3429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5975" y="4041775"/>
                        <a:ext cx="935038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FE element 40" descr="dcUoBpysOEnq31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901" y="2350294"/>
            <a:ext cx="495300" cy="381000"/>
          </a:xfrm>
          <a:prstGeom prst="rect">
            <a:avLst/>
          </a:prstGeom>
        </p:spPr>
      </p:pic>
      <p:pic>
        <p:nvPicPr>
          <p:cNvPr id="13" name="PFE element 41" descr="dcUoBpysOEnq32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388" y="3413919"/>
            <a:ext cx="355600" cy="393700"/>
          </a:xfrm>
          <a:prstGeom prst="rect">
            <a:avLst/>
          </a:prstGeom>
        </p:spPr>
      </p:pic>
      <p:pic>
        <p:nvPicPr>
          <p:cNvPr id="14" name="PFE element 42" descr="dcUoBpysOEnq33.png"/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694" y="2728913"/>
            <a:ext cx="558800" cy="355600"/>
          </a:xfrm>
          <a:prstGeom prst="rect">
            <a:avLst/>
          </a:prstGeom>
        </p:spPr>
      </p:pic>
      <p:pic>
        <p:nvPicPr>
          <p:cNvPr id="15" name="PFE element 43" descr="dcUoBpysOEnq34.png"/>
          <p:cNvPicPr>
            <a:picLocks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6" y="2707482"/>
            <a:ext cx="685800" cy="355600"/>
          </a:xfrm>
          <a:prstGeom prst="rect">
            <a:avLst/>
          </a:prstGeom>
        </p:spPr>
      </p:pic>
      <p:pic>
        <p:nvPicPr>
          <p:cNvPr id="16" name="PFE element 44" descr="dcUoBpysOEnq35.png"/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281" y="3860006"/>
            <a:ext cx="355600" cy="381000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6786563" y="3946525"/>
            <a:ext cx="153987" cy="1238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6" descr="dcUoBpysOEnq3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517525"/>
            <a:ext cx="5416550" cy="327025"/>
          </a:xfrm>
          <a:prstGeom prst="rect">
            <a:avLst/>
          </a:prstGeom>
        </p:spPr>
      </p:pic>
      <p:pic>
        <p:nvPicPr>
          <p:cNvPr id="9218" name="Picture 19" descr="hofstad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963" y="73025"/>
            <a:ext cx="137636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FE element 48" descr="dcUoBpysOEnq3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713" y="1166019"/>
            <a:ext cx="3619500" cy="1409700"/>
          </a:xfrm>
          <a:prstGeom prst="rect">
            <a:avLst/>
          </a:prstGeom>
        </p:spPr>
      </p:pic>
      <p:pic>
        <p:nvPicPr>
          <p:cNvPr id="6" name="PFE element 49" descr="dcUoBpysOEnq3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1" y="1846263"/>
            <a:ext cx="1498600" cy="533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795963" y="2427288"/>
            <a:ext cx="2301875" cy="2160587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FE element 51" descr="dcUoBpysOEnq39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00" y="2350294"/>
            <a:ext cx="482600" cy="381000"/>
          </a:xfrm>
          <a:prstGeom prst="rect">
            <a:avLst/>
          </a:prstGeom>
        </p:spPr>
      </p:pic>
      <p:pic>
        <p:nvPicPr>
          <p:cNvPr id="8" name="PFE element 52" descr="dcUoBpysOEnq4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032" y="2773363"/>
            <a:ext cx="1304925" cy="631825"/>
          </a:xfrm>
          <a:prstGeom prst="rect">
            <a:avLst/>
          </a:prstGeom>
        </p:spPr>
      </p:pic>
      <p:pic>
        <p:nvPicPr>
          <p:cNvPr id="9" name="PFE element 53" descr="dcUoBpysOEnq4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901" y="2350294"/>
            <a:ext cx="495300" cy="381000"/>
          </a:xfrm>
          <a:prstGeom prst="rect">
            <a:avLst/>
          </a:prstGeom>
        </p:spPr>
      </p:pic>
      <p:pic>
        <p:nvPicPr>
          <p:cNvPr id="10" name="PFE element 54" descr="dcUoBpysOEnq43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694" y="2728913"/>
            <a:ext cx="558800" cy="355600"/>
          </a:xfrm>
          <a:prstGeom prst="rect">
            <a:avLst/>
          </a:prstGeom>
        </p:spPr>
      </p:pic>
      <p:pic>
        <p:nvPicPr>
          <p:cNvPr id="11" name="PFE element 55" descr="dcUoBpysOEnq44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6" y="2707482"/>
            <a:ext cx="685800" cy="355600"/>
          </a:xfrm>
          <a:prstGeom prst="rect">
            <a:avLst/>
          </a:prstGeom>
        </p:spPr>
      </p:pic>
      <p:sp>
        <p:nvSpPr>
          <p:cNvPr id="9227" name="Oval 7"/>
          <p:cNvSpPr>
            <a:spLocks noChangeArrowheads="1"/>
          </p:cNvSpPr>
          <p:nvPr/>
        </p:nvSpPr>
        <p:spPr bwMode="auto">
          <a:xfrm>
            <a:off x="6443663" y="3579813"/>
            <a:ext cx="836612" cy="863600"/>
          </a:xfrm>
          <a:prstGeom prst="ellipse">
            <a:avLst/>
          </a:prstGeom>
          <a:gradFill rotWithShape="1">
            <a:gsLst>
              <a:gs pos="0">
                <a:srgbClr val="EF921B"/>
              </a:gs>
              <a:gs pos="3999">
                <a:srgbClr val="EF921B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Freeform 16"/>
          <p:cNvSpPr>
            <a:spLocks/>
          </p:cNvSpPr>
          <p:nvPr/>
        </p:nvSpPr>
        <p:spPr bwMode="auto">
          <a:xfrm rot="-5400000">
            <a:off x="6566694" y="3629819"/>
            <a:ext cx="609600" cy="153988"/>
          </a:xfrm>
          <a:custGeom>
            <a:avLst/>
            <a:gdLst>
              <a:gd name="T0" fmla="*/ 0 w 576"/>
              <a:gd name="T1" fmla="*/ 76994 h 112"/>
              <a:gd name="T2" fmla="*/ 50800 w 576"/>
              <a:gd name="T3" fmla="*/ 10999 h 112"/>
              <a:gd name="T4" fmla="*/ 152400 w 576"/>
              <a:gd name="T5" fmla="*/ 142989 h 112"/>
              <a:gd name="T6" fmla="*/ 254000 w 576"/>
              <a:gd name="T7" fmla="*/ 10999 h 112"/>
              <a:gd name="T8" fmla="*/ 355600 w 576"/>
              <a:gd name="T9" fmla="*/ 142989 h 112"/>
              <a:gd name="T10" fmla="*/ 457200 w 576"/>
              <a:gd name="T11" fmla="*/ 10999 h 112"/>
              <a:gd name="T12" fmla="*/ 558800 w 576"/>
              <a:gd name="T13" fmla="*/ 142989 h 112"/>
              <a:gd name="T14" fmla="*/ 609600 w 576"/>
              <a:gd name="T15" fmla="*/ 7699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FE element 58" descr="dcUoBpysOEnq45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388" y="3413919"/>
            <a:ext cx="355600" cy="393700"/>
          </a:xfrm>
          <a:prstGeom prst="rect">
            <a:avLst/>
          </a:prstGeom>
        </p:spPr>
      </p:pic>
      <p:pic>
        <p:nvPicPr>
          <p:cNvPr id="13" name="PFE element 59" descr="dcUoBpysOEnq46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281" y="3860006"/>
            <a:ext cx="355600" cy="381000"/>
          </a:xfrm>
          <a:prstGeom prst="rect">
            <a:avLst/>
          </a:prstGeom>
        </p:spPr>
      </p:pic>
      <p:pic>
        <p:nvPicPr>
          <p:cNvPr id="14" name="PFE element 60" descr="dcUoBpysOEnq47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088" y="669131"/>
            <a:ext cx="3060700" cy="2895600"/>
          </a:xfrm>
          <a:prstGeom prst="rect">
            <a:avLst/>
          </a:prstGeom>
        </p:spPr>
      </p:pic>
      <p:graphicFrame>
        <p:nvGraphicFramePr>
          <p:cNvPr id="9232" name="Object 4"/>
          <p:cNvGraphicFramePr>
            <a:graphicFrameLocks noChangeAspect="1"/>
          </p:cNvGraphicFramePr>
          <p:nvPr/>
        </p:nvGraphicFramePr>
        <p:xfrm>
          <a:off x="2041525" y="1347788"/>
          <a:ext cx="15938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Equation" r:id="rId15" imgW="1054100" imgH="393700" progId="Equation.3">
                  <p:embed/>
                </p:oleObj>
              </mc:Choice>
              <mc:Fallback>
                <p:oleObj name="Equation" r:id="rId15" imgW="10541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1347788"/>
                        <a:ext cx="1593850" cy="552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2" name="pfehide62" hidden="1"/>
          <p:cNvGrpSpPr>
            <a:grpSpLocks/>
          </p:cNvGrpSpPr>
          <p:nvPr/>
        </p:nvGrpSpPr>
        <p:grpSpPr bwMode="auto">
          <a:xfrm>
            <a:off x="161925" y="2840038"/>
            <a:ext cx="5594350" cy="2185987"/>
            <a:chOff x="161509" y="2839367"/>
            <a:chExt cx="5595143" cy="2186807"/>
          </a:xfrm>
        </p:grpSpPr>
        <p:sp>
          <p:nvSpPr>
            <p:cNvPr id="9234" name="Text Box 25" hidden="1"/>
            <p:cNvSpPr txBox="1">
              <a:spLocks noChangeArrowheads="1"/>
            </p:cNvSpPr>
            <p:nvPr/>
          </p:nvSpPr>
          <p:spPr bwMode="auto">
            <a:xfrm rot="-5400000">
              <a:off x="2377847" y="3280062"/>
              <a:ext cx="11430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1430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6002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057400" indent="-228600" algn="l" rtl="0" eaLnBrk="0" fontAlgn="base" hangingPunct="0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100">
                  <a:latin typeface="Symbol" charset="0"/>
                  <a:cs typeface="Symbol" charset="0"/>
                </a:rPr>
                <a:t>r</a:t>
              </a:r>
              <a:r>
                <a:rPr lang="en-US" sz="1100">
                  <a:latin typeface="Gill Sans" charset="0"/>
                  <a:cs typeface="Gill Sans" charset="0"/>
                </a:rPr>
                <a:t> (fm</a:t>
              </a:r>
              <a:r>
                <a:rPr lang="en-US" sz="1100" baseline="30000">
                  <a:latin typeface="Gill Sans" charset="0"/>
                  <a:cs typeface="Gill Sans" charset="0"/>
                </a:rPr>
                <a:t>-3</a:t>
              </a:r>
              <a:r>
                <a:rPr lang="en-US" sz="1100">
                  <a:latin typeface="Gill Sans" charset="0"/>
                  <a:cs typeface="Gill Sans" charset="0"/>
                </a:rPr>
                <a:t>)</a:t>
              </a:r>
            </a:p>
          </p:txBody>
        </p:sp>
        <p:grpSp>
          <p:nvGrpSpPr>
            <p:cNvPr id="9235" name="Group 70" hidden="1"/>
            <p:cNvGrpSpPr>
              <a:grpSpLocks/>
            </p:cNvGrpSpPr>
            <p:nvPr/>
          </p:nvGrpSpPr>
          <p:grpSpPr bwMode="auto">
            <a:xfrm>
              <a:off x="161509" y="3147815"/>
              <a:ext cx="5595143" cy="1878359"/>
              <a:chOff x="161509" y="3147815"/>
              <a:chExt cx="5595143" cy="1878359"/>
            </a:xfrm>
          </p:grpSpPr>
          <p:sp>
            <p:nvSpPr>
              <p:cNvPr id="9236" name="Rectangle 16" hidden="1"/>
              <p:cNvSpPr txBox="1">
                <a:spLocks noChangeArrowheads="1"/>
              </p:cNvSpPr>
              <p:nvPr/>
            </p:nvSpPr>
            <p:spPr bwMode="auto">
              <a:xfrm>
                <a:off x="161509" y="4011910"/>
                <a:ext cx="2538283" cy="1014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Aft>
                    <a:spcPts val="600"/>
                  </a:spcAft>
                  <a:buClr>
                    <a:srgbClr val="EF921B"/>
                  </a:buClr>
                  <a:buFont typeface="Wingdings" charset="0"/>
                  <a:buNone/>
                </a:pPr>
                <a:r>
                  <a:rPr lang="en-US" sz="1800">
                    <a:latin typeface="Gill Sans" charset="0"/>
                    <a:cs typeface="Gill Sans" charset="0"/>
                  </a:rPr>
                  <a:t>Fourier-transform of the form factor yields the charge distribution</a:t>
                </a:r>
              </a:p>
            </p:txBody>
          </p:sp>
          <p:pic>
            <p:nvPicPr>
              <p:cNvPr id="9237" name="Picture 18" descr="ElasticScatteringDensityDistributionPlain" hidden="1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3848" y="3435846"/>
                <a:ext cx="2232247" cy="128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8" name="Text Box 21" hidden="1"/>
              <p:cNvSpPr txBox="1">
                <a:spLocks noChangeArrowheads="1"/>
              </p:cNvSpPr>
              <p:nvPr/>
            </p:nvSpPr>
            <p:spPr bwMode="auto">
              <a:xfrm>
                <a:off x="3097164" y="4644876"/>
                <a:ext cx="2393949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100">
                    <a:latin typeface="Gill Sans" charset="0"/>
                    <a:cs typeface="Gill Sans" charset="0"/>
                  </a:rPr>
                  <a:t>0         2         4         6          8      10</a:t>
                </a:r>
              </a:p>
            </p:txBody>
          </p:sp>
          <p:sp>
            <p:nvSpPr>
              <p:cNvPr id="9239" name="Text Box 22" hidden="1"/>
              <p:cNvSpPr txBox="1">
                <a:spLocks noChangeArrowheads="1"/>
              </p:cNvSpPr>
              <p:nvPr/>
            </p:nvSpPr>
            <p:spPr bwMode="auto">
              <a:xfrm>
                <a:off x="4931152" y="4758412"/>
                <a:ext cx="82550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100">
                    <a:latin typeface="Gill Sans" charset="0"/>
                    <a:cs typeface="Gill Sans" charset="0"/>
                  </a:rPr>
                  <a:t>R (fm)</a:t>
                </a:r>
              </a:p>
            </p:txBody>
          </p:sp>
          <p:sp>
            <p:nvSpPr>
              <p:cNvPr id="9240" name="Text Box 23" hidden="1"/>
              <p:cNvSpPr txBox="1">
                <a:spLocks noChangeArrowheads="1"/>
              </p:cNvSpPr>
              <p:nvPr/>
            </p:nvSpPr>
            <p:spPr bwMode="auto">
              <a:xfrm rot="-5400000">
                <a:off x="2747154" y="4180572"/>
                <a:ext cx="74295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100">
                    <a:latin typeface="Gill Sans" charset="0"/>
                    <a:cs typeface="Gill Sans" charset="0"/>
                  </a:rPr>
                  <a:t>0.02</a:t>
                </a:r>
              </a:p>
            </p:txBody>
          </p:sp>
          <p:sp>
            <p:nvSpPr>
              <p:cNvPr id="9241" name="Text Box 24" hidden="1"/>
              <p:cNvSpPr txBox="1">
                <a:spLocks noChangeArrowheads="1"/>
              </p:cNvSpPr>
              <p:nvPr/>
            </p:nvSpPr>
            <p:spPr bwMode="auto">
              <a:xfrm rot="-5400000">
                <a:off x="2747154" y="3388485"/>
                <a:ext cx="74295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100">
                    <a:latin typeface="Gill Sans" charset="0"/>
                    <a:cs typeface="Gill Sans" charset="0"/>
                  </a:rPr>
                  <a:t>0.08</a:t>
                </a:r>
              </a:p>
            </p:txBody>
          </p:sp>
          <p:sp>
            <p:nvSpPr>
              <p:cNvPr id="9242" name="Text Box 19" hidden="1"/>
              <p:cNvSpPr txBox="1">
                <a:spLocks noChangeArrowheads="1"/>
              </p:cNvSpPr>
              <p:nvPr/>
            </p:nvSpPr>
            <p:spPr bwMode="auto">
              <a:xfrm>
                <a:off x="4653280" y="4134430"/>
                <a:ext cx="57785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rgbClr val="EF921B"/>
                    </a:solidFill>
                    <a:latin typeface="Gill Sans" charset="0"/>
                    <a:cs typeface="Gill Sans" charset="0"/>
                  </a:rPr>
                  <a:t>Pb</a:t>
                </a:r>
              </a:p>
            </p:txBody>
          </p:sp>
          <p:sp>
            <p:nvSpPr>
              <p:cNvPr id="9243" name="Text Box 20" hidden="1"/>
              <p:cNvSpPr txBox="1">
                <a:spLocks noChangeArrowheads="1"/>
              </p:cNvSpPr>
              <p:nvPr/>
            </p:nvSpPr>
            <p:spPr bwMode="auto">
              <a:xfrm>
                <a:off x="3532520" y="3428310"/>
                <a:ext cx="57785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 algn="l" rtl="0" eaLnBrk="0" fontAlgn="base" hangingPunct="0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rgbClr val="EF921B"/>
                    </a:solidFill>
                    <a:latin typeface="Gill Sans" charset="0"/>
                    <a:cs typeface="Gill Sans" charset="0"/>
                  </a:rPr>
                  <a:t>Ca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52400" y="2834482"/>
            <a:ext cx="5613400" cy="2197100"/>
            <a:chOff x="317500" y="317500"/>
            <a:chExt cx="5613400" cy="2197100"/>
          </a:xfrm>
        </p:grpSpPr>
        <p:pic>
          <p:nvPicPr>
            <p:cNvPr id="15" name="PFE element 62" descr="dcUoBpysOEnq48.png"/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613400" cy="2197100"/>
            </a:xfrm>
            <a:prstGeom prst="rect">
              <a:avLst/>
            </a:prstGeom>
          </p:spPr>
        </p:pic>
        <p:sp>
          <p:nvSpPr>
            <p:cNvPr id="16" name="Shape_54"/>
            <p:cNvSpPr/>
            <p:nvPr/>
          </p:nvSpPr>
          <p:spPr>
            <a:xfrm>
              <a:off x="317500" y="317500"/>
              <a:ext cx="5613400" cy="2197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äsentationsvorlage_BWL9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6975</TotalTime>
  <Words>681</Words>
  <Application>Microsoft Macintosh PowerPoint</Application>
  <PresentationFormat>On-screen Show (16:9)</PresentationFormat>
  <Paragraphs>127</Paragraphs>
  <Slides>54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Präsentationsvorlage_BWL9</vt:lpstr>
      <vt:lpstr>Equation</vt:lpstr>
      <vt:lpstr>Formel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dileptons as fireball probes at SIS energies</dc:title>
  <dc:creator>Florian Seck</dc:creator>
  <cp:lastModifiedBy>Tetyana Galatyuk</cp:lastModifiedBy>
  <cp:revision>1025</cp:revision>
  <cp:lastPrinted>2017-02-03T09:12:28Z</cp:lastPrinted>
  <dcterms:created xsi:type="dcterms:W3CDTF">2009-12-23T09:42:49Z</dcterms:created>
  <dcterms:modified xsi:type="dcterms:W3CDTF">2017-07-17T15:58:39Z</dcterms:modified>
</cp:coreProperties>
</file>