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9" r:id="rId4"/>
    <p:sldMasterId id="2147483777" r:id="rId5"/>
    <p:sldMasterId id="2147483789" r:id="rId6"/>
    <p:sldMasterId id="2147483802" r:id="rId7"/>
  </p:sldMasterIdLst>
  <p:notesMasterIdLst>
    <p:notesMasterId r:id="rId68"/>
  </p:notesMasterIdLst>
  <p:sldIdLst>
    <p:sldId id="257" r:id="rId8"/>
    <p:sldId id="311" r:id="rId9"/>
    <p:sldId id="330" r:id="rId10"/>
    <p:sldId id="331" r:id="rId11"/>
    <p:sldId id="332" r:id="rId12"/>
    <p:sldId id="333" r:id="rId13"/>
    <p:sldId id="259" r:id="rId14"/>
    <p:sldId id="260" r:id="rId15"/>
    <p:sldId id="305" r:id="rId16"/>
    <p:sldId id="266" r:id="rId17"/>
    <p:sldId id="267" r:id="rId18"/>
    <p:sldId id="271" r:id="rId19"/>
    <p:sldId id="272" r:id="rId20"/>
    <p:sldId id="273" r:id="rId21"/>
    <p:sldId id="304" r:id="rId22"/>
    <p:sldId id="274" r:id="rId23"/>
    <p:sldId id="334" r:id="rId24"/>
    <p:sldId id="275" r:id="rId25"/>
    <p:sldId id="335" r:id="rId26"/>
    <p:sldId id="276" r:id="rId27"/>
    <p:sldId id="277" r:id="rId28"/>
    <p:sldId id="278" r:id="rId29"/>
    <p:sldId id="336" r:id="rId30"/>
    <p:sldId id="295" r:id="rId31"/>
    <p:sldId id="307" r:id="rId32"/>
    <p:sldId id="279" r:id="rId33"/>
    <p:sldId id="298" r:id="rId34"/>
    <p:sldId id="296" r:id="rId35"/>
    <p:sldId id="297" r:id="rId36"/>
    <p:sldId id="281" r:id="rId37"/>
    <p:sldId id="282" r:id="rId38"/>
    <p:sldId id="283" r:id="rId39"/>
    <p:sldId id="284" r:id="rId40"/>
    <p:sldId id="309" r:id="rId41"/>
    <p:sldId id="285" r:id="rId42"/>
    <p:sldId id="286" r:id="rId43"/>
    <p:sldId id="299" r:id="rId44"/>
    <p:sldId id="348" r:id="rId45"/>
    <p:sldId id="300" r:id="rId46"/>
    <p:sldId id="338" r:id="rId47"/>
    <p:sldId id="341" r:id="rId48"/>
    <p:sldId id="342" r:id="rId49"/>
    <p:sldId id="343" r:id="rId50"/>
    <p:sldId id="287" r:id="rId51"/>
    <p:sldId id="290" r:id="rId52"/>
    <p:sldId id="344" r:id="rId53"/>
    <p:sldId id="308" r:id="rId54"/>
    <p:sldId id="345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46" r:id="rId63"/>
    <p:sldId id="347" r:id="rId64"/>
    <p:sldId id="337" r:id="rId65"/>
    <p:sldId id="291" r:id="rId66"/>
    <p:sldId id="294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 autoAdjust="0"/>
    <p:restoredTop sz="94660" autoAdjust="0"/>
  </p:normalViewPr>
  <p:slideViewPr>
    <p:cSldViewPr snapToGrid="0" snapToObjects="1">
      <p:cViewPr varScale="1">
        <p:scale>
          <a:sx n="103" d="100"/>
          <a:sy n="103" d="100"/>
        </p:scale>
        <p:origin x="-12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C6B84-1CC2-C146-9F2C-8EAC69F13553}" type="datetimeFigureOut">
              <a:rPr lang="en-US" smtClean="0"/>
              <a:pPr/>
              <a:t>12/3/15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6D41E-CF3A-084C-9273-3FFB925C71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8310F6-4DD6-5241-8921-1753BDD04F24}" type="slidenum">
              <a:rPr lang="en-US"/>
              <a:pPr/>
              <a:t>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C4A3B2-2D57-2140-8290-F1644F38CE66}" type="slidenum">
              <a:rPr lang="en-US"/>
              <a:pPr/>
              <a:t>5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3E764-6053-5C42-8C64-C8B91320A21B}" type="slidenum">
              <a:rPr lang="en-US"/>
              <a:pPr/>
              <a:t>6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tif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FBC47B-F5B0-1C4E-93BA-001E67341A4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503CF6-2EF9-E747-BEC9-8328DC0614E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697B76-4E8C-564E-BF7B-32641468E32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3115612-CB1E-9F47-AB76-0194306FE68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84F4-B96C-1148-8C6F-D1AA8EFE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5FFA8-24F0-F040-B0FA-DB88767BF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39873-AB19-3B41-975B-B74466D0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DF64-4192-CC4D-BA52-4A4D0E35C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494F-CD24-2046-A803-91428CFE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7494D-C794-3B4A-91CB-239CA3DA7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AC5AF-2C40-8A42-9A9D-6FF3558F4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FDC47B-7997-4F4E-ACA1-668B4243225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E495-747C-D443-B0C2-E6DA9D8F1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BEC4D-0CB5-B14B-B220-87F213E08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659D-553B-F541-B8EF-43831FEB6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5B6FF-DC39-DB4F-8EF7-B011A2018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26A66-2056-4A4D-B375-ED7DBC0B5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606302-9EE0-8247-AC19-995524B3C0B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>
              <a:solidFill>
                <a:prstClr val="white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716338" y="6342063"/>
            <a:ext cx="1752600" cy="457200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25D77-5B98-1A48-8014-3652248BCE9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Rounded MT Bold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C9925-461A-BD4C-B0AA-2FCF66F3F0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64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EDA13-B838-324D-86BB-A95BC64060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3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3A4F3-CB35-D447-8D1C-4EF6478355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32D043-D43F-5B4F-BAEE-8D29B773C2A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D0586-623F-374E-AF29-8CF19D4D83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65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42494-8A0A-294B-99D2-4F1CDCAC3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56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F1A45-257A-E141-89A9-8BE329C957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03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3F483-8AD9-9D4F-94E9-324FD51FC2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12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BB5B8-3F21-8E46-AD25-213AA9724C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17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36F27-02C7-714F-BFDB-EEC4521E3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1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11879-A8FF-4248-8CA6-BA951BDEB9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97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E76CD-250C-B448-8CE5-D461309C6E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75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65B31-CB36-154E-A6FD-BBC7765F36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3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B40691-162F-6A42-B280-FB0F769635A9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F1368-FB73-1A42-8CF6-F38E25C746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1202D5-023F-3549-B09F-88D527761C5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9DD27E-567A-B14C-B577-7646E8783851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8E1C3-110A-7D45-8E6E-AFB7179C38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F0635A-3115-B341-BDBA-78A3D4DA5ADF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182A1-9BC2-B54A-B54B-E908E4FA06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AC6F7-7CEC-B242-81B2-9F84DFF32B45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C192D-F0C4-2749-8A20-51F72A1CF5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8D31FF-6621-F249-83C8-D835EB8A99B9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8EBD5-60B5-1849-A04C-400841BD10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EAD30-EF5E-3341-8856-5019C4F1A9D4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193D5-3511-2B45-83E3-5E9BC70631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E61E63-585E-AA41-9BEB-D8839813AE48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13C6E-4EDE-6146-9869-BEE6A71DB5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F87236-DC0E-BC46-A0DF-C45FE6D6AC0D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9308D-D1C5-5444-A8B4-23ED8E00A0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552818-453A-284D-9F57-F151E9422B7D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A92F7-8939-5B43-8F8C-984D6578CD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2649A1-9A55-0345-8F9F-164786E3B9F4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138EF-D498-2F4E-BA74-06ECE724E3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EEA54A-563F-0B4B-B8AD-8E95B40461E9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2AAFC-B0AF-0340-A116-4EAF758BB1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BEF9BD-B7F7-EF49-837C-F903C8542A8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52E06-8D64-3E4E-BC18-6BE691C7DD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14C3F-C0BA-E14E-AEF8-60CEE9C4CC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BAA8C-073A-6E42-8330-6FCBDE2ED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58127-FE53-0343-9481-12A3B3E973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F0520-79F3-424D-8192-ACF8E834CF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D524B-1C3B-3945-B75F-7F9E465BC7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F9D208-7432-CE4C-A908-18E7BED2A3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96BB5-9190-1D4D-9E01-650DEAA2D4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85E64-A3B7-FA45-B730-8131081DE9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BC2A4-976E-2144-B3F6-05862680B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92677-3B3E-6D48-8BA3-1F9BA38293B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75D97-25DB-674A-BDF9-6AE294E6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3C8110-D8FC-3A4C-8EA1-2D5B49944B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C0BD46-9012-D441-BBF2-42D250465233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AE767F-1E2E-9C45-9890-3EDCD5B665E8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F95BE3-B3F7-914F-8731-0D2BD8BC944D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DB3147-E29A-1243-B323-D9985857D83F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C8AD42-F492-3F4C-B26F-88CE71C155D9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60C826-CCE4-174A-BA8C-E90F3EAAE33A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F0ADCB4-C0E8-4149-BEC9-273AF9DD5484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CF8E00-6431-E249-A5CF-F33CA6A5BD95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CC7DBB-CFE3-DE40-80B6-1C3360D207E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4F11FA-3968-FB41-9E65-CE9BDABD56B5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C2FE10-BD55-5643-AE16-4157C4ACA598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303A25-64EB-F246-9571-C06DA769042C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BB63DB-FDAE-8B45-9FD7-3F9C9A0E43A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E77AB2-6935-394F-908D-D9F5320B364A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5684638-3E8D-DF4C-834C-B25288AC9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10F66-8551-9B4D-B067-AC49CE7F9A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20820-4537-2D49-BED1-CFE7077764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C2B6BB4-F36C-E347-801C-A4957F4B4A40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3F638D25-C31C-2742-AB2C-E7EF2769FF8E}" type="datetime1">
              <a:rPr lang="en-US"/>
              <a:pPr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CB9470E-BDA2-BB46-AFFB-1F2EA2364A5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8BA555-B0CC-AE49-B521-165F8212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fld id="{AE45B0B8-408E-F744-9002-0D1E27F3E8DB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gif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png"/><Relationship Id="rId8" Type="http://schemas.openxmlformats.org/officeDocument/2006/relationships/image" Target="../media/image41.emf"/><Relationship Id="rId9" Type="http://schemas.openxmlformats.org/officeDocument/2006/relationships/image" Target="../media/image42.png"/><Relationship Id="rId10" Type="http://schemas.openxmlformats.org/officeDocument/2006/relationships/image" Target="../media/image43.emf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4.png"/><Relationship Id="rId3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4.png"/><Relationship Id="rId3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6.xml"/><Relationship Id="rId6" Type="http://schemas.openxmlformats.org/officeDocument/2006/relationships/image" Target="../media/image84.emf"/><Relationship Id="rId7" Type="http://schemas.openxmlformats.org/officeDocument/2006/relationships/image" Target="../media/image85.w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5.emf"/><Relationship Id="rId3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8.png"/><Relationship Id="rId3" Type="http://schemas.openxmlformats.org/officeDocument/2006/relationships/image" Target="../media/image10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0.emf"/><Relationship Id="rId3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" contrast="4000"/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35"/>
                    </a14:imgEffect>
                    <a14:imgEffect>
                      <a14:saturation sat="161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2417" y="1654137"/>
            <a:ext cx="6042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Calibri"/>
                <a:cs typeface="Calibri"/>
              </a:rPr>
              <a:t>The problem of </a:t>
            </a:r>
            <a:r>
              <a:rPr lang="en-US" sz="3600" b="1" dirty="0" err="1" smtClean="0">
                <a:solidFill>
                  <a:srgbClr val="0000FF"/>
                </a:solidFill>
                <a:latin typeface="Calibri"/>
                <a:cs typeface="Calibri"/>
              </a:rPr>
              <a:t>thermalization</a:t>
            </a:r>
            <a:r>
              <a:rPr lang="en-US" sz="36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3600" b="1" dirty="0" smtClean="0">
                <a:solidFill>
                  <a:srgbClr val="0000FF"/>
                </a:solidFill>
                <a:latin typeface="Calibri"/>
                <a:cs typeface="Calibri"/>
              </a:rPr>
              <a:t>        in Heavy Ion collisions</a:t>
            </a:r>
            <a:endParaRPr lang="en-US" sz="36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9978" y="3756493"/>
            <a:ext cx="664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                 </a:t>
            </a:r>
            <a:r>
              <a:rPr lang="en-US" sz="2400" b="1" dirty="0" smtClean="0">
                <a:latin typeface="Calibri"/>
                <a:cs typeface="Calibri"/>
              </a:rPr>
              <a:t>Raju Venugopalan</a:t>
            </a:r>
          </a:p>
          <a:p>
            <a:r>
              <a:rPr lang="en-US" sz="2400" b="1" dirty="0" smtClean="0">
                <a:latin typeface="Calibri"/>
                <a:cs typeface="Calibri"/>
              </a:rPr>
              <a:t>Brookhaven National Laboratory / Heidelberg 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1270" y="6488668"/>
            <a:ext cx="428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NP Colloquium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,  Frankfurt, December 2015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60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23" y="38100"/>
            <a:ext cx="8536717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Heavy ion phenomenology in weak coupling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723" y="980374"/>
            <a:ext cx="5374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Collisions of lumpy gluon ``shock” waves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473" y="1620272"/>
            <a:ext cx="4603167" cy="254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8" y="4462520"/>
            <a:ext cx="7380111" cy="414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221" y="3774207"/>
            <a:ext cx="7396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Leading order solution:  Solution of QCD Yang-Mills </a:t>
            </a:r>
            <a:r>
              <a:rPr lang="en-US" sz="2400" b="1" dirty="0" err="1" smtClean="0">
                <a:latin typeface="Calibri"/>
                <a:cs typeface="Calibri"/>
              </a:rPr>
              <a:t>eqns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7887" y="5761588"/>
            <a:ext cx="7634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alibri"/>
                <a:cs typeface="Calibri"/>
              </a:rPr>
              <a:t>Q</a:t>
            </a:r>
            <a:r>
              <a:rPr lang="en-US" sz="2400" b="1" baseline="-2500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lang="en-US" sz="2400" b="1" dirty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en-US" sz="2400" b="1" dirty="0" err="1">
                <a:solidFill>
                  <a:srgbClr val="008000"/>
                </a:solidFill>
                <a:latin typeface="Calibri"/>
                <a:cs typeface="Calibri"/>
              </a:rPr>
              <a:t>x,b</a:t>
            </a:r>
            <a:r>
              <a:rPr lang="en-US" sz="2400" b="1" baseline="-25000" dirty="0" err="1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lang="en-US" sz="2400" b="1" dirty="0">
                <a:solidFill>
                  <a:srgbClr val="008000"/>
                </a:solidFill>
                <a:latin typeface="Calibri"/>
                <a:cs typeface="Calibri"/>
              </a:rPr>
              <a:t>) determined from saturation model fits to HERA </a:t>
            </a:r>
          </a:p>
          <a:p>
            <a:r>
              <a:rPr lang="en-US" sz="2400" b="1" dirty="0">
                <a:solidFill>
                  <a:srgbClr val="008000"/>
                </a:solidFill>
                <a:latin typeface="Calibri"/>
                <a:cs typeface="Calibri"/>
              </a:rPr>
              <a:t>inclusive and diffractive DIS data 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8" y="5164903"/>
            <a:ext cx="6773332" cy="4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2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23" y="38100"/>
            <a:ext cx="8536717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Heavy ion phenomenology in weak coupling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392" y="1047898"/>
            <a:ext cx="71674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Leading order Yang-Mills solutions are boost invariant: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" y="1947504"/>
            <a:ext cx="4166674" cy="355223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5" y="1801247"/>
            <a:ext cx="1072000" cy="21210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5" y="2125116"/>
            <a:ext cx="1370785" cy="515509"/>
          </a:xfrm>
          <a:prstGeom prst="rect">
            <a:avLst/>
          </a:prstGeom>
        </p:spPr>
      </p:pic>
      <p:pic>
        <p:nvPicPr>
          <p:cNvPr id="15" name="Picture 14" descr="b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10" y="2767064"/>
            <a:ext cx="6460264" cy="35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11373" y="6243297"/>
            <a:ext cx="2214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  <a:cs typeface="Calibri"/>
              </a:rPr>
              <a:t>Energy dist. of YM fields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3906" y="5225738"/>
            <a:ext cx="2007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/>
                <a:cs typeface="Calibri"/>
              </a:rPr>
              <a:t>v</a:t>
            </a:r>
            <a:r>
              <a:rPr lang="en-US" sz="2000" b="1" dirty="0" smtClean="0">
                <a:latin typeface="Calibri"/>
                <a:cs typeface="Calibri"/>
              </a:rPr>
              <a:t>alence </a:t>
            </a:r>
            <a:r>
              <a:rPr lang="en-US" sz="2000" b="1" dirty="0" err="1" smtClean="0">
                <a:latin typeface="Calibri"/>
                <a:cs typeface="Calibri"/>
              </a:rPr>
              <a:t>partons</a:t>
            </a:r>
            <a:endParaRPr lang="en-US" sz="2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88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Matching boost invariant Yang-Mills to hydrodynamics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YMenerg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91" y="1181100"/>
            <a:ext cx="7366409" cy="3683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0" y="4864305"/>
            <a:ext cx="61087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799" y="5677105"/>
            <a:ext cx="6918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Initial longitudinal pressure is negative: </a:t>
            </a:r>
          </a:p>
          <a:p>
            <a:r>
              <a:rPr lang="en-US" sz="2400" b="1" dirty="0" smtClean="0">
                <a:latin typeface="Calibri"/>
                <a:cs typeface="Calibri"/>
              </a:rPr>
              <a:t>Goes </a:t>
            </a:r>
            <a:r>
              <a:rPr lang="en-US" sz="2400" b="1" dirty="0">
                <a:latin typeface="Calibri"/>
                <a:cs typeface="Calibri"/>
              </a:rPr>
              <a:t>to P</a:t>
            </a:r>
            <a:r>
              <a:rPr lang="en-US" sz="2400" b="1" baseline="-25000" dirty="0">
                <a:latin typeface="Calibri"/>
                <a:cs typeface="Calibri"/>
              </a:rPr>
              <a:t>L</a:t>
            </a:r>
            <a:r>
              <a:rPr lang="en-US" sz="2400" b="1" dirty="0">
                <a:latin typeface="Calibri"/>
                <a:cs typeface="Calibri"/>
              </a:rPr>
              <a:t> =0 from below with time evolution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780" y="4404914"/>
            <a:ext cx="481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Calibri"/>
                <a:cs typeface="Calibri"/>
              </a:rPr>
              <a:t>Glasma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 energy density and pressure</a:t>
            </a:r>
            <a:endParaRPr lang="en-US" sz="2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97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Matching boost invariant Yang-Mills to hydrodynamics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175" t="4091" r="3705" b="6136"/>
          <a:stretch>
            <a:fillRect/>
          </a:stretch>
        </p:blipFill>
        <p:spPr>
          <a:xfrm>
            <a:off x="2176647" y="1295995"/>
            <a:ext cx="5718444" cy="3439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936793"/>
            <a:ext cx="416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1200" dirty="0" smtClean="0">
                <a:latin typeface="Calibri"/>
                <a:cs typeface="Calibri"/>
              </a:rPr>
              <a:t>Energy density and (</a:t>
            </a:r>
            <a:r>
              <a:rPr lang="en-US" sz="2400" b="1" kern="1200" dirty="0" err="1" smtClean="0">
                <a:latin typeface="Calibri"/>
                <a:cs typeface="Calibri"/>
              </a:rPr>
              <a:t>u</a:t>
            </a:r>
            <a:r>
              <a:rPr lang="en-US" sz="2400" b="1" kern="1200" baseline="-25000" dirty="0" err="1" smtClean="0">
                <a:latin typeface="Calibri"/>
                <a:cs typeface="Calibri"/>
              </a:rPr>
              <a:t>x</a:t>
            </a:r>
            <a:r>
              <a:rPr lang="en-US" sz="2400" b="1" kern="1200" dirty="0" err="1" smtClean="0">
                <a:latin typeface="Calibri"/>
                <a:cs typeface="Calibri"/>
              </a:rPr>
              <a:t>,u</a:t>
            </a:r>
            <a:r>
              <a:rPr lang="en-US" sz="2400" b="1" kern="1200" baseline="-25000" dirty="0" err="1" smtClean="0">
                <a:latin typeface="Calibri"/>
                <a:cs typeface="Calibri"/>
              </a:rPr>
              <a:t>y</a:t>
            </a:r>
            <a:r>
              <a:rPr lang="en-US" sz="2400" b="1" kern="1200" dirty="0" smtClean="0">
                <a:latin typeface="Calibri"/>
                <a:cs typeface="Calibri"/>
              </a:rPr>
              <a:t>) from</a:t>
            </a:r>
            <a:endParaRPr lang="en-US" sz="2400" b="1" kern="1200" dirty="0"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978" y="4643838"/>
            <a:ext cx="2594764" cy="10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9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Matching boost invariant Yang-Mills to hydrodynamics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175" t="4091" r="3705" b="6136"/>
          <a:stretch>
            <a:fillRect/>
          </a:stretch>
        </p:blipFill>
        <p:spPr>
          <a:xfrm>
            <a:off x="2176647" y="1295995"/>
            <a:ext cx="5718444" cy="3439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5196006"/>
            <a:ext cx="95038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   Matching </a:t>
            </a:r>
            <a:r>
              <a:rPr lang="en-US" sz="2000" b="1" dirty="0">
                <a:latin typeface="Calibri"/>
                <a:cs typeface="Calibri"/>
              </a:rPr>
              <a:t>to viscous hydro is “brutal” </a:t>
            </a:r>
            <a:r>
              <a:rPr lang="en-US" sz="2000" b="1" dirty="0" smtClean="0">
                <a:latin typeface="Calibri"/>
                <a:cs typeface="Calibri"/>
              </a:rPr>
              <a:t>: assume “instantaneous” </a:t>
            </a:r>
            <a:r>
              <a:rPr lang="en-US" sz="2000" b="1" dirty="0" err="1" smtClean="0">
                <a:latin typeface="Calibri"/>
                <a:cs typeface="Calibri"/>
              </a:rPr>
              <a:t>isotropization</a:t>
            </a:r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 smtClean="0">
              <a:latin typeface="Calibri"/>
              <a:cs typeface="Calibri"/>
            </a:endParaRPr>
          </a:p>
          <a:p>
            <a:endParaRPr lang="en-US" sz="1000" b="1" dirty="0" smtClean="0">
              <a:latin typeface="Calibri"/>
              <a:cs typeface="Calibri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  The heart of the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matter:how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does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isotropization/thermalization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occur in ~ 1 fm/c ?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5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23" y="38100"/>
            <a:ext cx="8536717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Heavy ion phenomenology in weak coupling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055" y="1181100"/>
            <a:ext cx="8760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State of the art phenomenology</a:t>
            </a:r>
            <a:r>
              <a:rPr lang="en-US" sz="2000" b="1" dirty="0" smtClean="0">
                <a:latin typeface="Calibri"/>
                <a:cs typeface="Calibri"/>
              </a:rPr>
              <a:t>: </a:t>
            </a:r>
            <a:r>
              <a:rPr lang="en-US" sz="2400" b="1" dirty="0" smtClean="0">
                <a:latin typeface="Calibri"/>
                <a:cs typeface="Calibri"/>
              </a:rPr>
              <a:t>Solve relativistic viscous hydrodynamic equations with </a:t>
            </a:r>
            <a:r>
              <a:rPr lang="en-US" sz="2400" b="1" dirty="0" err="1" smtClean="0">
                <a:latin typeface="Calibri"/>
                <a:cs typeface="Calibri"/>
              </a:rPr>
              <a:t>Glasma</a:t>
            </a:r>
            <a:r>
              <a:rPr lang="en-US" sz="2400" b="1" dirty="0" smtClean="0">
                <a:latin typeface="Calibri"/>
                <a:cs typeface="Calibri"/>
              </a:rPr>
              <a:t> (Yang-Mills) initial conditions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17" name="Picture 16" descr="CYMvsHydro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18" y="2257956"/>
            <a:ext cx="6529259" cy="361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3273" y="2521003"/>
            <a:ext cx="549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Match event by event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Glasma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(YM)+2+1-D viscous hydro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2606" y="5110890"/>
            <a:ext cx="2214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  <a:cs typeface="Calibri"/>
              </a:rPr>
              <a:t>Energy dist. of YM fields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8843" y="5110890"/>
            <a:ext cx="94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alibri"/>
                <a:cs typeface="Calibri"/>
              </a:rPr>
              <a:t>YM+hydro</a:t>
            </a:r>
            <a:endParaRPr lang="en-US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9349" y="6122372"/>
            <a:ext cx="5149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Schenke,Tribedy,RV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PRL 108 (2012) 252301, PRC 86 (2012) 034908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Gale,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Jeon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Schenke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Tribedy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RV, PRL 110 (2013) 1, 012302</a:t>
            </a:r>
          </a:p>
          <a:p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91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at NLO: plasma instabilities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395" y="1221637"/>
            <a:ext cx="5656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At LO: boost invariant gauge fields  </a:t>
            </a:r>
            <a:r>
              <a:rPr lang="en-US" sz="2000" b="1" dirty="0" err="1" smtClean="0">
                <a:latin typeface="Calibri"/>
                <a:cs typeface="Calibri"/>
              </a:rPr>
              <a:t>A</a:t>
            </a:r>
            <a:r>
              <a:rPr lang="en-US" sz="2000" b="1" baseline="-25000" dirty="0" err="1" smtClean="0">
                <a:latin typeface="Calibri"/>
                <a:cs typeface="Calibri"/>
              </a:rPr>
              <a:t>cl</a:t>
            </a:r>
            <a:r>
              <a:rPr lang="en-US" sz="2000" b="1" baseline="30000" dirty="0" err="1" smtClean="0">
                <a:latin typeface="Calibri"/>
                <a:cs typeface="Calibri"/>
              </a:rPr>
              <a:t>μ,a</a:t>
            </a:r>
            <a:r>
              <a:rPr lang="en-US" sz="2000" b="1" dirty="0" smtClean="0">
                <a:latin typeface="Calibri"/>
                <a:cs typeface="Calibri"/>
              </a:rPr>
              <a:t>(</a:t>
            </a:r>
            <a:r>
              <a:rPr lang="en-US" sz="2000" b="1" dirty="0" err="1" smtClean="0">
                <a:latin typeface="Calibri"/>
                <a:cs typeface="Calibri"/>
              </a:rPr>
              <a:t>x</a:t>
            </a:r>
            <a:r>
              <a:rPr lang="en-US" sz="2000" b="1" baseline="-25000" dirty="0" err="1" smtClean="0">
                <a:latin typeface="Calibri"/>
                <a:cs typeface="Calibri"/>
              </a:rPr>
              <a:t>T</a:t>
            </a:r>
            <a:r>
              <a:rPr lang="en-US" sz="2000" b="1" dirty="0" err="1" smtClean="0">
                <a:latin typeface="Calibri"/>
                <a:cs typeface="Calibri"/>
              </a:rPr>
              <a:t>,τ</a:t>
            </a:r>
            <a:r>
              <a:rPr lang="en-US" sz="2000" b="1" dirty="0" smtClean="0">
                <a:latin typeface="Calibri"/>
                <a:cs typeface="Calibri"/>
              </a:rPr>
              <a:t>) ~ 1/g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r>
              <a:rPr lang="en-US" sz="2000" b="1" dirty="0" smtClean="0">
                <a:latin typeface="Calibri"/>
                <a:cs typeface="Calibri"/>
              </a:rPr>
              <a:t>NLO: </a:t>
            </a:r>
            <a:r>
              <a:rPr lang="en-US" sz="2000" b="1" dirty="0" err="1" smtClean="0">
                <a:latin typeface="Calibri"/>
                <a:cs typeface="Calibri"/>
              </a:rPr>
              <a:t>A</a:t>
            </a:r>
            <a:r>
              <a:rPr lang="en-US" sz="2000" b="1" baseline="30000" dirty="0" err="1" smtClean="0">
                <a:latin typeface="Calibri"/>
                <a:cs typeface="Calibri"/>
              </a:rPr>
              <a:t>μ,a</a:t>
            </a:r>
            <a:r>
              <a:rPr lang="en-US" sz="2000" b="1" dirty="0" smtClean="0">
                <a:latin typeface="Calibri"/>
                <a:cs typeface="Calibri"/>
              </a:rPr>
              <a:t> (</a:t>
            </a:r>
            <a:r>
              <a:rPr lang="en-US" sz="2000" b="1" dirty="0" err="1" smtClean="0">
                <a:latin typeface="Calibri"/>
                <a:cs typeface="Calibri"/>
              </a:rPr>
              <a:t>xT,τ,η</a:t>
            </a:r>
            <a:r>
              <a:rPr lang="en-US" sz="2000" b="1" dirty="0" smtClean="0">
                <a:latin typeface="Calibri"/>
                <a:cs typeface="Calibri"/>
              </a:rPr>
              <a:t>) = </a:t>
            </a:r>
            <a:r>
              <a:rPr lang="en-US" sz="2000" b="1" dirty="0" err="1">
                <a:latin typeface="Calibri"/>
                <a:cs typeface="Calibri"/>
              </a:rPr>
              <a:t>A</a:t>
            </a:r>
            <a:r>
              <a:rPr lang="en-US" sz="2000" b="1" baseline="-25000" dirty="0" err="1">
                <a:latin typeface="Calibri"/>
                <a:cs typeface="Calibri"/>
              </a:rPr>
              <a:t>cl</a:t>
            </a:r>
            <a:r>
              <a:rPr lang="en-US" sz="2000" b="1" baseline="30000" dirty="0" err="1">
                <a:latin typeface="Calibri"/>
                <a:cs typeface="Calibri"/>
              </a:rPr>
              <a:t>μ,a</a:t>
            </a:r>
            <a:r>
              <a:rPr lang="en-US" sz="2000" b="1" dirty="0">
                <a:latin typeface="Calibri"/>
                <a:cs typeface="Calibri"/>
              </a:rPr>
              <a:t>(</a:t>
            </a:r>
            <a:r>
              <a:rPr lang="en-US" sz="2000" b="1" dirty="0" err="1">
                <a:latin typeface="Calibri"/>
                <a:cs typeface="Calibri"/>
              </a:rPr>
              <a:t>x</a:t>
            </a:r>
            <a:r>
              <a:rPr lang="en-US" sz="2000" b="1" baseline="-25000" dirty="0" err="1">
                <a:latin typeface="Calibri"/>
                <a:cs typeface="Calibri"/>
              </a:rPr>
              <a:t>T</a:t>
            </a:r>
            <a:r>
              <a:rPr lang="en-US" sz="2000" b="1" dirty="0" err="1">
                <a:latin typeface="Calibri"/>
                <a:cs typeface="Calibri"/>
              </a:rPr>
              <a:t>,τ</a:t>
            </a:r>
            <a:r>
              <a:rPr lang="en-US" sz="2000" b="1" dirty="0">
                <a:latin typeface="Calibri"/>
                <a:cs typeface="Calibri"/>
              </a:rPr>
              <a:t>) </a:t>
            </a:r>
            <a:r>
              <a:rPr lang="en-US" sz="2000" b="1" dirty="0" smtClean="0">
                <a:latin typeface="Calibri"/>
                <a:cs typeface="Calibri"/>
              </a:rPr>
              <a:t>+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Calibri"/>
                <a:cs typeface="Calibri"/>
              </a:rPr>
              <a:t>μ,a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lang="en-US" sz="2000" b="1" baseline="30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94417" y="1867968"/>
            <a:ext cx="1603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lang="en-US" sz="2000" b="1" baseline="30000" dirty="0" err="1">
                <a:solidFill>
                  <a:srgbClr val="008000"/>
                </a:solidFill>
                <a:latin typeface="Calibri"/>
                <a:cs typeface="Calibri"/>
              </a:rPr>
              <a:t>μ,a</a:t>
            </a:r>
            <a:r>
              <a:rPr lang="en-US" sz="2000" b="1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lang="en-US" sz="2000" b="1" dirty="0" err="1">
                <a:solidFill>
                  <a:srgbClr val="008000"/>
                </a:solidFill>
                <a:latin typeface="Calibri"/>
                <a:cs typeface="Calibri"/>
              </a:rPr>
              <a:t>η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)= O(1)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525901" y="2186189"/>
            <a:ext cx="1009507" cy="7802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202192" y="2361954"/>
            <a:ext cx="3941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latin typeface="Calibri"/>
                <a:cs typeface="Calibri"/>
              </a:rPr>
              <a:t>Small fluctuations grow </a:t>
            </a:r>
          </a:p>
          <a:p>
            <a:endParaRPr lang="en-US" sz="2000" b="1" dirty="0" smtClean="0">
              <a:latin typeface="Calibri"/>
              <a:cs typeface="Calibri"/>
            </a:endParaRPr>
          </a:p>
          <a:p>
            <a:r>
              <a:rPr lang="en-US" sz="2000" b="1" dirty="0" smtClean="0">
                <a:latin typeface="Calibri"/>
                <a:cs typeface="Calibri"/>
              </a:rPr>
              <a:t>exponentially as ~</a:t>
            </a:r>
          </a:p>
          <a:p>
            <a:endParaRPr lang="en-US" sz="2000" b="1" dirty="0" smtClean="0">
              <a:latin typeface="Calibri"/>
              <a:cs typeface="Calibri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69" y="2899107"/>
            <a:ext cx="1182859" cy="4435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49435" y="5160740"/>
            <a:ext cx="66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/>
                <a:cs typeface="Calibri"/>
              </a:rPr>
              <a:t>Q</a:t>
            </a:r>
            <a:r>
              <a:rPr lang="en-US" sz="2000" b="1" baseline="-25000" dirty="0" err="1" smtClean="0">
                <a:latin typeface="Calibri"/>
                <a:cs typeface="Calibri"/>
              </a:rPr>
              <a:t>S</a:t>
            </a:r>
            <a:r>
              <a:rPr lang="en-US" sz="2000" b="1" dirty="0" err="1" smtClean="0">
                <a:latin typeface="Calibri"/>
                <a:cs typeface="Calibri"/>
              </a:rPr>
              <a:t>τ</a:t>
            </a:r>
            <a:endParaRPr lang="en-US" sz="2000" b="1" dirty="0">
              <a:latin typeface="Calibri"/>
              <a:cs typeface="Calibri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58290" y="2361955"/>
            <a:ext cx="4039126" cy="2860071"/>
            <a:chOff x="2400" y="2016"/>
            <a:chExt cx="2352" cy="1628"/>
          </a:xfrm>
        </p:grpSpPr>
        <p:pic>
          <p:nvPicPr>
            <p:cNvPr id="32" name="Picture 31" descr="maxamp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333" b="5555"/>
            <a:stretch/>
          </p:blipFill>
          <p:spPr bwMode="auto">
            <a:xfrm>
              <a:off x="2400" y="2016"/>
              <a:ext cx="2255" cy="1628"/>
            </a:xfrm>
            <a:prstGeom prst="rect">
              <a:avLst/>
            </a:prstGeom>
            <a:noFill/>
          </p:spPr>
        </p:pic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H="1" flipV="1">
              <a:off x="3696" y="3024"/>
              <a:ext cx="343" cy="347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kern="1200"/>
            </a:p>
          </p:txBody>
        </p:sp>
        <p:sp>
          <p:nvSpPr>
            <p:cNvPr id="34" name="Text Box 12" descr="Parchment"/>
            <p:cNvSpPr txBox="1">
              <a:spLocks noChangeArrowheads="1"/>
            </p:cNvSpPr>
            <p:nvPr/>
          </p:nvSpPr>
          <p:spPr bwMode="auto">
            <a:xfrm>
              <a:off x="4177" y="2448"/>
              <a:ext cx="479" cy="10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</p:txBody>
        </p:sp>
        <p:pic>
          <p:nvPicPr>
            <p:cNvPr id="35" name="Picture 34" descr="maxam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8" y="2400"/>
              <a:ext cx="144" cy="108"/>
            </a:xfrm>
            <a:prstGeom prst="rect">
              <a:avLst/>
            </a:prstGeom>
            <a:noFill/>
          </p:spPr>
        </p:pic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3888" y="2880"/>
              <a:ext cx="71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 kern="1200">
                  <a:solidFill>
                    <a:srgbClr val="008080"/>
                  </a:solidFill>
                  <a:latin typeface="Futura" charset="0"/>
                </a:rPr>
                <a:t>increasing </a:t>
              </a:r>
            </a:p>
            <a:p>
              <a:r>
                <a:rPr lang="en-US" sz="1400" b="1" kern="1200">
                  <a:solidFill>
                    <a:srgbClr val="008080"/>
                  </a:solidFill>
                  <a:latin typeface="Futura" charset="0"/>
                </a:rPr>
                <a:t>seed size</a:t>
              </a:r>
            </a:p>
          </p:txBody>
        </p:sp>
        <p:sp>
          <p:nvSpPr>
            <p:cNvPr id="37" name="Text Box 15" descr="Parchment"/>
            <p:cNvSpPr txBox="1">
              <a:spLocks noChangeArrowheads="1"/>
            </p:cNvSpPr>
            <p:nvPr/>
          </p:nvSpPr>
          <p:spPr bwMode="auto">
            <a:xfrm>
              <a:off x="4464" y="3504"/>
              <a:ext cx="288" cy="14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tIns="0" anchorCtr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kern="1200">
                  <a:latin typeface="Times New Roman" charset="0"/>
                </a:rPr>
                <a:t>2500</a:t>
              </a:r>
              <a:endParaRPr lang="en-US" kern="1200">
                <a:latin typeface="Futura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796143" y="852305"/>
            <a:ext cx="21775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Romatschke,Venugopalan</a:t>
            </a:r>
            <a:endParaRPr lang="en-US" sz="1400" b="1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Dusling,Gelis,Venugopalan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Gelis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Epelbaum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8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at NLO: plasma instabilities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395" y="1221637"/>
            <a:ext cx="5656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At LO: boost invariant gauge fields  </a:t>
            </a:r>
            <a:r>
              <a:rPr lang="en-US" sz="2000" b="1" dirty="0" err="1" smtClean="0">
                <a:latin typeface="Calibri"/>
                <a:cs typeface="Calibri"/>
              </a:rPr>
              <a:t>A</a:t>
            </a:r>
            <a:r>
              <a:rPr lang="en-US" sz="2000" b="1" baseline="-25000" dirty="0" err="1" smtClean="0">
                <a:latin typeface="Calibri"/>
                <a:cs typeface="Calibri"/>
              </a:rPr>
              <a:t>cl</a:t>
            </a:r>
            <a:r>
              <a:rPr lang="en-US" sz="2000" b="1" baseline="30000" dirty="0" err="1" smtClean="0">
                <a:latin typeface="Calibri"/>
                <a:cs typeface="Calibri"/>
              </a:rPr>
              <a:t>μ,a</a:t>
            </a:r>
            <a:r>
              <a:rPr lang="en-US" sz="2000" b="1" dirty="0" smtClean="0">
                <a:latin typeface="Calibri"/>
                <a:cs typeface="Calibri"/>
              </a:rPr>
              <a:t>(</a:t>
            </a:r>
            <a:r>
              <a:rPr lang="en-US" sz="2000" b="1" dirty="0" err="1" smtClean="0">
                <a:latin typeface="Calibri"/>
                <a:cs typeface="Calibri"/>
              </a:rPr>
              <a:t>x</a:t>
            </a:r>
            <a:r>
              <a:rPr lang="en-US" sz="2000" b="1" baseline="-25000" dirty="0" err="1" smtClean="0">
                <a:latin typeface="Calibri"/>
                <a:cs typeface="Calibri"/>
              </a:rPr>
              <a:t>T</a:t>
            </a:r>
            <a:r>
              <a:rPr lang="en-US" sz="2000" b="1" dirty="0" err="1" smtClean="0">
                <a:latin typeface="Calibri"/>
                <a:cs typeface="Calibri"/>
              </a:rPr>
              <a:t>,τ</a:t>
            </a:r>
            <a:r>
              <a:rPr lang="en-US" sz="2000" b="1" dirty="0" smtClean="0">
                <a:latin typeface="Calibri"/>
                <a:cs typeface="Calibri"/>
              </a:rPr>
              <a:t>) ~ 1/g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r>
              <a:rPr lang="en-US" sz="2000" b="1" dirty="0" smtClean="0">
                <a:latin typeface="Calibri"/>
                <a:cs typeface="Calibri"/>
              </a:rPr>
              <a:t>NLO: </a:t>
            </a:r>
            <a:r>
              <a:rPr lang="en-US" sz="2000" b="1" dirty="0" err="1" smtClean="0">
                <a:latin typeface="Calibri"/>
                <a:cs typeface="Calibri"/>
              </a:rPr>
              <a:t>A</a:t>
            </a:r>
            <a:r>
              <a:rPr lang="en-US" sz="2000" b="1" baseline="30000" dirty="0" err="1" smtClean="0">
                <a:latin typeface="Calibri"/>
                <a:cs typeface="Calibri"/>
              </a:rPr>
              <a:t>μ,a</a:t>
            </a:r>
            <a:r>
              <a:rPr lang="en-US" sz="2000" b="1" dirty="0" smtClean="0">
                <a:latin typeface="Calibri"/>
                <a:cs typeface="Calibri"/>
              </a:rPr>
              <a:t> (</a:t>
            </a:r>
            <a:r>
              <a:rPr lang="en-US" sz="2000" b="1" dirty="0" err="1" smtClean="0">
                <a:latin typeface="Calibri"/>
                <a:cs typeface="Calibri"/>
              </a:rPr>
              <a:t>xT,τ,η</a:t>
            </a:r>
            <a:r>
              <a:rPr lang="en-US" sz="2000" b="1" dirty="0" smtClean="0">
                <a:latin typeface="Calibri"/>
                <a:cs typeface="Calibri"/>
              </a:rPr>
              <a:t>) = </a:t>
            </a:r>
            <a:r>
              <a:rPr lang="en-US" sz="2000" b="1" dirty="0" err="1">
                <a:latin typeface="Calibri"/>
                <a:cs typeface="Calibri"/>
              </a:rPr>
              <a:t>A</a:t>
            </a:r>
            <a:r>
              <a:rPr lang="en-US" sz="2000" b="1" baseline="-25000" dirty="0" err="1">
                <a:latin typeface="Calibri"/>
                <a:cs typeface="Calibri"/>
              </a:rPr>
              <a:t>cl</a:t>
            </a:r>
            <a:r>
              <a:rPr lang="en-US" sz="2000" b="1" baseline="30000" dirty="0" err="1">
                <a:latin typeface="Calibri"/>
                <a:cs typeface="Calibri"/>
              </a:rPr>
              <a:t>μ,a</a:t>
            </a:r>
            <a:r>
              <a:rPr lang="en-US" sz="2000" b="1" dirty="0">
                <a:latin typeface="Calibri"/>
                <a:cs typeface="Calibri"/>
              </a:rPr>
              <a:t>(</a:t>
            </a:r>
            <a:r>
              <a:rPr lang="en-US" sz="2000" b="1" dirty="0" err="1">
                <a:latin typeface="Calibri"/>
                <a:cs typeface="Calibri"/>
              </a:rPr>
              <a:t>x</a:t>
            </a:r>
            <a:r>
              <a:rPr lang="en-US" sz="2000" b="1" baseline="-25000" dirty="0" err="1">
                <a:latin typeface="Calibri"/>
                <a:cs typeface="Calibri"/>
              </a:rPr>
              <a:t>T</a:t>
            </a:r>
            <a:r>
              <a:rPr lang="en-US" sz="2000" b="1" dirty="0" err="1">
                <a:latin typeface="Calibri"/>
                <a:cs typeface="Calibri"/>
              </a:rPr>
              <a:t>,τ</a:t>
            </a:r>
            <a:r>
              <a:rPr lang="en-US" sz="2000" b="1" dirty="0">
                <a:latin typeface="Calibri"/>
                <a:cs typeface="Calibri"/>
              </a:rPr>
              <a:t>) </a:t>
            </a:r>
            <a:r>
              <a:rPr lang="en-US" sz="2000" b="1" dirty="0" smtClean="0">
                <a:latin typeface="Calibri"/>
                <a:cs typeface="Calibri"/>
              </a:rPr>
              <a:t>+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Calibri"/>
                <a:cs typeface="Calibri"/>
              </a:rPr>
              <a:t>μ,a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lang="en-US" sz="2000" b="1" baseline="30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94417" y="1867968"/>
            <a:ext cx="1603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lang="en-US" sz="2000" b="1" baseline="30000" dirty="0" err="1">
                <a:solidFill>
                  <a:srgbClr val="008000"/>
                </a:solidFill>
                <a:latin typeface="Calibri"/>
                <a:cs typeface="Calibri"/>
              </a:rPr>
              <a:t>μ,a</a:t>
            </a:r>
            <a:r>
              <a:rPr lang="en-US" sz="2000" b="1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lang="en-US" sz="2000" b="1" dirty="0" err="1">
                <a:solidFill>
                  <a:srgbClr val="008000"/>
                </a:solidFill>
                <a:latin typeface="Calibri"/>
                <a:cs typeface="Calibri"/>
              </a:rPr>
              <a:t>η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)= O(1)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525901" y="2186189"/>
            <a:ext cx="1009507" cy="7802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202192" y="2361954"/>
            <a:ext cx="3941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latin typeface="Calibri"/>
                <a:cs typeface="Calibri"/>
              </a:rPr>
              <a:t>Small fluctuations are same order of classical field at </a:t>
            </a:r>
            <a:endParaRPr lang="en-US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02" y="3352469"/>
            <a:ext cx="1827184" cy="6407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83930" y="5129962"/>
            <a:ext cx="66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/>
                <a:cs typeface="Calibri"/>
              </a:rPr>
              <a:t>Q</a:t>
            </a:r>
            <a:r>
              <a:rPr lang="en-US" sz="2000" b="1" baseline="-25000" dirty="0" err="1" smtClean="0">
                <a:latin typeface="Calibri"/>
                <a:cs typeface="Calibri"/>
              </a:rPr>
              <a:t>S</a:t>
            </a:r>
            <a:r>
              <a:rPr lang="en-US" sz="2000" b="1" dirty="0" err="1" smtClean="0">
                <a:latin typeface="Calibri"/>
                <a:cs typeface="Calibri"/>
              </a:rPr>
              <a:t>τ</a:t>
            </a:r>
            <a:endParaRPr lang="en-US" sz="2000" b="1" dirty="0">
              <a:latin typeface="Calibri"/>
              <a:cs typeface="Calibri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29872" y="2361955"/>
            <a:ext cx="4039126" cy="2860071"/>
            <a:chOff x="2400" y="2016"/>
            <a:chExt cx="2352" cy="1628"/>
          </a:xfrm>
        </p:grpSpPr>
        <p:pic>
          <p:nvPicPr>
            <p:cNvPr id="32" name="Picture 31" descr="maxamp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333" b="5555"/>
            <a:stretch/>
          </p:blipFill>
          <p:spPr bwMode="auto">
            <a:xfrm>
              <a:off x="2400" y="2016"/>
              <a:ext cx="2255" cy="1628"/>
            </a:xfrm>
            <a:prstGeom prst="rect">
              <a:avLst/>
            </a:prstGeom>
            <a:noFill/>
          </p:spPr>
        </p:pic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H="1" flipV="1">
              <a:off x="3696" y="3024"/>
              <a:ext cx="343" cy="347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kern="1200"/>
            </a:p>
          </p:txBody>
        </p:sp>
        <p:sp>
          <p:nvSpPr>
            <p:cNvPr id="34" name="Text Box 12" descr="Parchment"/>
            <p:cNvSpPr txBox="1">
              <a:spLocks noChangeArrowheads="1"/>
            </p:cNvSpPr>
            <p:nvPr/>
          </p:nvSpPr>
          <p:spPr bwMode="auto">
            <a:xfrm>
              <a:off x="4177" y="2448"/>
              <a:ext cx="479" cy="10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</p:txBody>
        </p:sp>
        <p:pic>
          <p:nvPicPr>
            <p:cNvPr id="35" name="Picture 34" descr="maxam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8" y="2400"/>
              <a:ext cx="144" cy="108"/>
            </a:xfrm>
            <a:prstGeom prst="rect">
              <a:avLst/>
            </a:prstGeom>
            <a:noFill/>
          </p:spPr>
        </p:pic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3888" y="2880"/>
              <a:ext cx="71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 kern="1200" dirty="0">
                  <a:solidFill>
                    <a:srgbClr val="008080"/>
                  </a:solidFill>
                  <a:latin typeface="Futura" charset="0"/>
                </a:rPr>
                <a:t>increasing </a:t>
              </a:r>
            </a:p>
            <a:p>
              <a:r>
                <a:rPr lang="en-US" sz="1400" b="1" kern="1200" dirty="0">
                  <a:solidFill>
                    <a:srgbClr val="008080"/>
                  </a:solidFill>
                  <a:latin typeface="Futura" charset="0"/>
                </a:rPr>
                <a:t>seed size</a:t>
              </a:r>
            </a:p>
          </p:txBody>
        </p:sp>
        <p:sp>
          <p:nvSpPr>
            <p:cNvPr id="37" name="Text Box 15" descr="Parchment"/>
            <p:cNvSpPr txBox="1">
              <a:spLocks noChangeArrowheads="1"/>
            </p:cNvSpPr>
            <p:nvPr/>
          </p:nvSpPr>
          <p:spPr bwMode="auto">
            <a:xfrm>
              <a:off x="4464" y="3504"/>
              <a:ext cx="288" cy="14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tIns="0" anchorCtr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kern="1200">
                  <a:latin typeface="Times New Roman" charset="0"/>
                </a:rPr>
                <a:t>2500</a:t>
              </a:r>
              <a:endParaRPr lang="en-US" kern="1200">
                <a:latin typeface="Futura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519677" y="4268188"/>
            <a:ext cx="35573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err="1" smtClean="0">
                <a:latin typeface="Calibri"/>
                <a:cs typeface="Calibri"/>
              </a:rPr>
              <a:t>Resum</a:t>
            </a:r>
            <a:r>
              <a:rPr lang="en-US" sz="2000" b="1" dirty="0" smtClean="0">
                <a:latin typeface="Calibri"/>
                <a:cs typeface="Calibri"/>
              </a:rPr>
              <a:t> such contributions to </a:t>
            </a:r>
          </a:p>
          <a:p>
            <a:pPr>
              <a:buClr>
                <a:srgbClr val="FF0000"/>
              </a:buClr>
            </a:pPr>
            <a:endParaRPr lang="en-US" sz="1000" b="1" dirty="0" smtClean="0">
              <a:latin typeface="Calibri"/>
              <a:cs typeface="Calibri"/>
            </a:endParaRPr>
          </a:p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/>
                <a:cs typeface="Calibri"/>
              </a:rPr>
              <a:t>all orders 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43" y="4693540"/>
            <a:ext cx="1639008" cy="436422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33" y="5779127"/>
            <a:ext cx="5938036" cy="79110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796143" y="852305"/>
            <a:ext cx="21775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Romatschke,Venugopalan</a:t>
            </a:r>
            <a:endParaRPr lang="en-US" sz="1400" b="1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Dusling,Gelis,Venugopalan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Gelis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Epelbaum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8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at NLO: plasma instabilities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395" y="1221637"/>
            <a:ext cx="5656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At LO: boost invariant gauge fields  </a:t>
            </a:r>
            <a:r>
              <a:rPr lang="en-US" sz="2000" b="1" dirty="0" err="1" smtClean="0">
                <a:latin typeface="Calibri"/>
                <a:cs typeface="Calibri"/>
              </a:rPr>
              <a:t>A</a:t>
            </a:r>
            <a:r>
              <a:rPr lang="en-US" sz="2000" b="1" baseline="-25000" dirty="0" err="1" smtClean="0">
                <a:latin typeface="Calibri"/>
                <a:cs typeface="Calibri"/>
              </a:rPr>
              <a:t>cl</a:t>
            </a:r>
            <a:r>
              <a:rPr lang="en-US" sz="2000" b="1" baseline="30000" dirty="0" err="1" smtClean="0">
                <a:latin typeface="Calibri"/>
                <a:cs typeface="Calibri"/>
              </a:rPr>
              <a:t>μ,a</a:t>
            </a:r>
            <a:r>
              <a:rPr lang="en-US" sz="2000" b="1" dirty="0" smtClean="0">
                <a:latin typeface="Calibri"/>
                <a:cs typeface="Calibri"/>
              </a:rPr>
              <a:t>(</a:t>
            </a:r>
            <a:r>
              <a:rPr lang="en-US" sz="2000" b="1" dirty="0" err="1" smtClean="0">
                <a:latin typeface="Calibri"/>
                <a:cs typeface="Calibri"/>
              </a:rPr>
              <a:t>x</a:t>
            </a:r>
            <a:r>
              <a:rPr lang="en-US" sz="2000" b="1" baseline="-25000" dirty="0" err="1" smtClean="0">
                <a:latin typeface="Calibri"/>
                <a:cs typeface="Calibri"/>
              </a:rPr>
              <a:t>T</a:t>
            </a:r>
            <a:r>
              <a:rPr lang="en-US" sz="2000" b="1" dirty="0" err="1" smtClean="0">
                <a:latin typeface="Calibri"/>
                <a:cs typeface="Calibri"/>
              </a:rPr>
              <a:t>,τ</a:t>
            </a:r>
            <a:r>
              <a:rPr lang="en-US" sz="2000" b="1" dirty="0" smtClean="0">
                <a:latin typeface="Calibri"/>
                <a:cs typeface="Calibri"/>
              </a:rPr>
              <a:t>) ~ 1/g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r>
              <a:rPr lang="en-US" sz="2000" b="1" dirty="0" smtClean="0">
                <a:latin typeface="Calibri"/>
                <a:cs typeface="Calibri"/>
              </a:rPr>
              <a:t>NLO: </a:t>
            </a:r>
            <a:r>
              <a:rPr lang="en-US" sz="2000" b="1" dirty="0" err="1" smtClean="0">
                <a:latin typeface="Calibri"/>
                <a:cs typeface="Calibri"/>
              </a:rPr>
              <a:t>A</a:t>
            </a:r>
            <a:r>
              <a:rPr lang="en-US" sz="2000" b="1" baseline="30000" dirty="0" err="1" smtClean="0">
                <a:latin typeface="Calibri"/>
                <a:cs typeface="Calibri"/>
              </a:rPr>
              <a:t>μ,a</a:t>
            </a:r>
            <a:r>
              <a:rPr lang="en-US" sz="2000" b="1" dirty="0" smtClean="0">
                <a:latin typeface="Calibri"/>
                <a:cs typeface="Calibri"/>
              </a:rPr>
              <a:t> (</a:t>
            </a:r>
            <a:r>
              <a:rPr lang="en-US" sz="2000" b="1" dirty="0" err="1" smtClean="0">
                <a:latin typeface="Calibri"/>
                <a:cs typeface="Calibri"/>
              </a:rPr>
              <a:t>xT,τ,η</a:t>
            </a:r>
            <a:r>
              <a:rPr lang="en-US" sz="2000" b="1" dirty="0" smtClean="0">
                <a:latin typeface="Calibri"/>
                <a:cs typeface="Calibri"/>
              </a:rPr>
              <a:t>) = </a:t>
            </a:r>
            <a:r>
              <a:rPr lang="en-US" sz="2000" b="1" dirty="0" err="1">
                <a:latin typeface="Calibri"/>
                <a:cs typeface="Calibri"/>
              </a:rPr>
              <a:t>A</a:t>
            </a:r>
            <a:r>
              <a:rPr lang="en-US" sz="2000" b="1" baseline="-25000" dirty="0" err="1">
                <a:latin typeface="Calibri"/>
                <a:cs typeface="Calibri"/>
              </a:rPr>
              <a:t>cl</a:t>
            </a:r>
            <a:r>
              <a:rPr lang="en-US" sz="2000" b="1" baseline="30000" dirty="0" err="1">
                <a:latin typeface="Calibri"/>
                <a:cs typeface="Calibri"/>
              </a:rPr>
              <a:t>μ,a</a:t>
            </a:r>
            <a:r>
              <a:rPr lang="en-US" sz="2000" b="1" dirty="0">
                <a:latin typeface="Calibri"/>
                <a:cs typeface="Calibri"/>
              </a:rPr>
              <a:t>(</a:t>
            </a:r>
            <a:r>
              <a:rPr lang="en-US" sz="2000" b="1" dirty="0" err="1">
                <a:latin typeface="Calibri"/>
                <a:cs typeface="Calibri"/>
              </a:rPr>
              <a:t>x</a:t>
            </a:r>
            <a:r>
              <a:rPr lang="en-US" sz="2000" b="1" baseline="-25000" dirty="0" err="1">
                <a:latin typeface="Calibri"/>
                <a:cs typeface="Calibri"/>
              </a:rPr>
              <a:t>T</a:t>
            </a:r>
            <a:r>
              <a:rPr lang="en-US" sz="2000" b="1" dirty="0" err="1">
                <a:latin typeface="Calibri"/>
                <a:cs typeface="Calibri"/>
              </a:rPr>
              <a:t>,τ</a:t>
            </a:r>
            <a:r>
              <a:rPr lang="en-US" sz="2000" b="1" dirty="0">
                <a:latin typeface="Calibri"/>
                <a:cs typeface="Calibri"/>
              </a:rPr>
              <a:t>) </a:t>
            </a:r>
            <a:r>
              <a:rPr lang="en-US" sz="2000" b="1" dirty="0" smtClean="0">
                <a:latin typeface="Calibri"/>
                <a:cs typeface="Calibri"/>
              </a:rPr>
              <a:t>+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Calibri"/>
                <a:cs typeface="Calibri"/>
              </a:rPr>
              <a:t>μ,a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lang="en-US" sz="2000" b="1" baseline="30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94417" y="1867968"/>
            <a:ext cx="160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lang="en-US" b="1" baseline="30000" dirty="0" err="1">
                <a:solidFill>
                  <a:srgbClr val="008000"/>
                </a:solidFill>
                <a:latin typeface="Calibri"/>
                <a:cs typeface="Calibri"/>
              </a:rPr>
              <a:t>μ,a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</a:rPr>
              <a:t>η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)= O(1)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525901" y="2186189"/>
            <a:ext cx="1009507" cy="7802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202192" y="2361954"/>
            <a:ext cx="3941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latin typeface="Calibri"/>
                <a:cs typeface="Calibri"/>
              </a:rPr>
              <a:t>Small fluctuations grow </a:t>
            </a:r>
          </a:p>
          <a:p>
            <a:r>
              <a:rPr lang="en-US" sz="2000" b="1" dirty="0">
                <a:latin typeface="Calibri"/>
                <a:cs typeface="Calibri"/>
              </a:rPr>
              <a:t>e</a:t>
            </a:r>
            <a:r>
              <a:rPr lang="en-US" sz="2000" b="1" dirty="0" smtClean="0">
                <a:latin typeface="Calibri"/>
                <a:cs typeface="Calibri"/>
              </a:rPr>
              <a:t>xponentially as ~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latin typeface="Calibri"/>
                <a:cs typeface="Calibri"/>
              </a:rPr>
              <a:t>Same order of classical field at </a:t>
            </a:r>
            <a:endParaRPr lang="en-US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69" y="2676243"/>
            <a:ext cx="805192" cy="301947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17" y="3659528"/>
            <a:ext cx="1487973" cy="5217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77235" y="4976074"/>
            <a:ext cx="66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Q</a:t>
            </a:r>
            <a:r>
              <a:rPr lang="en-US" b="1" baseline="-25000" dirty="0" err="1" smtClean="0">
                <a:latin typeface="Calibri"/>
                <a:cs typeface="Calibri"/>
              </a:rPr>
              <a:t>S</a:t>
            </a:r>
            <a:r>
              <a:rPr lang="en-US" b="1" dirty="0" err="1" smtClean="0">
                <a:latin typeface="Calibri"/>
                <a:cs typeface="Calibri"/>
              </a:rPr>
              <a:t>τ</a:t>
            </a:r>
            <a:endParaRPr lang="en-US" b="1" dirty="0">
              <a:latin typeface="Calibri"/>
              <a:cs typeface="Calibri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58290" y="2361955"/>
            <a:ext cx="4039126" cy="2860071"/>
            <a:chOff x="2400" y="2016"/>
            <a:chExt cx="2352" cy="1628"/>
          </a:xfrm>
        </p:grpSpPr>
        <p:pic>
          <p:nvPicPr>
            <p:cNvPr id="32" name="Picture 31" descr="maxamp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333" b="5555"/>
            <a:stretch/>
          </p:blipFill>
          <p:spPr bwMode="auto">
            <a:xfrm>
              <a:off x="2400" y="2016"/>
              <a:ext cx="2255" cy="1628"/>
            </a:xfrm>
            <a:prstGeom prst="rect">
              <a:avLst/>
            </a:prstGeom>
            <a:noFill/>
          </p:spPr>
        </p:pic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H="1" flipV="1">
              <a:off x="3696" y="3024"/>
              <a:ext cx="343" cy="347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kern="1200"/>
            </a:p>
          </p:txBody>
        </p:sp>
        <p:sp>
          <p:nvSpPr>
            <p:cNvPr id="34" name="Text Box 12" descr="Parchment"/>
            <p:cNvSpPr txBox="1">
              <a:spLocks noChangeArrowheads="1"/>
            </p:cNvSpPr>
            <p:nvPr/>
          </p:nvSpPr>
          <p:spPr bwMode="auto">
            <a:xfrm>
              <a:off x="4177" y="2448"/>
              <a:ext cx="479" cy="109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  <a:p>
              <a:pPr>
                <a:spcBef>
                  <a:spcPct val="50000"/>
                </a:spcBef>
              </a:pPr>
              <a:endParaRPr lang="en-US" kern="1200">
                <a:latin typeface="Futura" charset="0"/>
              </a:endParaRPr>
            </a:p>
          </p:txBody>
        </p:sp>
        <p:pic>
          <p:nvPicPr>
            <p:cNvPr id="35" name="Picture 34" descr="maxamp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8" y="2400"/>
              <a:ext cx="144" cy="108"/>
            </a:xfrm>
            <a:prstGeom prst="rect">
              <a:avLst/>
            </a:prstGeom>
            <a:noFill/>
          </p:spPr>
        </p:pic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3888" y="2880"/>
              <a:ext cx="71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 kern="1200">
                  <a:solidFill>
                    <a:srgbClr val="008080"/>
                  </a:solidFill>
                  <a:latin typeface="Futura" charset="0"/>
                </a:rPr>
                <a:t>increasing </a:t>
              </a:r>
            </a:p>
            <a:p>
              <a:r>
                <a:rPr lang="en-US" sz="1400" b="1" kern="1200">
                  <a:solidFill>
                    <a:srgbClr val="008080"/>
                  </a:solidFill>
                  <a:latin typeface="Futura" charset="0"/>
                </a:rPr>
                <a:t>seed size</a:t>
              </a:r>
            </a:p>
          </p:txBody>
        </p:sp>
        <p:sp>
          <p:nvSpPr>
            <p:cNvPr id="37" name="Text Box 15" descr="Parchment"/>
            <p:cNvSpPr txBox="1">
              <a:spLocks noChangeArrowheads="1"/>
            </p:cNvSpPr>
            <p:nvPr/>
          </p:nvSpPr>
          <p:spPr bwMode="auto">
            <a:xfrm>
              <a:off x="4464" y="3504"/>
              <a:ext cx="288" cy="140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tIns="0" anchorCtr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kern="1200">
                  <a:latin typeface="Times New Roman" charset="0"/>
                </a:rPr>
                <a:t>2500</a:t>
              </a:r>
              <a:endParaRPr lang="en-US" kern="1200">
                <a:latin typeface="Futura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416296" y="4268188"/>
            <a:ext cx="3557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err="1" smtClean="0">
                <a:latin typeface="Calibri"/>
                <a:cs typeface="Calibri"/>
              </a:rPr>
              <a:t>Resum</a:t>
            </a:r>
            <a:r>
              <a:rPr lang="en-US" sz="2000" b="1" dirty="0" smtClean="0">
                <a:latin typeface="Calibri"/>
                <a:cs typeface="Calibri"/>
              </a:rPr>
              <a:t> such contributions to </a:t>
            </a:r>
          </a:p>
          <a:p>
            <a:pPr>
              <a:buClr>
                <a:srgbClr val="FF0000"/>
              </a:buClr>
            </a:pPr>
            <a:r>
              <a:rPr lang="en-US" sz="2000" b="1" dirty="0">
                <a:latin typeface="Calibri"/>
                <a:cs typeface="Calibri"/>
              </a:rPr>
              <a:t>a</a:t>
            </a:r>
            <a:r>
              <a:rPr lang="en-US" sz="2000" b="1" dirty="0" smtClean="0">
                <a:latin typeface="Calibri"/>
                <a:cs typeface="Calibri"/>
              </a:rPr>
              <a:t>ll orders 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48" y="4976074"/>
            <a:ext cx="1360442" cy="36224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41125" y="5408648"/>
            <a:ext cx="859722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0066"/>
              </a:buClr>
              <a:buFont typeface="Wingdings" charset="2"/>
              <a:buChar char="u"/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Leading quantum corrections can be expressed as average over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a classical-statistical ensemble of initial conditions</a:t>
            </a:r>
          </a:p>
          <a:p>
            <a:endParaRPr lang="en-US" sz="2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8585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Romatschke,Venugopalan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Dusling,Gelis,Venugopalan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Gelis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Epelbaum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21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Spectrum of initial quantum fluctuations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dum1.png"/>
          <p:cNvPicPr>
            <a:picLocks noChangeAspect="1"/>
          </p:cNvPicPr>
          <p:nvPr/>
        </p:nvPicPr>
        <p:blipFill>
          <a:blip r:embed="rId2"/>
          <a:srcRect l="13661" r="13114"/>
          <a:stretch>
            <a:fillRect/>
          </a:stretch>
        </p:blipFill>
        <p:spPr>
          <a:xfrm>
            <a:off x="288954" y="839087"/>
            <a:ext cx="2884351" cy="2715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7723" y="989111"/>
            <a:ext cx="191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Dusling,Gelis,RV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(2011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)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Gelis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Epelbaum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(2013)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346" y="1387163"/>
            <a:ext cx="4673306" cy="79831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151" y="2196790"/>
            <a:ext cx="2285048" cy="59966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46" y="2796457"/>
            <a:ext cx="3511093" cy="380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70151" y="3554492"/>
            <a:ext cx="2003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Higher orders: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1324612" y="989111"/>
            <a:ext cx="699191" cy="398052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Lucida Grande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48" y="1016555"/>
            <a:ext cx="724495" cy="25289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1359893" y="1083055"/>
            <a:ext cx="256584" cy="18639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Lucida Grande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674208" y="1083055"/>
            <a:ext cx="256584" cy="18639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Lucida Grande" charset="0"/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3" name="Group 34"/>
          <p:cNvGrpSpPr/>
          <p:nvPr/>
        </p:nvGrpSpPr>
        <p:grpSpPr>
          <a:xfrm>
            <a:off x="288954" y="3659260"/>
            <a:ext cx="3236001" cy="2528701"/>
            <a:chOff x="288954" y="3849873"/>
            <a:chExt cx="3236001" cy="2528701"/>
          </a:xfrm>
        </p:grpSpPr>
        <p:grpSp>
          <p:nvGrpSpPr>
            <p:cNvPr id="4" name="Group 21"/>
            <p:cNvGrpSpPr/>
            <p:nvPr/>
          </p:nvGrpSpPr>
          <p:grpSpPr>
            <a:xfrm>
              <a:off x="288954" y="3849873"/>
              <a:ext cx="3236001" cy="2528701"/>
              <a:chOff x="288954" y="3849873"/>
              <a:chExt cx="3236001" cy="2528701"/>
            </a:xfrm>
          </p:grpSpPr>
          <p:pic>
            <p:nvPicPr>
              <p:cNvPr id="17" name="Picture 16" descr="dum1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4148" y="3849873"/>
                <a:ext cx="2489200" cy="2006600"/>
              </a:xfrm>
              <a:prstGeom prst="rect">
                <a:avLst/>
              </a:prstGeom>
            </p:spPr>
          </p:pic>
          <p:pic>
            <p:nvPicPr>
              <p:cNvPr id="20" name="Picture 19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954" y="5995821"/>
                <a:ext cx="3236001" cy="382753"/>
              </a:xfrm>
              <a:prstGeom prst="rect">
                <a:avLst/>
              </a:prstGeom>
            </p:spPr>
          </p:pic>
        </p:grpSp>
        <p:sp>
          <p:nvSpPr>
            <p:cNvPr id="19" name="Oval 18"/>
            <p:cNvSpPr/>
            <p:nvPr/>
          </p:nvSpPr>
          <p:spPr bwMode="auto">
            <a:xfrm>
              <a:off x="1373604" y="3849873"/>
              <a:ext cx="790545" cy="398052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Lucida Grande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512293" y="3952544"/>
              <a:ext cx="256584" cy="18639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Lucida Grande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1802500" y="3952544"/>
              <a:ext cx="256584" cy="18639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Lucida Grande" charset="0"/>
                <a:ea typeface="ヒラギノ角ゴ Pro W3" charset="-128"/>
                <a:cs typeface="ヒラギノ角ゴ Pro W3" charset="-128"/>
              </a:endParaRPr>
            </a:p>
          </p:txBody>
        </p: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148" y="3952544"/>
              <a:ext cx="724495" cy="252890"/>
            </a:xfrm>
            <a:prstGeom prst="rect">
              <a:avLst/>
            </a:prstGeom>
          </p:spPr>
        </p:pic>
      </p:grpSp>
      <p:grpSp>
        <p:nvGrpSpPr>
          <p:cNvPr id="8" name="Group 35"/>
          <p:cNvGrpSpPr/>
          <p:nvPr/>
        </p:nvGrpSpPr>
        <p:grpSpPr>
          <a:xfrm>
            <a:off x="5249826" y="3554492"/>
            <a:ext cx="3726717" cy="2525722"/>
            <a:chOff x="5192095" y="3618105"/>
            <a:chExt cx="3726717" cy="2525722"/>
          </a:xfrm>
        </p:grpSpPr>
        <p:grpSp>
          <p:nvGrpSpPr>
            <p:cNvPr id="11" name="Group 22"/>
            <p:cNvGrpSpPr/>
            <p:nvPr/>
          </p:nvGrpSpPr>
          <p:grpSpPr>
            <a:xfrm>
              <a:off x="5192095" y="3722873"/>
              <a:ext cx="3726717" cy="2420954"/>
              <a:chOff x="5192095" y="3722873"/>
              <a:chExt cx="3726717" cy="2420954"/>
            </a:xfrm>
          </p:grpSpPr>
          <p:pic>
            <p:nvPicPr>
              <p:cNvPr id="18" name="Picture 17" descr="dum2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88489" y="3722873"/>
                <a:ext cx="2501900" cy="2133600"/>
              </a:xfrm>
              <a:prstGeom prst="rect">
                <a:avLst/>
              </a:prstGeom>
            </p:spPr>
          </p:pic>
          <p:pic>
            <p:nvPicPr>
              <p:cNvPr id="21" name="Picture 20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92095" y="5726586"/>
                <a:ext cx="3726717" cy="417241"/>
              </a:xfrm>
              <a:prstGeom prst="rect">
                <a:avLst/>
              </a:prstGeom>
            </p:spPr>
          </p:pic>
        </p:grpSp>
        <p:sp>
          <p:nvSpPr>
            <p:cNvPr id="24" name="Oval 23"/>
            <p:cNvSpPr/>
            <p:nvPr/>
          </p:nvSpPr>
          <p:spPr bwMode="auto">
            <a:xfrm>
              <a:off x="6555116" y="3618105"/>
              <a:ext cx="885214" cy="398052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Lucida Grande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741139" y="3722873"/>
              <a:ext cx="256584" cy="18639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Lucida Grande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055454" y="3722873"/>
              <a:ext cx="256584" cy="18639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Lucida Grande" charset="0"/>
                <a:ea typeface="ヒラギノ角ゴ Pro W3" charset="-128"/>
                <a:cs typeface="ヒラギノ角ゴ Pro W3" charset="-128"/>
              </a:endParaRPr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5894" y="3656373"/>
              <a:ext cx="724495" cy="252890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3852333" y="6153834"/>
            <a:ext cx="525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These are “parametrically suppressed” - just barely…</a:t>
            </a:r>
            <a:endParaRPr lang="en-US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Talk outline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3310"/>
            <a:ext cx="9144000" cy="5534690"/>
          </a:xfrm>
        </p:spPr>
        <p:txBody>
          <a:bodyPr/>
          <a:lstStyle/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000" b="1" dirty="0" smtClean="0">
                <a:latin typeface="Calibri"/>
                <a:cs typeface="Calibri"/>
              </a:rPr>
              <a:t>Turbulent </a:t>
            </a:r>
            <a:r>
              <a:rPr lang="en-US" sz="2000" b="1" dirty="0" err="1" smtClean="0">
                <a:latin typeface="Calibri"/>
                <a:cs typeface="Calibri"/>
              </a:rPr>
              <a:t>thermalization</a:t>
            </a:r>
            <a:r>
              <a:rPr lang="en-US" sz="2000" b="1" dirty="0" smtClean="0">
                <a:latin typeface="Calibri"/>
                <a:cs typeface="Calibri"/>
              </a:rPr>
              <a:t> from first principles: from Color Glass Condensate to </a:t>
            </a:r>
          </a:p>
          <a:p>
            <a:pPr>
              <a:buClr>
                <a:srgbClr val="800000"/>
              </a:buClr>
              <a:buNone/>
            </a:pPr>
            <a:r>
              <a:rPr lang="en-US" sz="2000" b="1" dirty="0" smtClean="0">
                <a:latin typeface="Calibri"/>
                <a:cs typeface="Calibri"/>
              </a:rPr>
              <a:t>      perfect fluid</a:t>
            </a: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000" b="1" dirty="0" smtClean="0">
                <a:latin typeface="Calibri"/>
                <a:cs typeface="Calibri"/>
              </a:rPr>
              <a:t>Discovery of a remarkable universality</a:t>
            </a: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000" b="1" dirty="0" smtClean="0">
                <a:latin typeface="Calibri"/>
                <a:cs typeface="Calibri"/>
              </a:rPr>
              <a:t>What is the tiniest and most ephemeral possible droplet of quark-gluon matter</a:t>
            </a:r>
            <a:r>
              <a:rPr lang="en-US" sz="2000" b="1" dirty="0" smtClean="0">
                <a:latin typeface="Calibri"/>
                <a:cs typeface="Calibri"/>
              </a:rPr>
              <a:t>?</a:t>
            </a: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000" b="1" dirty="0" smtClean="0">
                <a:latin typeface="Calibri"/>
                <a:cs typeface="Calibri"/>
              </a:rPr>
              <a:t>Off- equilibrium </a:t>
            </a:r>
            <a:r>
              <a:rPr lang="en-US" sz="2000" b="1" dirty="0" err="1">
                <a:latin typeface="Calibri"/>
                <a:cs typeface="Calibri"/>
              </a:rPr>
              <a:t>s</a:t>
            </a:r>
            <a:r>
              <a:rPr lang="en-US" sz="2000" b="1" dirty="0" err="1" smtClean="0">
                <a:latin typeface="Calibri"/>
                <a:cs typeface="Calibri"/>
              </a:rPr>
              <a:t>phaleron</a:t>
            </a:r>
            <a:r>
              <a:rPr lang="en-US" sz="2000" b="1" dirty="0" smtClean="0">
                <a:latin typeface="Calibri"/>
                <a:cs typeface="Calibri"/>
              </a:rPr>
              <a:t> transitions in the </a:t>
            </a:r>
            <a:r>
              <a:rPr lang="en-US" sz="2000" b="1" dirty="0" err="1" smtClean="0">
                <a:latin typeface="Calibri"/>
                <a:cs typeface="Calibri"/>
              </a:rPr>
              <a:t>Glasma</a:t>
            </a:r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 smtClean="0">
              <a:latin typeface="Calibri"/>
              <a:cs typeface="Calibri"/>
            </a:endParaRPr>
          </a:p>
          <a:p>
            <a:pPr>
              <a:buNone/>
            </a:pPr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 smtClean="0">
              <a:latin typeface="Calibri"/>
              <a:cs typeface="Calibri"/>
            </a:endParaRPr>
          </a:p>
          <a:p>
            <a:endParaRPr lang="en-US" sz="20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32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Initial conditions in the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6110"/>
          <a:stretch/>
        </p:blipFill>
        <p:spPr>
          <a:xfrm>
            <a:off x="102188" y="1143000"/>
            <a:ext cx="9144000" cy="17333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15" y="2611481"/>
            <a:ext cx="791206" cy="52965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13" y="2565582"/>
            <a:ext cx="1772275" cy="62144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74" y="2493130"/>
            <a:ext cx="1646848" cy="5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32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Initial conditions in the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" y="1143000"/>
            <a:ext cx="9144000" cy="551581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15" y="2478518"/>
            <a:ext cx="791206" cy="52965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13" y="2386721"/>
            <a:ext cx="1772275" cy="62144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74" y="2493130"/>
            <a:ext cx="1646848" cy="5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8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Initial conditions in the overpopulated QGP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112" y="1150740"/>
            <a:ext cx="836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Choose for the initial classical-statistic ensemble of gauge fields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347" y="2793074"/>
            <a:ext cx="1963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</a:rPr>
              <a:t>S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tochastic random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Calibri"/>
              </a:rPr>
              <a:t>variables </a:t>
            </a:r>
            <a:r>
              <a:rPr lang="en-US" dirty="0" smtClean="0">
                <a:solidFill>
                  <a:srgbClr val="008000"/>
                </a:solidFill>
                <a:latin typeface="Calibri"/>
              </a:rPr>
              <a:t> </a:t>
            </a:r>
            <a:endParaRPr lang="en-US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447" y="2546101"/>
            <a:ext cx="6388553" cy="14778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5416" y="4109361"/>
            <a:ext cx="899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</a:rPr>
              <a:t>P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olarization vectors 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</a:rPr>
              <a:t>ξ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 expressed in terms of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</a:rPr>
              <a:t>Hankel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 functions in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</a:rPr>
              <a:t>Fock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-Schwinger gauge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</a:rPr>
              <a:t>A</a:t>
            </a:r>
            <a:r>
              <a:rPr lang="en-US" b="1" baseline="30000" dirty="0" err="1" smtClean="0">
                <a:solidFill>
                  <a:srgbClr val="008000"/>
                </a:solidFill>
                <a:latin typeface="Calibri"/>
              </a:rPr>
              <a:t>τ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 =0</a:t>
            </a:r>
            <a:endParaRPr lang="en-US" b="1" baseline="30000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71" y="4856056"/>
            <a:ext cx="6449287" cy="825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16" y="4674421"/>
            <a:ext cx="1692144" cy="172058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698292" y="5503030"/>
            <a:ext cx="1088661" cy="604729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28871" y="6071838"/>
            <a:ext cx="4758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Controls “</a:t>
            </a:r>
            <a:r>
              <a:rPr lang="en-US" b="1" dirty="0" err="1" smtClean="0"/>
              <a:t>prolateness</a:t>
            </a:r>
            <a:r>
              <a:rPr lang="en-US" b="1" dirty="0" smtClean="0"/>
              <a:t>” or “</a:t>
            </a:r>
            <a:r>
              <a:rPr lang="en-US" b="1" dirty="0" err="1" smtClean="0"/>
              <a:t>oblateness</a:t>
            </a:r>
            <a:r>
              <a:rPr lang="en-US" b="1" dirty="0" smtClean="0"/>
              <a:t>” of initial </a:t>
            </a:r>
          </a:p>
          <a:p>
            <a:r>
              <a:rPr lang="en-US" b="1" dirty="0"/>
              <a:t>m</a:t>
            </a:r>
            <a:r>
              <a:rPr lang="en-US" b="1" dirty="0" smtClean="0"/>
              <a:t>omentum distribution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12" y="1809501"/>
            <a:ext cx="4660900" cy="736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942" y="1809501"/>
            <a:ext cx="3822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8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Initial conditions in the overpopulated QGP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3" name="Grafi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04" y="2741084"/>
            <a:ext cx="8900696" cy="411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43304" y="955979"/>
            <a:ext cx="73379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Overpopulation occurs even starting from the “first principles CGC” </a:t>
            </a:r>
          </a:p>
          <a:p>
            <a:r>
              <a:rPr lang="en-US" sz="2000" b="1" dirty="0" smtClean="0"/>
              <a:t>initial conditions of </a:t>
            </a:r>
            <a:r>
              <a:rPr lang="en-US" sz="2000" b="1" dirty="0" err="1" smtClean="0"/>
              <a:t>Gelis</a:t>
            </a:r>
            <a:r>
              <a:rPr lang="en-US" sz="2000" b="1" dirty="0" smtClean="0"/>
              <a:t> &amp; </a:t>
            </a:r>
            <a:r>
              <a:rPr lang="en-US" sz="2000" b="1" dirty="0" err="1" smtClean="0"/>
              <a:t>Epelbaum</a:t>
            </a:r>
            <a:r>
              <a:rPr lang="en-US" sz="2000" b="1" dirty="0" smtClean="0"/>
              <a:t> </a:t>
            </a:r>
          </a:p>
          <a:p>
            <a:endParaRPr lang="en-US" sz="1000" b="1" dirty="0" smtClean="0"/>
          </a:p>
          <a:p>
            <a:r>
              <a:rPr lang="en-US" sz="2000" b="1" dirty="0" smtClean="0"/>
              <a:t>-- </a:t>
            </a:r>
            <a:r>
              <a:rPr lang="en-US" sz="2000" b="1" dirty="0" smtClean="0"/>
              <a:t>where one starts with a background </a:t>
            </a:r>
          </a:p>
          <a:p>
            <a:r>
              <a:rPr lang="en-US" sz="2000" b="1" dirty="0" err="1" smtClean="0"/>
              <a:t>Glasma</a:t>
            </a:r>
            <a:r>
              <a:rPr lang="en-US" sz="2000" b="1" dirty="0" smtClean="0"/>
              <a:t> field and computes the small fluctuations around it at </a:t>
            </a:r>
            <a:r>
              <a:rPr lang="en-US" sz="2000" b="1" dirty="0" err="1" smtClean="0"/>
              <a:t>τ</a:t>
            </a:r>
            <a:r>
              <a:rPr lang="en-US" sz="2000" b="1" dirty="0" smtClean="0"/>
              <a:t>=0+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28874" y="2433307"/>
            <a:ext cx="400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Berges,Schenke,Schlichting,RV</a:t>
            </a:r>
            <a:r>
              <a:rPr lang="en-US" sz="1400" b="1" dirty="0" smtClean="0">
                <a:solidFill>
                  <a:srgbClr val="008000"/>
                </a:solidFill>
              </a:rPr>
              <a:t>, NPA 931 (2014) 348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6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8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Temporal evolution in the overpopulated QGP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00" y="2087721"/>
            <a:ext cx="4273928" cy="2702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1379835"/>
            <a:ext cx="6193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Solve Hamilton’s equation for  3+1-D SU(2) gauge theory</a:t>
            </a:r>
          </a:p>
          <a:p>
            <a:r>
              <a:rPr lang="en-US" sz="2000" b="1" dirty="0" smtClean="0"/>
              <a:t> in </a:t>
            </a:r>
            <a:r>
              <a:rPr lang="en-US" sz="2000" b="1" dirty="0" err="1" smtClean="0"/>
              <a:t>Fock</a:t>
            </a:r>
            <a:r>
              <a:rPr lang="en-US" sz="2000" b="1" dirty="0" smtClean="0"/>
              <a:t>-Schwinger gauge 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63162" y="2349500"/>
            <a:ext cx="2845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Fix residual gauge freedom</a:t>
            </a:r>
          </a:p>
          <a:p>
            <a:r>
              <a:rPr lang="en-US" b="1" dirty="0">
                <a:solidFill>
                  <a:srgbClr val="008000"/>
                </a:solidFill>
              </a:rPr>
              <a:t>i</a:t>
            </a:r>
            <a:r>
              <a:rPr lang="en-US" b="1" dirty="0" smtClean="0">
                <a:solidFill>
                  <a:srgbClr val="008000"/>
                </a:solidFill>
              </a:rPr>
              <a:t>mposing </a:t>
            </a:r>
            <a:r>
              <a:rPr lang="en-US" b="1" dirty="0" err="1" smtClean="0">
                <a:solidFill>
                  <a:srgbClr val="008000"/>
                </a:solidFill>
              </a:rPr>
              <a:t>Coloumb</a:t>
            </a:r>
            <a:r>
              <a:rPr lang="en-US" b="1" dirty="0" smtClean="0">
                <a:solidFill>
                  <a:srgbClr val="008000"/>
                </a:solidFill>
              </a:rPr>
              <a:t> gauge at </a:t>
            </a:r>
          </a:p>
          <a:p>
            <a:r>
              <a:rPr lang="en-US" b="1" dirty="0">
                <a:solidFill>
                  <a:srgbClr val="008000"/>
                </a:solidFill>
              </a:rPr>
              <a:t>e</a:t>
            </a:r>
            <a:r>
              <a:rPr lang="en-US" b="1" dirty="0" smtClean="0">
                <a:solidFill>
                  <a:srgbClr val="008000"/>
                </a:solidFill>
              </a:rPr>
              <a:t>ach readout time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1840" y="862968"/>
            <a:ext cx="3482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Berges,Boguslavski,Schlichting,Venugopalan</a:t>
            </a:r>
            <a:endParaRPr lang="en-US" sz="1400" b="1" dirty="0" smtClean="0">
              <a:solidFill>
                <a:srgbClr val="008000"/>
              </a:solidFill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arXiv</a:t>
            </a:r>
            <a:r>
              <a:rPr lang="en-US" sz="1400" b="1" dirty="0" smtClean="0">
                <a:solidFill>
                  <a:srgbClr val="008000"/>
                </a:solidFill>
              </a:rPr>
              <a:t>: 1303.5650, 1311.3005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29" y="3283695"/>
            <a:ext cx="2618146" cy="363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176" y="5070190"/>
            <a:ext cx="71737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0066"/>
              </a:buClr>
              <a:buFont typeface="Wingdings" charset="2"/>
              <a:buChar char="u"/>
            </a:pPr>
            <a:r>
              <a:rPr lang="en-US" sz="2400" b="1" dirty="0" smtClean="0">
                <a:solidFill>
                  <a:srgbClr val="0000FF"/>
                </a:solidFill>
              </a:rPr>
              <a:t>Largest classical-statistical  numerical simulations of </a:t>
            </a:r>
          </a:p>
          <a:p>
            <a:pPr>
              <a:buClr>
                <a:srgbClr val="660066"/>
              </a:buClr>
            </a:pPr>
            <a:r>
              <a:rPr lang="en-US" sz="2400" b="1" dirty="0" smtClean="0">
                <a:solidFill>
                  <a:srgbClr val="0000FF"/>
                </a:solidFill>
              </a:rPr>
              <a:t>expanding Yang-Mills to date: 256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</a:rPr>
              <a:t> × 4096  lattices</a:t>
            </a:r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4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8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Temporal evolution in the overpopulated QGP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00" y="2087721"/>
            <a:ext cx="4273928" cy="2702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1379835"/>
            <a:ext cx="6193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Solve Hamilton’s equation for  3+1-D SU(2) gauge theory</a:t>
            </a:r>
          </a:p>
          <a:p>
            <a:r>
              <a:rPr lang="en-US" sz="2000" b="1" dirty="0" smtClean="0"/>
              <a:t> in </a:t>
            </a:r>
            <a:r>
              <a:rPr lang="en-US" sz="2000" b="1" dirty="0" err="1" smtClean="0"/>
              <a:t>Fock</a:t>
            </a:r>
            <a:r>
              <a:rPr lang="en-US" sz="2000" b="1" dirty="0" smtClean="0"/>
              <a:t>-Schwinger gauge 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63162" y="2349500"/>
            <a:ext cx="2845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Fix residual gauge freedom</a:t>
            </a:r>
          </a:p>
          <a:p>
            <a:r>
              <a:rPr lang="en-US" b="1" dirty="0">
                <a:solidFill>
                  <a:srgbClr val="008000"/>
                </a:solidFill>
              </a:rPr>
              <a:t>i</a:t>
            </a:r>
            <a:r>
              <a:rPr lang="en-US" b="1" dirty="0" smtClean="0">
                <a:solidFill>
                  <a:srgbClr val="008000"/>
                </a:solidFill>
              </a:rPr>
              <a:t>mposing </a:t>
            </a:r>
            <a:r>
              <a:rPr lang="en-US" b="1" dirty="0" err="1" smtClean="0">
                <a:solidFill>
                  <a:srgbClr val="008000"/>
                </a:solidFill>
              </a:rPr>
              <a:t>Coloumb</a:t>
            </a:r>
            <a:r>
              <a:rPr lang="en-US" b="1" dirty="0" smtClean="0">
                <a:solidFill>
                  <a:srgbClr val="008000"/>
                </a:solidFill>
              </a:rPr>
              <a:t> gauge at </a:t>
            </a:r>
          </a:p>
          <a:p>
            <a:r>
              <a:rPr lang="en-US" b="1" dirty="0">
                <a:solidFill>
                  <a:srgbClr val="008000"/>
                </a:solidFill>
              </a:rPr>
              <a:t>e</a:t>
            </a:r>
            <a:r>
              <a:rPr lang="en-US" b="1" dirty="0" smtClean="0">
                <a:solidFill>
                  <a:srgbClr val="008000"/>
                </a:solidFill>
              </a:rPr>
              <a:t>ach readout time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1840" y="862968"/>
            <a:ext cx="3482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Berges,Boguslavski,Schlichting,Venugopalan</a:t>
            </a:r>
            <a:endParaRPr lang="en-US" sz="1400" b="1" dirty="0" smtClean="0">
              <a:solidFill>
                <a:srgbClr val="008000"/>
              </a:solidFill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arXiv</a:t>
            </a:r>
            <a:r>
              <a:rPr lang="en-US" sz="1400" b="1" dirty="0" smtClean="0">
                <a:solidFill>
                  <a:srgbClr val="008000"/>
                </a:solidFill>
              </a:rPr>
              <a:t>: 1303.5650, 1311.3005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29" y="3283695"/>
            <a:ext cx="2618146" cy="363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0" y="4789947"/>
            <a:ext cx="86228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0066"/>
              </a:buClr>
              <a:buFont typeface="Wingdings" charset="2"/>
              <a:buChar char="u"/>
            </a:pPr>
            <a:r>
              <a:rPr lang="en-US" sz="2400" b="1" dirty="0" smtClean="0"/>
              <a:t>Classical-statistical computations performed at weak coupling…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=10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-5</a:t>
            </a:r>
            <a:r>
              <a:rPr lang="en-US" sz="2400" b="1" dirty="0" smtClean="0"/>
              <a:t> for “classical dominance” at all times in simulation: </a:t>
            </a:r>
          </a:p>
          <a:p>
            <a:r>
              <a:rPr lang="en-US" sz="2400" b="1" dirty="0" smtClean="0"/>
              <a:t>-- corresponds to </a:t>
            </a:r>
            <a:r>
              <a:rPr lang="en-US" sz="2400" b="1" dirty="0" smtClean="0">
                <a:solidFill>
                  <a:srgbClr val="FF0000"/>
                </a:solidFill>
              </a:rPr>
              <a:t>Qτ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</a:rPr>
              <a:t> ≈ Ln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(1/α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) ≈ 100</a:t>
            </a: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0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21"/>
            <a:ext cx="8863197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 Pressure becomes increasingly anisotropic 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Press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0" y="904844"/>
            <a:ext cx="6771894" cy="4740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406" y="5749519"/>
            <a:ext cx="534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400" b="1" baseline="-25000" dirty="0" smtClean="0">
                <a:solidFill>
                  <a:prstClr val="black"/>
                </a:solidFill>
                <a:latin typeface="Calibri"/>
              </a:rPr>
              <a:t>L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/P</a:t>
            </a:r>
            <a:r>
              <a:rPr lang="en-US" sz="2400" b="1" baseline="-250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approaches universal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τ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/>
              </a:rPr>
              <a:t>-2/3</a:t>
            </a:r>
            <a:r>
              <a:rPr lang="en-US" sz="2400" b="1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behavior</a:t>
            </a:r>
            <a:endParaRPr lang="en-US" sz="2400" b="1" baseline="-25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36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Hard scales show universal scaling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82417"/>
            <a:ext cx="39493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Gauge invariant quantities: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simple quasi-particle 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interpretation for weak fields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6118"/>
            <a:ext cx="4699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29" y="1291187"/>
            <a:ext cx="2730118" cy="69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989" y="1982817"/>
            <a:ext cx="2483545" cy="731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81" y="3266844"/>
            <a:ext cx="4522467" cy="359115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88" y="3219010"/>
            <a:ext cx="1467002" cy="359464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09" y="3708318"/>
            <a:ext cx="4153009" cy="346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2348" y="4502254"/>
            <a:ext cx="45381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β = 0 suggests no shift of hard transverse 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momentum scale in time</a:t>
            </a:r>
          </a:p>
          <a:p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b="1" dirty="0" err="1" smtClean="0">
                <a:solidFill>
                  <a:srgbClr val="008000"/>
                </a:solidFill>
              </a:rPr>
              <a:t>γ</a:t>
            </a:r>
            <a:r>
              <a:rPr lang="en-US" sz="2000" b="1" dirty="0" smtClean="0">
                <a:solidFill>
                  <a:srgbClr val="008000"/>
                </a:solidFill>
              </a:rPr>
              <a:t> = 1/3 system longitudinal hard scale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red-shifts but slower than 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free streaming value of </a:t>
            </a:r>
            <a:r>
              <a:rPr lang="en-US" sz="2000" b="1" dirty="0" err="1" smtClean="0">
                <a:solidFill>
                  <a:srgbClr val="008000"/>
                </a:solidFill>
              </a:rPr>
              <a:t>γ</a:t>
            </a:r>
            <a:r>
              <a:rPr lang="en-US" sz="2000" b="1" dirty="0" smtClean="0">
                <a:solidFill>
                  <a:srgbClr val="008000"/>
                </a:solidFill>
              </a:rPr>
              <a:t>=1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1822" y="982417"/>
            <a:ext cx="1819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Kurkela,Moore</a:t>
            </a:r>
            <a:r>
              <a:rPr lang="en-US" sz="1400" b="1" dirty="0" smtClean="0">
                <a:solidFill>
                  <a:srgbClr val="008000"/>
                </a:solidFill>
              </a:rPr>
              <a:t> (2012)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3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175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Kinetic theory in the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overoccupied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regime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332" y="1206175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For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1 &lt; f &lt; 1/α</a:t>
            </a:r>
            <a:r>
              <a:rPr lang="en-US" sz="2400" b="1" baseline="-25000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S 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a dual description is feasible either in terms of 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k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inetic theory or classical-statistical dynamics …</a:t>
            </a:r>
            <a:endParaRPr lang="en-US" sz="24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5371" y="1775562"/>
            <a:ext cx="161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Mueller,Son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(2002)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Jeon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(2005)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332" y="2298782"/>
            <a:ext cx="268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Different scenarios:</a:t>
            </a:r>
            <a:endParaRPr lang="en-US" sz="2400" b="1" dirty="0">
              <a:solidFill>
                <a:srgbClr val="0000FF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332" y="2998098"/>
            <a:ext cx="75969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Elastic multiple scattering dominates in the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Glasma</a:t>
            </a:r>
            <a:endParaRPr lang="en-US" sz="2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endParaRPr lang="en-US" sz="1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endParaRPr lang="en-US" sz="1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endParaRPr lang="en-US" sz="1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Rescattering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influenced by plasma (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Weibel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) instabilities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endParaRPr lang="en-US" sz="2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endParaRPr lang="en-US" sz="24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Transient Bose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condensation+multiple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scattering</a:t>
            </a:r>
            <a:endParaRPr lang="en-US" sz="24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539" y="3383041"/>
            <a:ext cx="316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BMSS: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Baier,Mueller,Schiff,Son</a:t>
            </a:r>
            <a:endParaRPr lang="en-US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7107" y="431952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DB: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Bodeker</a:t>
            </a:r>
            <a:endParaRPr lang="en-US" b="1" dirty="0" smtClean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KM: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Kurkela</a:t>
            </a: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, Moore</a:t>
            </a:r>
            <a:endParaRPr lang="en-US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3169" y="5583421"/>
            <a:ext cx="494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BGLMV: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Blaizot,Gelis,Liao,McLerran,Venugopalan</a:t>
            </a:r>
            <a:endParaRPr lang="en-US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84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175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Kinetic theory in the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overoccupied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regime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332" y="1206175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For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1 &lt; f &lt; 1/α</a:t>
            </a:r>
            <a:r>
              <a:rPr lang="en-US" sz="2400" b="1" baseline="-25000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S 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a dual description is feasible either in terms of 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k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inetic theory or classical-statistical dynamics …</a:t>
            </a:r>
            <a:endParaRPr lang="en-US" sz="24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5371" y="1775562"/>
            <a:ext cx="161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Mueller,Son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(2002)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Jeon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(2005)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332" y="2298782"/>
            <a:ext cx="268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Different scenarios:</a:t>
            </a:r>
            <a:endParaRPr lang="en-US" sz="2400" b="1" dirty="0">
              <a:solidFill>
                <a:srgbClr val="0000FF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110" y="5411667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0066"/>
              </a:buClr>
              <a:buFont typeface="Wingdings" charset="2"/>
              <a:buChar char="u"/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Differences arise due to assumptions of non-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perturbative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behavior </a:t>
            </a:r>
          </a:p>
          <a:p>
            <a:pPr>
              <a:buClr>
                <a:srgbClr val="660066"/>
              </a:buClr>
            </a:pP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     at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p≈m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Debye</a:t>
            </a:r>
            <a:endParaRPr lang="en-US" sz="2000" b="1" baseline="-25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3" name="Picture 12" descr="Mult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/>
          <a:stretch/>
        </p:blipFill>
        <p:spPr>
          <a:xfrm>
            <a:off x="3611376" y="2749481"/>
            <a:ext cx="3313995" cy="2164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5529" y="2997474"/>
            <a:ext cx="36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67845" y="4914002"/>
            <a:ext cx="53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12217" y="3625528"/>
            <a:ext cx="82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Debye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2852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6738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Standard model of heavy ion collisions</a:t>
            </a:r>
          </a:p>
        </p:txBody>
      </p:sp>
      <p:pic>
        <p:nvPicPr>
          <p:cNvPr id="2764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90600"/>
            <a:ext cx="4114800" cy="3352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764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90600"/>
            <a:ext cx="4343400" cy="3349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09600" y="4419600"/>
            <a:ext cx="8534400" cy="2209800"/>
            <a:chOff x="384" y="2784"/>
            <a:chExt cx="5376" cy="139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4" y="2784"/>
              <a:ext cx="5376" cy="1335"/>
              <a:chOff x="576" y="2688"/>
              <a:chExt cx="4174" cy="1457"/>
            </a:xfrm>
          </p:grpSpPr>
          <p:pic>
            <p:nvPicPr>
              <p:cNvPr id="276491" name="Picture 7" descr="AllEvol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6" y="2688"/>
                <a:ext cx="4174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492" name="Rectangle 8"/>
              <p:cNvSpPr>
                <a:spLocks noChangeArrowheads="1"/>
              </p:cNvSpPr>
              <p:nvPr/>
            </p:nvSpPr>
            <p:spPr bwMode="auto">
              <a:xfrm>
                <a:off x="672" y="3662"/>
                <a:ext cx="715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/>
                  <a:t>Color Glass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/>
                  <a:t>Condensates</a:t>
                </a:r>
                <a:endParaRPr lang="en-US" sz="18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6493" name="Rectangle 9"/>
              <p:cNvSpPr>
                <a:spLocks noChangeArrowheads="1"/>
              </p:cNvSpPr>
              <p:nvPr/>
            </p:nvSpPr>
            <p:spPr bwMode="auto">
              <a:xfrm>
                <a:off x="1488" y="3632"/>
                <a:ext cx="604" cy="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/>
                  <a:t>Initial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/>
                  <a:t>Singularity</a:t>
                </a:r>
                <a:endParaRPr lang="en-US" sz="1800" b="1"/>
              </a:p>
            </p:txBody>
          </p:sp>
          <p:sp>
            <p:nvSpPr>
              <p:cNvPr id="276494" name="Rectangle 10"/>
              <p:cNvSpPr>
                <a:spLocks noChangeArrowheads="1"/>
              </p:cNvSpPr>
              <p:nvPr/>
            </p:nvSpPr>
            <p:spPr bwMode="auto">
              <a:xfrm>
                <a:off x="2112" y="3599"/>
                <a:ext cx="49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/>
                  <a:t>Glasma</a:t>
                </a:r>
              </a:p>
            </p:txBody>
          </p:sp>
          <p:sp>
            <p:nvSpPr>
              <p:cNvPr id="276495" name="Text Box 11"/>
              <p:cNvSpPr txBox="1">
                <a:spLocks noChangeArrowheads="1"/>
              </p:cNvSpPr>
              <p:nvPr/>
            </p:nvSpPr>
            <p:spPr bwMode="auto">
              <a:xfrm>
                <a:off x="2928" y="3648"/>
                <a:ext cx="730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/>
                  <a:t>sQGP - </a:t>
                </a:r>
              </a:p>
              <a:p>
                <a:r>
                  <a:rPr lang="en-US" sz="1800" b="1"/>
                  <a:t>perfect fluid</a:t>
                </a:r>
                <a:endParaRPr lang="en-US">
                  <a:latin typeface="Futura" charset="0"/>
                </a:endParaRPr>
              </a:p>
            </p:txBody>
          </p:sp>
          <p:sp>
            <p:nvSpPr>
              <p:cNvPr id="276496" name="Text Box 12"/>
              <p:cNvSpPr txBox="1">
                <a:spLocks noChangeArrowheads="1"/>
              </p:cNvSpPr>
              <p:nvPr/>
            </p:nvSpPr>
            <p:spPr bwMode="auto">
              <a:xfrm>
                <a:off x="3878" y="3675"/>
                <a:ext cx="513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/>
                  <a:t>Hadron </a:t>
                </a:r>
              </a:p>
              <a:p>
                <a:r>
                  <a:rPr lang="en-US" sz="1800" b="1"/>
                  <a:t>Gas</a:t>
                </a:r>
              </a:p>
            </p:txBody>
          </p:sp>
        </p:grpSp>
        <p:sp>
          <p:nvSpPr>
            <p:cNvPr id="276490" name="Line 13"/>
            <p:cNvSpPr>
              <a:spLocks noChangeShapeType="1"/>
            </p:cNvSpPr>
            <p:nvPr/>
          </p:nvSpPr>
          <p:spPr bwMode="auto">
            <a:xfrm>
              <a:off x="912" y="4176"/>
              <a:ext cx="4224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485" name="Text Box 14"/>
          <p:cNvSpPr txBox="1">
            <a:spLocks noChangeArrowheads="1"/>
          </p:cNvSpPr>
          <p:nvPr/>
        </p:nvSpPr>
        <p:spPr bwMode="auto">
          <a:xfrm>
            <a:off x="8305800" y="6248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486" name="Text Box 15"/>
          <p:cNvSpPr txBox="1">
            <a:spLocks noChangeArrowheads="1"/>
          </p:cNvSpPr>
          <p:nvPr/>
        </p:nvSpPr>
        <p:spPr bwMode="auto">
          <a:xfrm>
            <a:off x="8153400" y="64008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000"/>
                </a:solidFill>
              </a:rPr>
              <a:t>t</a:t>
            </a:r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auto">
          <a:xfrm>
            <a:off x="533400" y="4572000"/>
            <a:ext cx="1828800" cy="1905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800040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488" name="TextBox 17"/>
          <p:cNvSpPr txBox="1">
            <a:spLocks noChangeArrowheads="1"/>
          </p:cNvSpPr>
          <p:nvPr/>
        </p:nvSpPr>
        <p:spPr bwMode="auto">
          <a:xfrm>
            <a:off x="6328005" y="609600"/>
            <a:ext cx="28159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RV, ICHEP</a:t>
            </a:r>
            <a:r>
              <a:rPr lang="en-US" sz="14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plenary,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arXiv:1012.4699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20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Result: universal non-thermal fixed point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149" y="915988"/>
            <a:ext cx="166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Conjecture: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61" y="946660"/>
            <a:ext cx="4905112" cy="430993"/>
          </a:xfrm>
          <a:prstGeom prst="rect">
            <a:avLst/>
          </a:prstGeom>
        </p:spPr>
      </p:pic>
      <p:pic>
        <p:nvPicPr>
          <p:cNvPr id="7" name="Picture 6" descr="LongSpecScaledMin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2" y="1542795"/>
            <a:ext cx="4624339" cy="3094062"/>
          </a:xfrm>
          <a:prstGeom prst="rect">
            <a:avLst/>
          </a:prstGeom>
        </p:spPr>
      </p:pic>
      <p:pic>
        <p:nvPicPr>
          <p:cNvPr id="8" name="Picture 7" descr="ptSpectru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52" y="1683931"/>
            <a:ext cx="4088834" cy="2669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5399" y="4957165"/>
            <a:ext cx="78052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Moments of distribution extracted over range of time slices 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lie on universal curves</a:t>
            </a:r>
          </a:p>
          <a:p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Distribution as function of </a:t>
            </a:r>
            <a:r>
              <a:rPr lang="en-US" sz="2400" b="1" dirty="0" err="1" smtClean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2400" b="1" baseline="-25000" dirty="0" err="1" smtClean="0">
                <a:solidFill>
                  <a:srgbClr val="0000FF"/>
                </a:solidFill>
                <a:latin typeface="Calibri"/>
              </a:rPr>
              <a:t>T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 displays 2-D thermal behavior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82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2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Kinetic interpretation of self-similar behavior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09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Follow wave turbulence kinetic picture of </a:t>
            </a:r>
            <a:r>
              <a:rPr lang="en-US" sz="2400" b="1" dirty="0" err="1" smtClean="0"/>
              <a:t>Zakharov</a:t>
            </a:r>
            <a:r>
              <a:rPr lang="en-US" sz="2400" b="1" dirty="0" smtClean="0"/>
              <a:t>, as developed by </a:t>
            </a:r>
            <a:r>
              <a:rPr lang="en-US" sz="2400" b="1" dirty="0" err="1" smtClean="0"/>
              <a:t>Micha</a:t>
            </a:r>
            <a:r>
              <a:rPr lang="en-US" sz="2400" b="1" dirty="0" smtClean="0"/>
              <a:t> &amp; </a:t>
            </a:r>
            <a:r>
              <a:rPr lang="en-US" sz="2400" b="1" dirty="0" err="1" smtClean="0"/>
              <a:t>Tkachev</a:t>
            </a:r>
            <a:r>
              <a:rPr lang="en-US" sz="2400" b="1" dirty="0" smtClean="0"/>
              <a:t> in context of inflation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66" y="1801883"/>
            <a:ext cx="5570532" cy="873809"/>
          </a:xfrm>
          <a:prstGeom prst="rect">
            <a:avLst/>
          </a:prstGeom>
        </p:spPr>
      </p:pic>
      <p:sp>
        <p:nvSpPr>
          <p:cNvPr id="7" name="Bent-Up Arrow 6"/>
          <p:cNvSpPr/>
          <p:nvPr/>
        </p:nvSpPr>
        <p:spPr>
          <a:xfrm rot="5400000">
            <a:off x="5112137" y="2757500"/>
            <a:ext cx="641801" cy="42335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11" y="2751717"/>
            <a:ext cx="2994912" cy="8114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391" y="3015138"/>
            <a:ext cx="381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</a:rPr>
              <a:t>Fixed point solution satisfies </a:t>
            </a:r>
            <a:endParaRPr lang="en-US" sz="2400" b="1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009" y="3535187"/>
            <a:ext cx="45720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97014" y="3634075"/>
            <a:ext cx="94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Calibri"/>
              </a:rPr>
              <a:t>μ=α-1</a:t>
            </a:r>
            <a:endParaRPr lang="en-US" sz="24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991" y="4397916"/>
            <a:ext cx="7681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</a:rPr>
              <a:t>If we assume that small angle elastic scattering dominates</a:t>
            </a:r>
            <a:endParaRPr lang="en-US" sz="2400" b="1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345" y="4894863"/>
            <a:ext cx="5469585" cy="72927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09" y="5699432"/>
            <a:ext cx="4416550" cy="7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4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2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Kinetic interpretation of self-similar behavior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320" y="1188304"/>
            <a:ext cx="722505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For self-similar scaling solution,  a) small angle elastic scattering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                                                         b) energy conservation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                                                          c) number conservation </a:t>
            </a:r>
          </a:p>
          <a:p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Give unique results: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α = -2/3,     β = 0 ,  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</a:rPr>
              <a:t>γ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 = 1/3</a:t>
            </a:r>
          </a:p>
          <a:p>
            <a:endParaRPr lang="en-US" sz="2000" b="1" dirty="0" smtClean="0">
              <a:solidFill>
                <a:srgbClr val="FF0000"/>
              </a:solidFill>
              <a:latin typeface="Calibri"/>
            </a:endParaRPr>
          </a:p>
          <a:p>
            <a:endParaRPr lang="en-US" sz="2000" b="1" dirty="0" smtClean="0">
              <a:solidFill>
                <a:srgbClr val="FF0000"/>
              </a:solidFill>
              <a:latin typeface="Calibri"/>
            </a:endParaRPr>
          </a:p>
          <a:p>
            <a:endParaRPr lang="en-US" sz="2000" b="1" dirty="0" smtClean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Clr>
                <a:srgbClr val="C0504D"/>
              </a:buClr>
              <a:buFont typeface="Wingdings" charset="2"/>
              <a:buChar char="v"/>
            </a:pPr>
            <a:r>
              <a:rPr lang="en-US" sz="2000" b="1" dirty="0" smtClean="0">
                <a:solidFill>
                  <a:srgbClr val="660066"/>
                </a:solidFill>
                <a:latin typeface="Calibri"/>
              </a:rPr>
              <a:t>These are the same exponents (within errors) extracted from </a:t>
            </a:r>
          </a:p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o</a:t>
            </a:r>
            <a:r>
              <a:rPr lang="en-US" sz="2000" b="1" dirty="0" smtClean="0">
                <a:solidFill>
                  <a:srgbClr val="660066"/>
                </a:solidFill>
                <a:latin typeface="Calibri"/>
              </a:rPr>
              <a:t>ur numerical simulations !</a:t>
            </a:r>
          </a:p>
          <a:p>
            <a:endParaRPr lang="en-US" sz="2000" b="1" dirty="0" smtClean="0">
              <a:solidFill>
                <a:srgbClr val="660066"/>
              </a:solidFill>
              <a:latin typeface="Calibri"/>
            </a:endParaRPr>
          </a:p>
          <a:p>
            <a:endParaRPr lang="en-US" sz="2000" b="1" dirty="0" smtClean="0">
              <a:solidFill>
                <a:srgbClr val="660066"/>
              </a:solidFill>
              <a:latin typeface="Calibri"/>
            </a:endParaRPr>
          </a:p>
          <a:p>
            <a:pPr marL="342900" indent="-342900">
              <a:buClr>
                <a:srgbClr val="C0504D"/>
              </a:buClr>
              <a:buFont typeface="Wingdings" charset="2"/>
              <a:buChar char="v"/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The same exponents appear in the “bottom-up”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thermalization</a:t>
            </a:r>
            <a:endParaRPr lang="en-US" sz="2000" b="1" dirty="0" smtClean="0">
              <a:solidFill>
                <a:srgbClr val="0000FF"/>
              </a:solidFill>
              <a:latin typeface="Calibri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Calibri"/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cenario of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Baier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, Mueller, Schiff, Son (BMSS)</a:t>
            </a:r>
            <a:endParaRPr lang="en-US" sz="2000" b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44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46"/>
            <a:ext cx="8229600" cy="8255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Non-thermal fixed point in overpopulated QGP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033" y="5657671"/>
            <a:ext cx="3887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BMSS: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Baier,Mueller,Schiff,Son</a:t>
            </a:r>
            <a:endParaRPr lang="en-US" sz="1400" b="1" dirty="0" smtClean="0">
              <a:solidFill>
                <a:srgbClr val="008000"/>
              </a:solidFill>
              <a:latin typeface="Calibri"/>
            </a:endParaRP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BD: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Bodeker</a:t>
            </a:r>
            <a:endParaRPr lang="en-US" sz="1400" b="1" dirty="0" smtClean="0">
              <a:solidFill>
                <a:srgbClr val="008000"/>
              </a:solidFill>
              <a:latin typeface="Calibri"/>
            </a:endParaRP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KM: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Kurkela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Moore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BGLMV: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Blaizot,Gelis,Liao,McLerran,Venugopalan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973" b="5678"/>
          <a:stretch>
            <a:fillRect/>
          </a:stretch>
        </p:blipFill>
        <p:spPr>
          <a:xfrm>
            <a:off x="1576917" y="1042934"/>
            <a:ext cx="5674783" cy="44978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14800" y="735157"/>
            <a:ext cx="502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Berges,Boguslavski,Schlichting,Venugopalan</a:t>
            </a:r>
            <a:r>
              <a:rPr lang="en-US" sz="1400" b="1" dirty="0" smtClean="0">
                <a:solidFill>
                  <a:srgbClr val="008000"/>
                </a:solidFill>
              </a:rPr>
              <a:t>. </a:t>
            </a:r>
            <a:r>
              <a:rPr lang="en-US" sz="1400" b="1" dirty="0" err="1" smtClean="0">
                <a:solidFill>
                  <a:srgbClr val="008000"/>
                </a:solidFill>
              </a:rPr>
              <a:t>arXiv</a:t>
            </a:r>
            <a:r>
              <a:rPr lang="en-US" sz="1400" b="1" dirty="0" smtClean="0">
                <a:solidFill>
                  <a:srgbClr val="008000"/>
                </a:solidFill>
              </a:rPr>
              <a:t>: 1303.5650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99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897255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Universal non-thermal attractor in QCD</a:t>
            </a:r>
          </a:p>
        </p:txBody>
      </p:sp>
      <p:pic>
        <p:nvPicPr>
          <p:cNvPr id="321539" name="Picture 3"/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897255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0" name="Rectangle 2"/>
          <p:cNvSpPr>
            <a:spLocks noChangeArrowheads="1"/>
          </p:cNvSpPr>
          <p:nvPr/>
        </p:nvSpPr>
        <p:spPr bwMode="auto">
          <a:xfrm>
            <a:off x="1449388" y="5811838"/>
            <a:ext cx="6577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“</a:t>
            </a:r>
            <a:r>
              <a:rPr lang="en-US" sz="20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Big whorls have little whorls, which feed on their velocity, And little whorls have lesser whorls, and so on to viscosity.</a:t>
            </a:r>
            <a:r>
              <a:rPr lang="ja-JP" altLang="en-US" sz="20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”</a:t>
            </a:r>
            <a:endParaRPr lang="en-US" sz="2000" b="1" smtClean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78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Quo </a:t>
            </a:r>
            <a:r>
              <a:rPr lang="en-US" sz="3200" b="1" dirty="0" err="1" smtClean="0">
                <a:solidFill>
                  <a:srgbClr val="0000FF"/>
                </a:solidFill>
              </a:rPr>
              <a:t>vadis</a:t>
            </a:r>
            <a:r>
              <a:rPr lang="en-US" sz="3200" b="1" dirty="0" smtClean="0">
                <a:solidFill>
                  <a:srgbClr val="0000FF"/>
                </a:solidFill>
              </a:rPr>
              <a:t>, thermal QGP?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66416"/>
            <a:ext cx="302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  <a:latin typeface="Calibri"/>
              </a:rPr>
              <a:t>The “bottom-up” scenario:</a:t>
            </a:r>
            <a:endParaRPr lang="en-US" sz="2000" b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434" y="1628081"/>
            <a:ext cx="19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Baier,Mueller,Schiff,Son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6" name="Picture 5" descr="Mult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/>
          <a:stretch/>
        </p:blipFill>
        <p:spPr>
          <a:xfrm>
            <a:off x="5122332" y="1409884"/>
            <a:ext cx="3313995" cy="2164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8556" y="2210389"/>
            <a:ext cx="56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2400" b="1" baseline="-25000" dirty="0" err="1" smtClean="0">
                <a:solidFill>
                  <a:prstClr val="black"/>
                </a:solidFill>
                <a:latin typeface="Calibri"/>
              </a:rPr>
              <a:t>D</a:t>
            </a:r>
            <a:endParaRPr lang="en-US" sz="2400" b="1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0778" y="1228164"/>
            <a:ext cx="492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Q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0778" y="3244334"/>
            <a:ext cx="492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Q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434" y="2075723"/>
            <a:ext cx="4314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Scale for scattering of produced gluons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(t &gt; 1/Q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) set by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image-122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3" y="2945694"/>
            <a:ext cx="2483556" cy="7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0" y="4002556"/>
            <a:ext cx="7566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Build up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Calibri"/>
              </a:rPr>
              <a:t>z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(which fights the red shift of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Calibri"/>
              </a:rPr>
              <a:t>z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~ 1/t) with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mult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. scattering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image-123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19800"/>
            <a:ext cx="2261146" cy="4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-123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97" y="4536315"/>
            <a:ext cx="2925349" cy="7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951069" y="4504441"/>
            <a:ext cx="2820421" cy="941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37" y="5664511"/>
            <a:ext cx="9161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Our simulations support this picture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 – no significant role of instabilities -- imaginary component in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m</a:t>
            </a:r>
            <a:r>
              <a:rPr lang="en-US" sz="2000" b="1" baseline="-25000" dirty="0" err="1" smtClean="0">
                <a:solidFill>
                  <a:srgbClr val="0000FF"/>
                </a:solidFill>
                <a:latin typeface="Calibri"/>
              </a:rPr>
              <a:t>D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endParaRPr lang="en-US" sz="1200" b="1" dirty="0" smtClean="0">
              <a:solidFill>
                <a:srgbClr val="0000FF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srgbClr val="008000"/>
                </a:solidFill>
                <a:latin typeface="Calibri"/>
              </a:rPr>
              <a:t>(conjectured by Arnold, Moore, </a:t>
            </a:r>
            <a:r>
              <a:rPr lang="en-US" sz="2000" b="1" dirty="0" err="1" smtClean="0">
                <a:solidFill>
                  <a:srgbClr val="008000"/>
                </a:solidFill>
                <a:latin typeface="Calibri"/>
              </a:rPr>
              <a:t>Lenaghan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</a:rPr>
              <a:t> and </a:t>
            </a:r>
            <a:r>
              <a:rPr lang="en-US" sz="2000" b="1" dirty="0" err="1" smtClean="0">
                <a:solidFill>
                  <a:srgbClr val="008000"/>
                </a:solidFill>
                <a:latin typeface="Calibri"/>
              </a:rPr>
              <a:t>Yaffe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</a:rPr>
              <a:t> to spoil the bottom up scenario)</a:t>
            </a:r>
          </a:p>
        </p:txBody>
      </p:sp>
    </p:spTree>
    <p:extLst>
      <p:ext uri="{BB962C8B-B14F-4D97-AF65-F5344CB8AC3E}">
        <p14:creationId xmlns:p14="http://schemas.microsoft.com/office/powerpoint/2010/main" val="644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Quo </a:t>
            </a:r>
            <a:r>
              <a:rPr lang="en-US" sz="3200" b="1" dirty="0" err="1" smtClean="0">
                <a:solidFill>
                  <a:srgbClr val="0000FF"/>
                </a:solidFill>
              </a:rPr>
              <a:t>vadis</a:t>
            </a:r>
            <a:r>
              <a:rPr lang="en-US" sz="3200" b="1" dirty="0" smtClean="0">
                <a:solidFill>
                  <a:srgbClr val="0000FF"/>
                </a:solidFill>
              </a:rPr>
              <a:t>, thermal QGP?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Mult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/>
          <a:stretch/>
        </p:blipFill>
        <p:spPr>
          <a:xfrm>
            <a:off x="5639592" y="1166416"/>
            <a:ext cx="3504408" cy="234292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4315" y="1103912"/>
            <a:ext cx="492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Q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4315" y="3094770"/>
            <a:ext cx="492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Q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9365" y="1993746"/>
            <a:ext cx="56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2400" b="1" baseline="-25000" dirty="0" err="1" smtClean="0">
                <a:solidFill>
                  <a:prstClr val="black"/>
                </a:solidFill>
                <a:latin typeface="Calibri"/>
              </a:rPr>
              <a:t>D</a:t>
            </a:r>
            <a:endParaRPr lang="en-US" sz="2400" b="1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6034" y="1201125"/>
            <a:ext cx="1586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Occupation #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 descr="image-123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75" y="1115756"/>
            <a:ext cx="1936015" cy="61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image-123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5" y="2090449"/>
            <a:ext cx="3614406" cy="70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57200" y="1976391"/>
            <a:ext cx="4060247" cy="936929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034" y="3094770"/>
            <a:ext cx="4764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Classical statistical simulations break down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n this regime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061" y="3802656"/>
            <a:ext cx="6984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In quantum regime, </a:t>
            </a:r>
            <a:r>
              <a:rPr lang="en-US" sz="2400" b="1" dirty="0" err="1" smtClean="0">
                <a:solidFill>
                  <a:srgbClr val="0000FF"/>
                </a:solidFill>
                <a:latin typeface="Calibri"/>
              </a:rPr>
              <a:t>thermalization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 proceeds through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number changing inelastic processes</a:t>
            </a:r>
            <a:endParaRPr lang="en-US" sz="24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04182" y="4918639"/>
            <a:ext cx="3916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Thermalized soft bath of gluons for  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92" y="4788214"/>
            <a:ext cx="1751085" cy="83132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04182" y="5624986"/>
            <a:ext cx="348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Thermalization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temperature of 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22" y="5595301"/>
            <a:ext cx="1676199" cy="4297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4181" y="4633653"/>
            <a:ext cx="6146417" cy="17156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2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Quo </a:t>
            </a:r>
            <a:r>
              <a:rPr lang="en-US" sz="3200" b="1" dirty="0" err="1" smtClean="0">
                <a:solidFill>
                  <a:srgbClr val="0000FF"/>
                </a:solidFill>
              </a:rPr>
              <a:t>vadis</a:t>
            </a:r>
            <a:r>
              <a:rPr lang="en-US" sz="3200" b="1" dirty="0" smtClean="0">
                <a:solidFill>
                  <a:srgbClr val="0000FF"/>
                </a:solidFill>
              </a:rPr>
              <a:t>, thermal QGP?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286"/>
          <a:stretch/>
        </p:blipFill>
        <p:spPr>
          <a:xfrm>
            <a:off x="0" y="1774926"/>
            <a:ext cx="9144000" cy="41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2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Quo </a:t>
            </a:r>
            <a:r>
              <a:rPr lang="en-US" sz="3200" b="1" dirty="0" err="1" smtClean="0">
                <a:solidFill>
                  <a:srgbClr val="0000FF"/>
                </a:solidFill>
              </a:rPr>
              <a:t>vadis</a:t>
            </a:r>
            <a:r>
              <a:rPr lang="en-US" sz="3200" b="1" dirty="0" smtClean="0">
                <a:solidFill>
                  <a:srgbClr val="0000FF"/>
                </a:solidFill>
              </a:rPr>
              <a:t>, thermal QGP?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1899"/>
            <a:ext cx="6232773" cy="477110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046693" y="2034673"/>
            <a:ext cx="914400" cy="10245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61093" y="1414169"/>
            <a:ext cx="162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Blaizot,Dominguez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Iancu,Mehtar-Tani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7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Matching to hydrodynamics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029" t="14999" r="5371" b="4650"/>
          <a:stretch>
            <a:fillRect/>
          </a:stretch>
        </p:blipFill>
        <p:spPr>
          <a:xfrm>
            <a:off x="1460499" y="1166416"/>
            <a:ext cx="6254749" cy="4397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8167" y="1012527"/>
            <a:ext cx="2071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Kurkela</a:t>
            </a:r>
            <a:r>
              <a:rPr lang="en-US" sz="1400" b="1" dirty="0" smtClean="0">
                <a:solidFill>
                  <a:srgbClr val="008000"/>
                </a:solidFill>
              </a:rPr>
              <a:t>, Zhu, 1506.06647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1333" y="2794000"/>
            <a:ext cx="873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α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S</a:t>
            </a:r>
            <a:r>
              <a:rPr lang="en-US" sz="2000" b="1" dirty="0" smtClean="0">
                <a:solidFill>
                  <a:srgbClr val="008000"/>
                </a:solidFill>
              </a:rPr>
              <a:t>=0.3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4832" y="5816084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Good matching of quantitative implementation of BMSS to </a:t>
            </a:r>
          </a:p>
          <a:p>
            <a:r>
              <a:rPr lang="en-US" sz="2000" b="1" dirty="0" smtClean="0"/>
              <a:t>hydrodynamics at times ~ 1 fm for extrapolations to realistic couplings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87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Multi-particle production: saturated wave-functions</a:t>
            </a:r>
          </a:p>
        </p:txBody>
      </p:sp>
      <p:pic>
        <p:nvPicPr>
          <p:cNvPr id="278530" name="Picture 5"/>
          <p:cNvPicPr>
            <a:picLocks noChangeAspect="1"/>
          </p:cNvPicPr>
          <p:nvPr/>
        </p:nvPicPr>
        <p:blipFill>
          <a:blip r:embed="rId2"/>
          <a:srcRect l="9161" t="9363" r="4941"/>
          <a:stretch>
            <a:fillRect/>
          </a:stretch>
        </p:blipFill>
        <p:spPr bwMode="auto">
          <a:xfrm>
            <a:off x="381000" y="946142"/>
            <a:ext cx="5675313" cy="313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1" name="TextBox 6"/>
          <p:cNvSpPr txBox="1">
            <a:spLocks noChangeArrowheads="1"/>
          </p:cNvSpPr>
          <p:nvPr/>
        </p:nvSpPr>
        <p:spPr bwMode="auto">
          <a:xfrm>
            <a:off x="457200" y="4795897"/>
            <a:ext cx="86868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Incoming nuclei are </a:t>
            </a:r>
            <a:r>
              <a:rPr lang="en-US" sz="2000" b="1" dirty="0">
                <a:solidFill>
                  <a:srgbClr val="0000FF"/>
                </a:solidFill>
              </a:rPr>
              <a:t>Color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Glass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8000"/>
                </a:solidFill>
              </a:rPr>
              <a:t>Condensates</a:t>
            </a:r>
            <a:r>
              <a:rPr lang="en-US" sz="2000" b="1" dirty="0"/>
              <a:t>: Highly occupied gluon states with maximal occupancy in </a:t>
            </a:r>
            <a:r>
              <a:rPr lang="en-US" sz="2000" b="1" dirty="0" smtClean="0">
                <a:solidFill>
                  <a:srgbClr val="FF0000"/>
                </a:solidFill>
              </a:rPr>
              <a:t>Q</a:t>
            </a:r>
            <a:r>
              <a:rPr lang="en-US" sz="2000" b="1" dirty="0" smtClean="0">
                <a:solidFill>
                  <a:srgbClr val="3366FF"/>
                </a:solidFill>
              </a:rPr>
              <a:t>C</a:t>
            </a:r>
            <a:r>
              <a:rPr lang="en-US" sz="2000" b="1" dirty="0" smtClean="0">
                <a:solidFill>
                  <a:srgbClr val="008000"/>
                </a:solidFill>
              </a:rPr>
              <a:t>D. </a:t>
            </a:r>
          </a:p>
          <a:p>
            <a:endParaRPr lang="en-US" sz="1400" b="1" dirty="0" smtClean="0">
              <a:solidFill>
                <a:srgbClr val="008000"/>
              </a:solidFill>
            </a:endParaRPr>
          </a:p>
          <a:p>
            <a:r>
              <a:rPr lang="en-US" sz="2000" b="1" dirty="0" smtClean="0"/>
              <a:t>Idea !  high occupancy of gluons at small </a:t>
            </a:r>
            <a:r>
              <a:rPr lang="en-US" sz="2000" b="1" dirty="0" err="1" smtClean="0"/>
              <a:t>x</a:t>
            </a:r>
            <a:r>
              <a:rPr lang="en-US" sz="2000" b="1" dirty="0" smtClean="0"/>
              <a:t> (high energy) admits a classical EFT description</a:t>
            </a:r>
          </a:p>
          <a:p>
            <a:endParaRPr lang="en-US" sz="1000" b="1" dirty="0" smtClean="0">
              <a:solidFill>
                <a:srgbClr val="008000"/>
              </a:solidFill>
            </a:endParaRPr>
          </a:p>
          <a:p>
            <a:r>
              <a:rPr lang="en-US" b="1" i="1" dirty="0" smtClean="0">
                <a:solidFill>
                  <a:srgbClr val="008000"/>
                </a:solidFill>
              </a:rPr>
              <a:t>Computations in this framework becoming available at next-leading-log accuracy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278532" name="Picture 4" descr="jimwlk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1813" y="2832372"/>
            <a:ext cx="281463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>
            <a:off x="4709586" y="2328333"/>
            <a:ext cx="1303864" cy="958584"/>
          </a:xfrm>
          <a:prstGeom prst="straightConnector1">
            <a:avLst/>
          </a:pr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534" name="TextBox 6"/>
          <p:cNvSpPr txBox="1">
            <a:spLocks noChangeArrowheads="1"/>
          </p:cNvSpPr>
          <p:nvPr/>
        </p:nvSpPr>
        <p:spPr bwMode="auto">
          <a:xfrm>
            <a:off x="5611813" y="1749423"/>
            <a:ext cx="3087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Color charge fluctuations on</a:t>
            </a:r>
          </a:p>
          <a:p>
            <a:r>
              <a:rPr lang="en-US" sz="18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 length scale 1/Q</a:t>
            </a:r>
            <a:r>
              <a:rPr lang="en-US" sz="1800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8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n-US" sz="18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much smaller than proton 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0285" y="5925806"/>
            <a:ext cx="1706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McLerran</a:t>
            </a:r>
            <a:r>
              <a:rPr lang="en-US" sz="1400" b="1" dirty="0" smtClean="0">
                <a:solidFill>
                  <a:srgbClr val="008000"/>
                </a:solidFill>
              </a:rPr>
              <a:t>, RV (1994)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 to Plasma: from nuts to soup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931833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Good matching of quantitative implementation of BMSS to </a:t>
            </a:r>
          </a:p>
          <a:p>
            <a:r>
              <a:rPr lang="en-US" sz="2000" b="1" dirty="0" smtClean="0"/>
              <a:t>hydrodynamics at times ~ 1 fm for extrapolations to realistic couplings</a:t>
            </a:r>
            <a:endParaRPr lang="en-US" sz="2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917700"/>
            <a:ext cx="9039225" cy="2735263"/>
            <a:chOff x="179388" y="2060575"/>
            <a:chExt cx="9039225" cy="2735263"/>
          </a:xfrm>
        </p:grpSpPr>
        <p:pic>
          <p:nvPicPr>
            <p:cNvPr id="11" name="Grafik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9388" y="2249488"/>
              <a:ext cx="305435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76600" y="2381250"/>
              <a:ext cx="1870075" cy="151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Grafik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92725" y="2330450"/>
              <a:ext cx="1955800" cy="171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Grafik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29488" y="2330450"/>
              <a:ext cx="1706562" cy="153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Grafik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74675" y="2100263"/>
              <a:ext cx="625475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Grafik 1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84463" y="2071688"/>
              <a:ext cx="1020762" cy="17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Grafik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859338" y="2060575"/>
              <a:ext cx="835025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Grafik 2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989763" y="2060575"/>
              <a:ext cx="895350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23"/>
            <p:cNvSpPr txBox="1">
              <a:spLocks noChangeArrowheads="1"/>
            </p:cNvSpPr>
            <p:nvPr/>
          </p:nvSpPr>
          <p:spPr bwMode="auto">
            <a:xfrm>
              <a:off x="533400" y="4129088"/>
              <a:ext cx="10429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Glasma;</a:t>
              </a:r>
            </a:p>
          </p:txBody>
        </p:sp>
        <p:sp>
          <p:nvSpPr>
            <p:cNvPr id="20" name="Textfeld 24"/>
            <p:cNvSpPr txBox="1">
              <a:spLocks noChangeArrowheads="1"/>
            </p:cNvSpPr>
            <p:nvPr/>
          </p:nvSpPr>
          <p:spPr bwMode="auto">
            <a:xfrm>
              <a:off x="1868488" y="4133850"/>
              <a:ext cx="13906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Instabilities;</a:t>
              </a:r>
            </a:p>
          </p:txBody>
        </p:sp>
        <p:sp>
          <p:nvSpPr>
            <p:cNvPr id="21" name="Textfeld 25"/>
            <p:cNvSpPr txBox="1">
              <a:spLocks noChangeArrowheads="1"/>
            </p:cNvSpPr>
            <p:nvPr/>
          </p:nvSpPr>
          <p:spPr bwMode="auto">
            <a:xfrm>
              <a:off x="3348038" y="4140200"/>
              <a:ext cx="18383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Classical NTFP;</a:t>
              </a:r>
            </a:p>
          </p:txBody>
        </p:sp>
        <p:sp>
          <p:nvSpPr>
            <p:cNvPr id="22" name="Textfeld 26"/>
            <p:cNvSpPr txBox="1">
              <a:spLocks noChangeArrowheads="1"/>
            </p:cNvSpPr>
            <p:nvPr/>
          </p:nvSpPr>
          <p:spPr bwMode="auto">
            <a:xfrm>
              <a:off x="5148263" y="4149725"/>
              <a:ext cx="2282825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Constant anisotropy,</a:t>
              </a:r>
            </a:p>
            <a:p>
              <a:r>
                <a:rPr lang="de-DE"/>
                <a:t>Radiational breakup;</a:t>
              </a:r>
            </a:p>
          </p:txBody>
        </p:sp>
        <p:sp>
          <p:nvSpPr>
            <p:cNvPr id="23" name="Textfeld 27"/>
            <p:cNvSpPr txBox="1">
              <a:spLocks noChangeArrowheads="1"/>
            </p:cNvSpPr>
            <p:nvPr/>
          </p:nvSpPr>
          <p:spPr bwMode="auto">
            <a:xfrm>
              <a:off x="7380288" y="4140200"/>
              <a:ext cx="1838325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 err="1"/>
                <a:t>Hydrodynamics</a:t>
              </a:r>
              <a:r>
                <a:rPr lang="de-DE" dirty="0"/>
                <a:t>,</a:t>
              </a:r>
            </a:p>
            <a:p>
              <a:r>
                <a:rPr lang="de-DE" dirty="0" err="1"/>
                <a:t>Thermalization</a:t>
              </a:r>
              <a:endParaRPr lang="de-DE" dirty="0"/>
            </a:p>
          </p:txBody>
        </p:sp>
        <p:cxnSp>
          <p:nvCxnSpPr>
            <p:cNvPr id="24" name="Gerader Verbinder 29"/>
            <p:cNvCxnSpPr/>
            <p:nvPr/>
          </p:nvCxnSpPr>
          <p:spPr>
            <a:xfrm>
              <a:off x="1703388" y="4049713"/>
              <a:ext cx="0" cy="60325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984755" y="1621036"/>
            <a:ext cx="105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Boguslavski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075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Universality: hotness is also cool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47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Over-occupied self-interacting scalars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Grafi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496" y="696638"/>
            <a:ext cx="7471614" cy="74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119336"/>
            <a:ext cx="52041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Berges</a:t>
            </a:r>
            <a:r>
              <a:rPr lang="en-US" sz="1400" b="1" dirty="0" smtClean="0">
                <a:solidFill>
                  <a:srgbClr val="008000"/>
                </a:solidFill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</a:rPr>
              <a:t>Sexty</a:t>
            </a:r>
            <a:r>
              <a:rPr lang="en-US" sz="1400" b="1" dirty="0" smtClean="0">
                <a:solidFill>
                  <a:srgbClr val="008000"/>
                </a:solidFill>
              </a:rPr>
              <a:t> PRL 108 (2012) 161601</a:t>
            </a:r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Berges,Boguslavski,Orioli</a:t>
            </a:r>
            <a:r>
              <a:rPr lang="en-US" sz="1400" b="1" dirty="0" smtClean="0">
                <a:solidFill>
                  <a:srgbClr val="008000"/>
                </a:solidFill>
              </a:rPr>
              <a:t>, PRD 92, 025041 (2015)</a:t>
            </a:r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Berges,Boguslavskii,Schlichting,Venugopalan</a:t>
            </a:r>
            <a:r>
              <a:rPr lang="en-US" sz="1400" b="1" dirty="0" smtClean="0">
                <a:solidFill>
                  <a:srgbClr val="008000"/>
                </a:solidFill>
              </a:rPr>
              <a:t>, JHEP 1405 (2014) 054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5075" b="3305"/>
          <a:stretch>
            <a:fillRect/>
          </a:stretch>
        </p:blipFill>
        <p:spPr>
          <a:xfrm>
            <a:off x="3487462" y="2533713"/>
            <a:ext cx="5501507" cy="3827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352" y="5411450"/>
            <a:ext cx="3908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Real time evolution is independent </a:t>
            </a:r>
          </a:p>
          <a:p>
            <a:r>
              <a:rPr lang="en-US" sz="2000" b="1" dirty="0" smtClean="0"/>
              <a:t>of initial conditions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446241"/>
            <a:ext cx="641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 a non-relativistic limit, can be used to model cold atomic gases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63771" y="1815573"/>
            <a:ext cx="42251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Scheppach,Berges,Gasenzer</a:t>
            </a:r>
            <a:r>
              <a:rPr lang="en-US" sz="1400" b="1" dirty="0" smtClean="0">
                <a:solidFill>
                  <a:srgbClr val="008000"/>
                </a:solidFill>
              </a:rPr>
              <a:t>, PRA 81 (2010) 033611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Nowak, </a:t>
            </a:r>
            <a:r>
              <a:rPr lang="en-US" sz="1400" b="1" dirty="0" err="1" smtClean="0">
                <a:solidFill>
                  <a:srgbClr val="008000"/>
                </a:solidFill>
              </a:rPr>
              <a:t>Schole</a:t>
            </a:r>
            <a:r>
              <a:rPr lang="en-US" sz="1400" b="1" dirty="0" smtClean="0">
                <a:solidFill>
                  <a:srgbClr val="008000"/>
                </a:solidFill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</a:rPr>
              <a:t>Sexty</a:t>
            </a:r>
            <a:r>
              <a:rPr lang="en-US" sz="1400" b="1" dirty="0" smtClean="0">
                <a:solidFill>
                  <a:srgbClr val="008000"/>
                </a:solidFill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</a:rPr>
              <a:t>Gasenzer</a:t>
            </a:r>
            <a:r>
              <a:rPr lang="en-US" sz="1400" b="1" dirty="0" smtClean="0">
                <a:solidFill>
                  <a:srgbClr val="008000"/>
                </a:solidFill>
              </a:rPr>
              <a:t>, PRA85 (2012) 043627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Nowak et al., </a:t>
            </a:r>
            <a:r>
              <a:rPr lang="en-US" sz="1400" b="1" dirty="0" err="1" smtClean="0">
                <a:solidFill>
                  <a:srgbClr val="008000"/>
                </a:solidFill>
              </a:rPr>
              <a:t>arXiv</a:t>
            </a:r>
            <a:r>
              <a:rPr lang="en-US" sz="1400" b="1" dirty="0" smtClean="0">
                <a:solidFill>
                  <a:srgbClr val="008000"/>
                </a:solidFill>
              </a:rPr>
              <a:t> 1302.1448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47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Over-occupied self-interacting scalars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9856" y="6119336"/>
            <a:ext cx="52041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Berges</a:t>
            </a:r>
            <a:r>
              <a:rPr lang="en-US" sz="1400" b="1" dirty="0" smtClean="0">
                <a:solidFill>
                  <a:srgbClr val="008000"/>
                </a:solidFill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</a:rPr>
              <a:t>Sexty</a:t>
            </a:r>
            <a:r>
              <a:rPr lang="en-US" sz="1400" b="1" dirty="0" smtClean="0">
                <a:solidFill>
                  <a:srgbClr val="008000"/>
                </a:solidFill>
              </a:rPr>
              <a:t> PRL 108 (2012) 161601</a:t>
            </a:r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Berges,Boguslavski,Orioli</a:t>
            </a:r>
            <a:r>
              <a:rPr lang="en-US" sz="1400" b="1" dirty="0" smtClean="0">
                <a:solidFill>
                  <a:srgbClr val="008000"/>
                </a:solidFill>
              </a:rPr>
              <a:t>, PRD 92, 025041 (2015)</a:t>
            </a:r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Berges,Boguslavskii,Schlichting,Venugopalan</a:t>
            </a:r>
            <a:r>
              <a:rPr lang="en-US" sz="1400" b="1" dirty="0" smtClean="0">
                <a:solidFill>
                  <a:srgbClr val="008000"/>
                </a:solidFill>
              </a:rPr>
              <a:t>, JHEP 1405 (2014) 054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5929" b="4724"/>
          <a:stretch>
            <a:fillRect/>
          </a:stretch>
        </p:blipFill>
        <p:spPr>
          <a:xfrm>
            <a:off x="1741689" y="895477"/>
            <a:ext cx="5873978" cy="38091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664" y="4704655"/>
            <a:ext cx="835196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Over-occupied scalars in a box: </a:t>
            </a:r>
          </a:p>
          <a:p>
            <a:r>
              <a:rPr lang="en-US" sz="2000" b="1" dirty="0" smtClean="0"/>
              <a:t>Nontrivial universal dynamics including non-equilibrium formation of BEC</a:t>
            </a:r>
          </a:p>
          <a:p>
            <a:endParaRPr lang="en-US" sz="1400" b="1" dirty="0" smtClean="0"/>
          </a:p>
          <a:p>
            <a:r>
              <a:rPr lang="en-US" sz="2000" b="1" dirty="0" smtClean="0"/>
              <a:t>Good understanding of infrared dynamics in vertex </a:t>
            </a:r>
            <a:r>
              <a:rPr lang="en-US" sz="2000" b="1" dirty="0" err="1" smtClean="0"/>
              <a:t>resummed</a:t>
            </a:r>
            <a:r>
              <a:rPr lang="en-US" sz="2000" b="1" dirty="0" smtClean="0"/>
              <a:t> kinetic theory </a:t>
            </a:r>
          </a:p>
          <a:p>
            <a:r>
              <a:rPr lang="en-US" sz="2000" b="1" dirty="0" smtClean="0"/>
              <a:t>using 2PI – 1/N methods to NLO</a:t>
            </a:r>
            <a:endParaRPr lang="en-US" sz="2000" b="1" dirty="0"/>
          </a:p>
        </p:txBody>
      </p:sp>
      <p:sp>
        <p:nvSpPr>
          <p:cNvPr id="10" name="Oval 9"/>
          <p:cNvSpPr/>
          <p:nvPr/>
        </p:nvSpPr>
        <p:spPr>
          <a:xfrm>
            <a:off x="3700296" y="1576614"/>
            <a:ext cx="1795409" cy="78830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02591" y="733565"/>
            <a:ext cx="2200472" cy="950220"/>
          </a:xfrm>
          <a:prstGeom prst="ellipse">
            <a:avLst/>
          </a:prstGeom>
          <a:noFill/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48744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Early universe cosmology: turbulent </a:t>
            </a:r>
            <a:r>
              <a:rPr lang="en-US" sz="3200" b="1" dirty="0" err="1" smtClean="0">
                <a:solidFill>
                  <a:srgbClr val="0000FF"/>
                </a:solidFill>
              </a:rPr>
              <a:t>thermalization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581" y="1510562"/>
            <a:ext cx="9049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Model for early universe </a:t>
            </a:r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thermalization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Weakly coupled scalar field theory (λΦ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) (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=10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</a:rPr>
              <a:t>-8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) </a:t>
            </a:r>
          </a:p>
          <a:p>
            <a:endParaRPr lang="en-US" sz="8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h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omogeneous background field </a:t>
            </a:r>
            <a:r>
              <a:rPr lang="en-US" sz="2400" baseline="-250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+ vacuum fluctuations</a:t>
            </a:r>
            <a:endParaRPr lang="en-US" sz="2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23934" y="874928"/>
            <a:ext cx="3024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Micha,Tkachev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PRD 70 (2004) 043538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16" y="2643513"/>
            <a:ext cx="1434318" cy="82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50" y="1182705"/>
            <a:ext cx="2832915" cy="23626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026" y="3825963"/>
            <a:ext cx="7378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0066"/>
              </a:buClr>
              <a:buFont typeface="Wingdings" charset="2"/>
              <a:buChar char="u"/>
            </a:pPr>
            <a:r>
              <a:rPr lang="en-US" sz="2000" b="1" dirty="0" smtClean="0"/>
              <a:t>Growth of instabilities via parametric resonance of classical field</a:t>
            </a:r>
          </a:p>
          <a:p>
            <a:r>
              <a:rPr lang="en-US" sz="2000" b="1" dirty="0" smtClean="0"/>
              <a:t>and vacuum fluctuations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3565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Turbulent </a:t>
            </a:r>
            <a:r>
              <a:rPr lang="en-US" sz="3200" b="1" dirty="0" err="1" smtClean="0">
                <a:solidFill>
                  <a:srgbClr val="0000FF"/>
                </a:solidFill>
              </a:rPr>
              <a:t>thermalization</a:t>
            </a:r>
            <a:r>
              <a:rPr lang="en-US" sz="3200" b="1" dirty="0" smtClean="0">
                <a:solidFill>
                  <a:srgbClr val="0000FF"/>
                </a:solidFill>
              </a:rPr>
              <a:t> in Cosmology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429" r="4993" b="3097"/>
          <a:stretch/>
        </p:blipFill>
        <p:spPr>
          <a:xfrm>
            <a:off x="0" y="2156747"/>
            <a:ext cx="4864189" cy="3476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68" y="1957585"/>
            <a:ext cx="4011689" cy="330344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76914" y="4350325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Calibri"/>
              </a:rPr>
              <a:t>Λ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 ~ t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/>
              </a:rPr>
              <a:t>-β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13451" y="4648382"/>
            <a:ext cx="837968" cy="1309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103100" y="2527148"/>
            <a:ext cx="268029" cy="43210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1129" y="2188616"/>
            <a:ext cx="1084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n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Calibri"/>
              </a:rPr>
              <a:t>hard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 ~ t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/>
              </a:rPr>
              <a:t>α</a:t>
            </a:r>
            <a:endParaRPr lang="en-US" sz="2000" b="1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29120" y="3168756"/>
            <a:ext cx="635069" cy="43210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9244" y="5633659"/>
            <a:ext cx="78611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Thermalization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process characterized by quasi-stationary evolution with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caling exponents.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Dynamic: α=-4/5, β=-1/5 ; Spectral: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</a:rPr>
              <a:t>κ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= -3/2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23934" y="874928"/>
            <a:ext cx="2984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Micha,Tkachev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PRD 70 (2004)043538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28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47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What about longitudinally expanding scalars?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Grafik 6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9373" y="1049365"/>
            <a:ext cx="4497627" cy="304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ddin_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4440" y="3251768"/>
            <a:ext cx="27844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15227" y="741588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Berges,Boguslavski,Schlichting,RV</a:t>
            </a:r>
            <a:r>
              <a:rPr lang="en-US" sz="1400" b="1" dirty="0" smtClean="0">
                <a:solidFill>
                  <a:srgbClr val="008000"/>
                </a:solidFill>
              </a:rPr>
              <a:t>, 1508.03073, PRD in press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5172" t="9157" r="2879"/>
          <a:stretch>
            <a:fillRect/>
          </a:stretch>
        </p:blipFill>
        <p:spPr>
          <a:xfrm>
            <a:off x="314882" y="2868563"/>
            <a:ext cx="2594586" cy="2165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27" y="4869336"/>
            <a:ext cx="2794241" cy="198866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rot="10800000" flipV="1">
            <a:off x="1981521" y="1631357"/>
            <a:ext cx="2539846" cy="145617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5632496" y="3268191"/>
            <a:ext cx="1105820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rcRect l="4368" t="9772" b="3752"/>
          <a:stretch>
            <a:fillRect/>
          </a:stretch>
        </p:blipFill>
        <p:spPr>
          <a:xfrm>
            <a:off x="3894684" y="4090806"/>
            <a:ext cx="3245832" cy="25879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227" y="1277414"/>
            <a:ext cx="3365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Three distinct inertial regimes</a:t>
            </a:r>
          </a:p>
          <a:p>
            <a:r>
              <a:rPr lang="en-US" sz="2000" b="1" dirty="0" smtClean="0"/>
              <a:t>with self-similar behavior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89" y="0"/>
            <a:ext cx="8229600" cy="77709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 remarkable universality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0217" y="3954627"/>
            <a:ext cx="334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Berges,Boguslavski,Schenke,Venugopalan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PRL 114 (2015) 061601, </a:t>
            </a:r>
            <a:r>
              <a:rPr lang="en-US" sz="1400" b="1" dirty="0" smtClean="0">
                <a:solidFill>
                  <a:srgbClr val="660066"/>
                </a:solidFill>
                <a:latin typeface="Calibri"/>
              </a:rPr>
              <a:t>Editor’s suggestion</a:t>
            </a:r>
            <a:endParaRPr lang="en-US" sz="1400" b="1" dirty="0">
              <a:solidFill>
                <a:srgbClr val="660066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62" y="777097"/>
            <a:ext cx="7537752" cy="291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4" y="3693017"/>
            <a:ext cx="3853240" cy="316498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256288" y="1263188"/>
            <a:ext cx="1529141" cy="725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5429" y="616857"/>
            <a:ext cx="2331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Leads to Bose-Einstein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condensation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6954" y="4696241"/>
            <a:ext cx="46347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 a wide inertial range, scalars and gauge</a:t>
            </a:r>
          </a:p>
          <a:p>
            <a:r>
              <a:rPr lang="en-US" sz="2000" b="1" dirty="0" smtClean="0"/>
              <a:t>fields have identical scaling exponents </a:t>
            </a:r>
          </a:p>
          <a:p>
            <a:r>
              <a:rPr lang="en-US" sz="2000" b="1" dirty="0" smtClean="0"/>
              <a:t>and scaling functions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Very surprising from a kinetic theory </a:t>
            </a:r>
          </a:p>
          <a:p>
            <a:r>
              <a:rPr lang="en-US" sz="2000" b="1" dirty="0" smtClean="0"/>
              <a:t>perspective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89" y="0"/>
            <a:ext cx="8229600" cy="77709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 remarkable universality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065" y="1022377"/>
            <a:ext cx="4194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Can this provide insight into possible </a:t>
            </a:r>
          </a:p>
          <a:p>
            <a:r>
              <a:rPr lang="en-US" sz="2000" b="1" dirty="0" smtClean="0"/>
              <a:t>transient BEC in heavy-ion collisions ?</a:t>
            </a:r>
            <a:endParaRPr lang="en-US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3606" t="6429" b="7433"/>
          <a:stretch>
            <a:fillRect/>
          </a:stretch>
        </p:blipFill>
        <p:spPr>
          <a:xfrm>
            <a:off x="4373618" y="777097"/>
            <a:ext cx="4228771" cy="287829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47563" y="1323710"/>
            <a:ext cx="1097765" cy="102237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9065" y="1730263"/>
            <a:ext cx="3577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Blaizot,Gelis,Liao,McLerran,RV</a:t>
            </a:r>
            <a:r>
              <a:rPr lang="en-US" sz="1400" b="1" dirty="0" smtClean="0">
                <a:solidFill>
                  <a:srgbClr val="008000"/>
                </a:solidFill>
              </a:rPr>
              <a:t> NPA (2012)</a:t>
            </a:r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Floerchinger,Wetterich</a:t>
            </a:r>
            <a:r>
              <a:rPr lang="en-US" sz="1400" b="1" dirty="0" smtClean="0">
                <a:solidFill>
                  <a:srgbClr val="008000"/>
                </a:solidFill>
              </a:rPr>
              <a:t>, JHEP 1403 (2014) 121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3290" t="7428"/>
          <a:stretch>
            <a:fillRect/>
          </a:stretch>
        </p:blipFill>
        <p:spPr>
          <a:xfrm>
            <a:off x="4373618" y="3655394"/>
            <a:ext cx="4228771" cy="30062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065" y="3655394"/>
            <a:ext cx="45150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Intriguing data from ALICE on </a:t>
            </a:r>
          </a:p>
          <a:p>
            <a:r>
              <a:rPr lang="en-US" sz="2000" b="1" dirty="0" smtClean="0"/>
              <a:t>three </a:t>
            </a:r>
            <a:r>
              <a:rPr lang="en-US" sz="2000" b="1" dirty="0" err="1" smtClean="0"/>
              <a:t>pion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Hanbury</a:t>
            </a:r>
            <a:r>
              <a:rPr lang="en-US" sz="2000" b="1" dirty="0" smtClean="0"/>
              <a:t>-Brown—</a:t>
            </a:r>
            <a:r>
              <a:rPr lang="en-US" sz="2000" b="1" dirty="0" err="1" smtClean="0"/>
              <a:t>Twiss</a:t>
            </a:r>
            <a:r>
              <a:rPr lang="en-US" sz="2000" b="1" dirty="0" smtClean="0"/>
              <a:t> (HBT)</a:t>
            </a:r>
          </a:p>
          <a:p>
            <a:r>
              <a:rPr lang="en-US" sz="2000" b="1" dirty="0" smtClean="0"/>
              <a:t>correlations hint at possible condensate</a:t>
            </a:r>
          </a:p>
          <a:p>
            <a:r>
              <a:rPr lang="en-US" sz="2000" b="1" dirty="0" smtClean="0"/>
              <a:t>fraction of 22 ± 12 %</a:t>
            </a:r>
          </a:p>
          <a:p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51060" y="4978833"/>
            <a:ext cx="190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ALICE, arXiv:1310.7808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988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Infrared dynamics in the gauge theory: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/>
            </a:r>
            <a:br>
              <a:rPr lang="en-US" sz="3200" b="1" dirty="0">
                <a:solidFill>
                  <a:srgbClr val="0000FF"/>
                </a:solidFill>
              </a:rPr>
            </a:br>
            <a:r>
              <a:rPr lang="en-US" sz="3200" b="1" dirty="0" err="1" smtClean="0">
                <a:solidFill>
                  <a:srgbClr val="0000FF"/>
                </a:solidFill>
              </a:rPr>
              <a:t>Sphaleron</a:t>
            </a:r>
            <a:r>
              <a:rPr lang="en-US" sz="3200" b="1" dirty="0" smtClean="0">
                <a:solidFill>
                  <a:srgbClr val="0000FF"/>
                </a:solidFill>
              </a:rPr>
              <a:t> transitions off equilibrium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5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Text Box 2"/>
          <p:cNvSpPr txBox="1">
            <a:spLocks noChangeArrowheads="1"/>
          </p:cNvSpPr>
          <p:nvPr/>
        </p:nvSpPr>
        <p:spPr bwMode="auto">
          <a:xfrm>
            <a:off x="1143000" y="228600"/>
            <a:ext cx="6738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Standard model of heavy ion collisions</a:t>
            </a:r>
          </a:p>
        </p:txBody>
      </p:sp>
      <p:pic>
        <p:nvPicPr>
          <p:cNvPr id="279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87425"/>
            <a:ext cx="4114800" cy="3352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7955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87425"/>
            <a:ext cx="4343400" cy="3349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09600" y="4416425"/>
            <a:ext cx="8534400" cy="2209800"/>
            <a:chOff x="384" y="2784"/>
            <a:chExt cx="5376" cy="139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4" y="2784"/>
              <a:ext cx="5376" cy="1335"/>
              <a:chOff x="576" y="2688"/>
              <a:chExt cx="4174" cy="1457"/>
            </a:xfrm>
          </p:grpSpPr>
          <p:pic>
            <p:nvPicPr>
              <p:cNvPr id="279562" name="Picture 7" descr="AllEvol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6" y="2688"/>
                <a:ext cx="4174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9563" name="Rectangle 8"/>
              <p:cNvSpPr>
                <a:spLocks noChangeArrowheads="1"/>
              </p:cNvSpPr>
              <p:nvPr/>
            </p:nvSpPr>
            <p:spPr bwMode="auto">
              <a:xfrm>
                <a:off x="672" y="3662"/>
                <a:ext cx="715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/>
                  <a:t>Color Glass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/>
                  <a:t>Condensates</a:t>
                </a:r>
                <a:endParaRPr lang="en-US" sz="18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9564" name="Rectangle 9"/>
              <p:cNvSpPr>
                <a:spLocks noChangeArrowheads="1"/>
              </p:cNvSpPr>
              <p:nvPr/>
            </p:nvSpPr>
            <p:spPr bwMode="auto">
              <a:xfrm>
                <a:off x="1488" y="3632"/>
                <a:ext cx="604" cy="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/>
                  <a:t>Initial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/>
                  <a:t>Singularity</a:t>
                </a:r>
                <a:endParaRPr lang="en-US" sz="1800" b="1"/>
              </a:p>
            </p:txBody>
          </p:sp>
          <p:sp>
            <p:nvSpPr>
              <p:cNvPr id="279565" name="Rectangle 10"/>
              <p:cNvSpPr>
                <a:spLocks noChangeArrowheads="1"/>
              </p:cNvSpPr>
              <p:nvPr/>
            </p:nvSpPr>
            <p:spPr bwMode="auto">
              <a:xfrm>
                <a:off x="2112" y="3599"/>
                <a:ext cx="49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/>
                  <a:t>Glasma</a:t>
                </a:r>
              </a:p>
            </p:txBody>
          </p:sp>
          <p:sp>
            <p:nvSpPr>
              <p:cNvPr id="279566" name="Text Box 11"/>
              <p:cNvSpPr txBox="1">
                <a:spLocks noChangeArrowheads="1"/>
              </p:cNvSpPr>
              <p:nvPr/>
            </p:nvSpPr>
            <p:spPr bwMode="auto">
              <a:xfrm>
                <a:off x="2928" y="3648"/>
                <a:ext cx="730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/>
                  <a:t>sQGP - </a:t>
                </a:r>
              </a:p>
              <a:p>
                <a:r>
                  <a:rPr lang="en-US" sz="1800" b="1"/>
                  <a:t>perfect fluid</a:t>
                </a:r>
                <a:endParaRPr lang="en-US">
                  <a:latin typeface="Futura" charset="0"/>
                </a:endParaRPr>
              </a:p>
            </p:txBody>
          </p:sp>
          <p:sp>
            <p:nvSpPr>
              <p:cNvPr id="279567" name="Text Box 12"/>
              <p:cNvSpPr txBox="1">
                <a:spLocks noChangeArrowheads="1"/>
              </p:cNvSpPr>
              <p:nvPr/>
            </p:nvSpPr>
            <p:spPr bwMode="auto">
              <a:xfrm>
                <a:off x="3878" y="3675"/>
                <a:ext cx="513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/>
                  <a:t>Hadron </a:t>
                </a:r>
              </a:p>
              <a:p>
                <a:r>
                  <a:rPr lang="en-US" sz="1800" b="1"/>
                  <a:t>Gas</a:t>
                </a:r>
              </a:p>
            </p:txBody>
          </p:sp>
        </p:grpSp>
        <p:sp>
          <p:nvSpPr>
            <p:cNvPr id="279561" name="Line 13"/>
            <p:cNvSpPr>
              <a:spLocks noChangeShapeType="1"/>
            </p:cNvSpPr>
            <p:nvPr/>
          </p:nvSpPr>
          <p:spPr bwMode="auto">
            <a:xfrm>
              <a:off x="912" y="4176"/>
              <a:ext cx="4224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9557" name="Text Box 14"/>
          <p:cNvSpPr txBox="1">
            <a:spLocks noChangeArrowheads="1"/>
          </p:cNvSpPr>
          <p:nvPr/>
        </p:nvSpPr>
        <p:spPr bwMode="auto">
          <a:xfrm>
            <a:off x="8305800" y="6245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9558" name="Text Box 15"/>
          <p:cNvSpPr txBox="1">
            <a:spLocks noChangeArrowheads="1"/>
          </p:cNvSpPr>
          <p:nvPr/>
        </p:nvSpPr>
        <p:spPr bwMode="auto">
          <a:xfrm>
            <a:off x="8153400" y="639762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000"/>
                </a:solidFill>
              </a:rPr>
              <a:t>t</a:t>
            </a:r>
          </a:p>
        </p:txBody>
      </p:sp>
      <p:sp>
        <p:nvSpPr>
          <p:cNvPr id="57360" name="AutoShape 16"/>
          <p:cNvSpPr>
            <a:spLocks noChangeArrowheads="1"/>
          </p:cNvSpPr>
          <p:nvPr/>
        </p:nvSpPr>
        <p:spPr bwMode="auto">
          <a:xfrm>
            <a:off x="2286000" y="4495800"/>
            <a:ext cx="2819400" cy="1981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800040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Sphaleron</a:t>
            </a:r>
            <a:r>
              <a:rPr lang="en-US" sz="3200" b="1" dirty="0" smtClean="0">
                <a:solidFill>
                  <a:srgbClr val="0000FF"/>
                </a:solidFill>
              </a:rPr>
              <a:t> transitions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400" b="1" dirty="0" smtClean="0"/>
              <a:t>Most efficient way to generate topological transitions at finite temperature or energy density</a:t>
            </a: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400" b="1" dirty="0"/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400" b="1" dirty="0" smtClean="0"/>
              <a:t>For the Chiral Magnetic Effect, need these transitions to occur early – since the external magnetic field dies quickly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32"/>
          <a:stretch/>
        </p:blipFill>
        <p:spPr>
          <a:xfrm>
            <a:off x="0" y="3584371"/>
            <a:ext cx="5116817" cy="315658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8" y="4548319"/>
            <a:ext cx="4186985" cy="49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2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5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Sphaleron</a:t>
            </a:r>
            <a:r>
              <a:rPr lang="en-US" sz="3200" b="1" dirty="0" smtClean="0">
                <a:solidFill>
                  <a:srgbClr val="0000FF"/>
                </a:solidFill>
              </a:rPr>
              <a:t> transitions in the QGP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242" y="1288961"/>
            <a:ext cx="2853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Sphaleron</a:t>
            </a:r>
            <a:r>
              <a:rPr lang="en-US" sz="2000" b="1" dirty="0" smtClean="0"/>
              <a:t> transition rate</a:t>
            </a:r>
            <a:endParaRPr lang="en-US" sz="2000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13" y="1171058"/>
            <a:ext cx="4172594" cy="684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711"/>
          <a:stretch/>
        </p:blipFill>
        <p:spPr>
          <a:xfrm>
            <a:off x="2096047" y="1855229"/>
            <a:ext cx="5570158" cy="4208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165" y="6088689"/>
            <a:ext cx="7790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Check: Good agreement with results of G. Moore for the thermal case…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700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87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T</a:t>
            </a:r>
            <a:r>
              <a:rPr lang="en-US" sz="3200" b="1" dirty="0" smtClean="0">
                <a:solidFill>
                  <a:srgbClr val="0000FF"/>
                </a:solidFill>
              </a:rPr>
              <a:t>opological charge dist.: thermal configurations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60" y="900017"/>
            <a:ext cx="5371118" cy="5822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616" y="1183387"/>
            <a:ext cx="3211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M. Mace, S. </a:t>
            </a:r>
            <a:r>
              <a:rPr lang="en-US" sz="1400" b="1" dirty="0" err="1" smtClean="0">
                <a:solidFill>
                  <a:srgbClr val="008000"/>
                </a:solidFill>
              </a:rPr>
              <a:t>Schlichting</a:t>
            </a:r>
            <a:r>
              <a:rPr lang="en-US" sz="1400" b="1" dirty="0" smtClean="0">
                <a:solidFill>
                  <a:srgbClr val="008000"/>
                </a:solidFill>
              </a:rPr>
              <a:t>, R. Venugopalan,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 in preparation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0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87"/>
            <a:ext cx="8229600" cy="89998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Sphaleron</a:t>
            </a:r>
            <a:r>
              <a:rPr lang="en-US" sz="3200" b="1" dirty="0" smtClean="0">
                <a:solidFill>
                  <a:srgbClr val="0000FF"/>
                </a:solidFill>
              </a:rPr>
              <a:t> transitions in the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24" r="3124"/>
          <a:stretch/>
        </p:blipFill>
        <p:spPr>
          <a:xfrm>
            <a:off x="123297" y="1051080"/>
            <a:ext cx="4919544" cy="4043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93" r="4465"/>
          <a:stretch/>
        </p:blipFill>
        <p:spPr>
          <a:xfrm>
            <a:off x="5042841" y="1051080"/>
            <a:ext cx="4002522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111" y="5560374"/>
            <a:ext cx="8103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Very clear indication of topological transitions in the </a:t>
            </a:r>
            <a:r>
              <a:rPr lang="en-US" sz="2000" b="1" dirty="0" err="1" smtClean="0"/>
              <a:t>overoccupied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Glasma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rgbClr val="008000"/>
                </a:solidFill>
              </a:rPr>
              <a:t>Note: results are for a fixed box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0061" y="940371"/>
            <a:ext cx="3165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M. Mace, S. </a:t>
            </a:r>
            <a:r>
              <a:rPr lang="en-US" sz="1400" b="1" dirty="0" err="1" smtClean="0">
                <a:solidFill>
                  <a:srgbClr val="008000"/>
                </a:solidFill>
              </a:rPr>
              <a:t>Schlichting</a:t>
            </a:r>
            <a:r>
              <a:rPr lang="en-US" sz="1400" b="1" dirty="0" smtClean="0">
                <a:solidFill>
                  <a:srgbClr val="008000"/>
                </a:solidFill>
              </a:rPr>
              <a:t>, R. Venugopalan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9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87"/>
            <a:ext cx="8229600" cy="89998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Sphaleron</a:t>
            </a:r>
            <a:r>
              <a:rPr lang="en-US" sz="3200" b="1" dirty="0" smtClean="0">
                <a:solidFill>
                  <a:srgbClr val="0000FF"/>
                </a:solidFill>
              </a:rPr>
              <a:t> transitions in the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2359" y="940371"/>
            <a:ext cx="4121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M. Mace, S. </a:t>
            </a:r>
            <a:r>
              <a:rPr lang="en-US" sz="1400" b="1" dirty="0" err="1" smtClean="0">
                <a:solidFill>
                  <a:srgbClr val="008000"/>
                </a:solidFill>
              </a:rPr>
              <a:t>Schlichting</a:t>
            </a:r>
            <a:r>
              <a:rPr lang="en-US" sz="1400" b="1" dirty="0" smtClean="0">
                <a:solidFill>
                  <a:srgbClr val="008000"/>
                </a:solidFill>
              </a:rPr>
              <a:t>, R. Venugopalan, preliminary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11" y="2016416"/>
            <a:ext cx="7521105" cy="4841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308530"/>
            <a:ext cx="8474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Clean separation of hard, electric (Debye) and magnetic (Spatial Wilson loop)</a:t>
            </a:r>
          </a:p>
          <a:p>
            <a:r>
              <a:rPr lang="en-US" sz="2000" b="1" dirty="0"/>
              <a:t>s</a:t>
            </a:r>
            <a:r>
              <a:rPr lang="en-US" sz="2000" b="1" dirty="0" smtClean="0"/>
              <a:t>cales seen with time – essential for </a:t>
            </a:r>
            <a:r>
              <a:rPr lang="en-US" sz="2000" b="1" dirty="0" err="1" smtClean="0"/>
              <a:t>thermalization</a:t>
            </a:r>
            <a:r>
              <a:rPr lang="en-US" sz="2000" b="1" dirty="0" smtClean="0"/>
              <a:t>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304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87"/>
            <a:ext cx="8229600" cy="89998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Sphaleron</a:t>
            </a:r>
            <a:r>
              <a:rPr lang="en-US" sz="3200" b="1" dirty="0" smtClean="0">
                <a:solidFill>
                  <a:srgbClr val="0000FF"/>
                </a:solidFill>
              </a:rPr>
              <a:t> transitions in the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2359" y="940371"/>
            <a:ext cx="4121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M. Mace, S. </a:t>
            </a:r>
            <a:r>
              <a:rPr lang="en-US" sz="1400" b="1" dirty="0" err="1" smtClean="0">
                <a:solidFill>
                  <a:srgbClr val="008000"/>
                </a:solidFill>
              </a:rPr>
              <a:t>Schlichting</a:t>
            </a:r>
            <a:r>
              <a:rPr lang="en-US" sz="1400" b="1" dirty="0" smtClean="0">
                <a:solidFill>
                  <a:srgbClr val="008000"/>
                </a:solidFill>
              </a:rPr>
              <a:t>, R. Venugopalan, preliminary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708640"/>
            <a:ext cx="7828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Sphaleron</a:t>
            </a:r>
            <a:r>
              <a:rPr lang="en-US" sz="2000" b="1" dirty="0" smtClean="0"/>
              <a:t> scattering rate appears to scale as (inverse magnetic length)</a:t>
            </a:r>
            <a:r>
              <a:rPr lang="en-US" sz="2000" b="1" baseline="30000" dirty="0" smtClean="0"/>
              <a:t>4</a:t>
            </a:r>
            <a:endParaRPr lang="en-US" sz="2000" b="1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81"/>
          <a:stretch/>
        </p:blipFill>
        <p:spPr>
          <a:xfrm>
            <a:off x="0" y="2211390"/>
            <a:ext cx="5585346" cy="3825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314" y="2761693"/>
            <a:ext cx="2990486" cy="2663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266" y="6086078"/>
            <a:ext cx="881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/>
              <a:t>Apples to apples comparisons to thermal rates, phenomenology, in progress…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6573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5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smtClean="0">
                <a:solidFill>
                  <a:srgbClr val="0000FF"/>
                </a:solidFill>
              </a:rPr>
              <a:t>Engineering the </a:t>
            </a:r>
            <a:r>
              <a:rPr lang="en-US" sz="4000" b="1" dirty="0" smtClean="0">
                <a:solidFill>
                  <a:srgbClr val="0000FF"/>
                </a:solidFill>
              </a:rPr>
              <a:t>world’s smallest fluid?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Long-range rapidity correlations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in </a:t>
            </a:r>
            <a:r>
              <a:rPr lang="en-US" sz="3200" b="1" dirty="0" err="1" smtClean="0">
                <a:solidFill>
                  <a:srgbClr val="0000FF"/>
                </a:solidFill>
              </a:rPr>
              <a:t>p+p</a:t>
            </a:r>
            <a:r>
              <a:rPr 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and A+A collisions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33"/>
          <a:stretch/>
        </p:blipFill>
        <p:spPr>
          <a:xfrm>
            <a:off x="4365537" y="1732661"/>
            <a:ext cx="4599537" cy="3538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15"/>
          <a:stretch/>
        </p:blipFill>
        <p:spPr>
          <a:xfrm>
            <a:off x="215249" y="1508904"/>
            <a:ext cx="3551590" cy="4156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20" y="1732661"/>
            <a:ext cx="2627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S.Schlichting</a:t>
            </a:r>
            <a:r>
              <a:rPr lang="en-US" sz="1400" b="1" dirty="0" smtClean="0">
                <a:solidFill>
                  <a:srgbClr val="008000"/>
                </a:solidFill>
              </a:rPr>
              <a:t>, Quark Matter 2015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8158" y="5102119"/>
            <a:ext cx="1898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Multiplicity in event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65537" y="5554219"/>
            <a:ext cx="2289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Non-equilibrium  </a:t>
            </a:r>
            <a:endParaRPr lang="en-US" sz="2400" b="1" dirty="0"/>
          </a:p>
        </p:txBody>
      </p:sp>
      <p:sp>
        <p:nvSpPr>
          <p:cNvPr id="9" name="Right Arrow 8"/>
          <p:cNvSpPr/>
          <p:nvPr/>
        </p:nvSpPr>
        <p:spPr>
          <a:xfrm>
            <a:off x="6655497" y="5665130"/>
            <a:ext cx="491938" cy="35075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9280" y="5554219"/>
            <a:ext cx="165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Equilibrium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2033" y="6015884"/>
            <a:ext cx="876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Highly precise data on multiplicity triggered 2 &amp; 4 particle correlations from RHIC and LHC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will test onset of hydrodynamic behavior within a system and across systems</a:t>
            </a:r>
            <a:endParaRPr lang="en-US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7833"/>
            <a:ext cx="8229600" cy="1143000"/>
          </a:xfrm>
        </p:spPr>
        <p:txBody>
          <a:bodyPr/>
          <a:lstStyle/>
          <a:p>
            <a:r>
              <a:rPr lang="en-US" b="1" dirty="0" smtClean="0"/>
              <a:t>Thanks for your attention !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Turbulent </a:t>
            </a:r>
            <a:r>
              <a:rPr lang="en-US" sz="3200" b="1" dirty="0" err="1" smtClean="0">
                <a:solidFill>
                  <a:srgbClr val="0000FF"/>
                </a:solidFill>
              </a:rPr>
              <a:t>thermalization</a:t>
            </a:r>
            <a:r>
              <a:rPr lang="en-US" sz="3200" b="1" dirty="0" smtClean="0">
                <a:solidFill>
                  <a:srgbClr val="0000FF"/>
                </a:solidFill>
              </a:rPr>
              <a:t> in Cosmology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705"/>
            <a:ext cx="9144000" cy="4109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7629" y="1314373"/>
            <a:ext cx="4120528" cy="4179411"/>
          </a:xfrm>
          <a:prstGeom prst="rect">
            <a:avLst/>
          </a:prstGeom>
          <a:noFill/>
          <a:ln w="57150" cmpd="sng">
            <a:solidFill>
              <a:srgbClr val="FF66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248" y="5657671"/>
            <a:ext cx="752000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Free Turbulence:</a:t>
            </a:r>
          </a:p>
          <a:p>
            <a:r>
              <a:rPr lang="en-US" sz="2000" b="1" dirty="0" smtClean="0"/>
              <a:t>Quasi-stationary solution: universal, non-thermal spectral exponents</a:t>
            </a:r>
          </a:p>
          <a:p>
            <a:r>
              <a:rPr lang="en-US" sz="2000" b="1" dirty="0" smtClean="0"/>
              <a:t>Self-similar evolution with universal dynamical scaling exponents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3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726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</a:rPr>
              <a:t>Forming a Glasma in the little Bang</a:t>
            </a:r>
            <a:r>
              <a:rPr lang="en-US" sz="3600" b="1">
                <a:solidFill>
                  <a:srgbClr val="0000FF"/>
                </a:solidFill>
                <a:latin typeface="Futura" charset="0"/>
              </a:rPr>
              <a:t> 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59395" name="Picture 3" descr="collis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63" t="20555" r="8333" b="21696"/>
          <a:stretch>
            <a:fillRect/>
          </a:stretch>
        </p:blipFill>
        <p:spPr bwMode="auto">
          <a:xfrm>
            <a:off x="2667000" y="1905000"/>
            <a:ext cx="44958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part_prod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86" t="8333" r="24510" b="6818"/>
          <a:stretch>
            <a:fillRect/>
          </a:stretch>
        </p:blipFill>
        <p:spPr bwMode="auto">
          <a:xfrm rot="5432043">
            <a:off x="3424237" y="385763"/>
            <a:ext cx="29051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1905000"/>
            <a:ext cx="40386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5" name="Rectangle 6"/>
          <p:cNvSpPr>
            <a:spLocks noChangeArrowheads="1"/>
          </p:cNvSpPr>
          <p:nvPr/>
        </p:nvSpPr>
        <p:spPr bwMode="auto">
          <a:xfrm>
            <a:off x="304800" y="9144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800080"/>
              </a:buClr>
              <a:buFont typeface="Wingdings" charset="2"/>
              <a:buNone/>
            </a:pP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Glasma (\Glahs-maa\): </a:t>
            </a:r>
            <a:r>
              <a:rPr lang="en-US" sz="2000" b="1" i="1">
                <a:latin typeface="Calibri" charset="0"/>
                <a:ea typeface="Calibri" charset="0"/>
                <a:cs typeface="Calibri" charset="0"/>
              </a:rPr>
              <a:t>Noun:</a:t>
            </a:r>
            <a:r>
              <a:rPr lang="en-US" sz="2000" i="1"/>
              <a:t> </a:t>
            </a:r>
            <a:r>
              <a:rPr lang="en-US" sz="2000" b="1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</a:rPr>
              <a:t>non-equilibrium matter between Color </a:t>
            </a:r>
            <a:r>
              <a:rPr lang="en-US" sz="2000" b="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Glass</a:t>
            </a:r>
            <a:r>
              <a:rPr lang="en-US" sz="2000" b="1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</a:rPr>
              <a:t> Condensate (CGC)&amp; Quark Gluon Plas</a:t>
            </a:r>
            <a:r>
              <a:rPr lang="en-US" sz="2000" b="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ma</a:t>
            </a:r>
            <a:r>
              <a:rPr lang="en-US" sz="2000" b="1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</a:rPr>
              <a:t> (QGP)</a:t>
            </a:r>
            <a:endParaRPr lang="en-US" sz="2000" b="1">
              <a:latin typeface="Calibri" charset="0"/>
              <a:ea typeface="Calibri" charset="0"/>
              <a:cs typeface="Calibri" charset="0"/>
            </a:endParaRPr>
          </a:p>
          <a:p>
            <a:endParaRPr lang="en-US" sz="2000" b="1"/>
          </a:p>
        </p:txBody>
      </p:sp>
      <p:pic>
        <p:nvPicPr>
          <p:cNvPr id="59403" name="Picture 11" descr="b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2057400"/>
            <a:ext cx="5588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1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Back to the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…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5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4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From the violence of a nuclear collision</a:t>
            </a:r>
            <a:br>
              <a:rPr lang="en-US" sz="3200" b="1" smtClean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</a:br>
            <a:r>
              <a:rPr lang="en-US" sz="3200" b="1" smtClean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…to the calm of a quark-gluon fluid</a:t>
            </a:r>
          </a:p>
        </p:txBody>
      </p:sp>
      <p:pic>
        <p:nvPicPr>
          <p:cNvPr id="3164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14475"/>
            <a:ext cx="91440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Approaches to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thermalization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258" y="1347591"/>
            <a:ext cx="8818742" cy="4114800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Two ``clean” theoretical limits:</a:t>
            </a:r>
          </a:p>
          <a:p>
            <a:endParaRPr lang="en-US" sz="2400" b="1" dirty="0" smtClean="0">
              <a:latin typeface="Calibri"/>
              <a:cs typeface="Calibri"/>
            </a:endParaRPr>
          </a:p>
          <a:p>
            <a:pPr>
              <a:buClr>
                <a:srgbClr val="660066"/>
              </a:buClr>
              <a:buFont typeface="Wingdings" charset="2"/>
              <a:buChar char="u"/>
            </a:pPr>
            <a:r>
              <a:rPr lang="en-US" sz="2400" b="1" dirty="0" smtClean="0">
                <a:latin typeface="Calibri"/>
                <a:cs typeface="Calibri"/>
              </a:rPr>
              <a:t>Holographic </a:t>
            </a:r>
            <a:r>
              <a:rPr lang="en-US" sz="2400" b="1" dirty="0" err="1" smtClean="0">
                <a:latin typeface="Calibri"/>
                <a:cs typeface="Calibri"/>
              </a:rPr>
              <a:t>thermalization</a:t>
            </a:r>
            <a:r>
              <a:rPr lang="en-US" sz="2400" b="1" dirty="0" smtClean="0">
                <a:latin typeface="Calibri"/>
                <a:cs typeface="Calibri"/>
              </a:rPr>
              <a:t> (based on duality of strongly coupled</a:t>
            </a:r>
          </a:p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∞;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∞</a:t>
            </a:r>
            <a:r>
              <a:rPr lang="en-US" sz="2400" b="1" dirty="0" smtClean="0">
                <a:latin typeface="Calibri"/>
                <a:cs typeface="Calibri"/>
              </a:rPr>
              <a:t>)</a:t>
            </a:r>
          </a:p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N=4 SUSY YM to classical gravity in AdS</a:t>
            </a:r>
            <a:r>
              <a:rPr lang="en-US" sz="2400" b="1" baseline="-25000" dirty="0" smtClean="0">
                <a:latin typeface="Calibri"/>
                <a:cs typeface="Calibri"/>
              </a:rPr>
              <a:t>5</a:t>
            </a:r>
            <a:r>
              <a:rPr lang="en-US" sz="2400" b="1" dirty="0" smtClean="0">
                <a:latin typeface="Calibri"/>
                <a:cs typeface="Calibri"/>
              </a:rPr>
              <a:t>×S</a:t>
            </a:r>
            <a:r>
              <a:rPr lang="en-US" sz="2400" b="1" baseline="-25000" dirty="0" smtClean="0">
                <a:latin typeface="Calibri"/>
                <a:cs typeface="Calibri"/>
              </a:rPr>
              <a:t>5</a:t>
            </a:r>
            <a:r>
              <a:rPr lang="en-US" sz="2400" b="1" dirty="0" smtClean="0">
                <a:latin typeface="Calibri"/>
                <a:cs typeface="Calibri"/>
              </a:rPr>
              <a:t> )</a:t>
            </a:r>
          </a:p>
          <a:p>
            <a:pPr>
              <a:buNone/>
            </a:pPr>
            <a:endParaRPr lang="en-US" sz="2400" b="1" baseline="-25000" dirty="0" smtClean="0">
              <a:latin typeface="Calibri"/>
              <a:cs typeface="Calibri"/>
            </a:endParaRPr>
          </a:p>
          <a:p>
            <a:pPr>
              <a:buNone/>
            </a:pPr>
            <a:endParaRPr lang="en-US" sz="2400" b="1" baseline="-25000" dirty="0" smtClean="0">
              <a:latin typeface="Calibri"/>
              <a:cs typeface="Calibri"/>
            </a:endParaRPr>
          </a:p>
          <a:p>
            <a:pPr>
              <a:buClr>
                <a:srgbClr val="660066"/>
              </a:buClr>
              <a:buFont typeface="Wingdings" charset="2"/>
              <a:buChar char="u"/>
            </a:pPr>
            <a:r>
              <a:rPr lang="en-US" sz="2400" b="1" baseline="-25000" dirty="0" smtClean="0">
                <a:latin typeface="Calibri"/>
                <a:cs typeface="Calibri"/>
              </a:rPr>
              <a:t> </a:t>
            </a:r>
            <a:r>
              <a:rPr lang="en-US" sz="2400" b="1" dirty="0" smtClean="0">
                <a:latin typeface="Calibri"/>
                <a:cs typeface="Calibri"/>
              </a:rPr>
              <a:t>Highly occupied QCD at weak coupling </a:t>
            </a:r>
          </a:p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(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0 ; g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~ 1</a:t>
            </a:r>
            <a:r>
              <a:rPr lang="en-US" sz="2400" b="1" dirty="0" smtClean="0">
                <a:latin typeface="Calibri"/>
                <a:cs typeface="Calibri"/>
              </a:rPr>
              <a:t>)</a:t>
            </a:r>
            <a:endParaRPr lang="en-US" sz="2400" b="1" baseline="-250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305" y="5546469"/>
            <a:ext cx="7964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Our focus: non-equilibrium strongly correlated </a:t>
            </a:r>
            <a:r>
              <a:rPr lang="en-US" sz="2400" b="1" dirty="0" err="1" smtClean="0">
                <a:solidFill>
                  <a:srgbClr val="0000FF"/>
                </a:solidFill>
                <a:latin typeface="Calibri"/>
                <a:cs typeface="Calibri"/>
              </a:rPr>
              <a:t>gluodynamics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at weak coupling</a:t>
            </a:r>
            <a:endParaRPr lang="en-US" sz="2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25258" y="5462391"/>
            <a:ext cx="8132942" cy="122289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23" y="38100"/>
            <a:ext cx="8536717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Heavy ion phenomenology in weak coupling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723" y="980374"/>
            <a:ext cx="5374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Collisions of lumpy gluon ``shock” waves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473" y="1620272"/>
            <a:ext cx="4603167" cy="254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73" y="5756835"/>
            <a:ext cx="5786067" cy="395936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3" y="4850643"/>
            <a:ext cx="7380111" cy="41494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8" y="5265589"/>
            <a:ext cx="1674988" cy="343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221" y="3774207"/>
            <a:ext cx="7396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Leading order solution:  Solution of QCD Yang-Mills </a:t>
            </a:r>
            <a:r>
              <a:rPr lang="en-US" sz="2400" b="1" dirty="0" err="1" smtClean="0">
                <a:latin typeface="Calibri"/>
                <a:cs typeface="Calibri"/>
              </a:rPr>
              <a:t>eqns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5805" y="4164658"/>
            <a:ext cx="1591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Krasnitz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RV (1999)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Lappi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(2003)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21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"/>
  <p:tag name="ORIGINALWIDTH" val="513"/>
  <p:tag name="LATEXADDIN" val="\documentclass{article}&#10;\usepackage{amsmath}&#10;\pagestyle{empty}&#10;\begin{document}&#10;&#10;$Q_s \tau = 0^+$&#10;&#10;&#10;\end{document}"/>
  <p:tag name="IGUANATEXSIZE" val="12"/>
  <p:tag name="IGUANATEXCURSOR" val="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,5"/>
  <p:tag name="ORIGINALWIDTH" val="837,75"/>
  <p:tag name="LATEXADDIN" val="\documentclass{article}&#10;\usepackage{amsmath}&#10;\pagestyle{empty}&#10;\begin{document}&#10;&#10;$Q_s \tau = \ln^2(\alpha_s^{-1})$&#10;&#10;&#10;\end{document}"/>
  <p:tag name="IGUANATEXSIZE" val="12"/>
  <p:tag name="IGUANATEXCURSOR" val="1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75"/>
  <p:tag name="ORIGINALWIDTH" val="683,25"/>
  <p:tag name="LATEXADDIN" val="\documentclass{article}&#10;\usepackage{amsmath}&#10;\pagestyle{empty}&#10;\begin{document}&#10;&#10;$Q_s \tau = \alpha_s^{-3/2}$&#10;&#10;&#10;\end{document}"/>
  <p:tag name="IGUANATEXSIZE" val="12"/>
  <p:tag name="IGUANATEXCURSOR" val="1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75"/>
  <p:tag name="ORIGINALWIDTH" val="732,75"/>
  <p:tag name="LATEXADDIN" val="\documentclass{article}&#10;\usepackage{amsmath}&#10;\pagestyle{empty}&#10;\begin{document}&#10;&#10;$Q_s \tau = \alpha_s^{-13/5}$&#10;&#10;&#10;\end{document}"/>
  <p:tag name="IGUANATEXSIZE" val="12"/>
  <p:tag name="IGUANATEXCURSOR" val="108"/>
</p:tagLst>
</file>

<file path=ppt/theme/theme1.xml><?xml version="1.0" encoding="utf-8"?>
<a:theme xmlns:a="http://schemas.openxmlformats.org/drawingml/2006/main" name="1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8365</TotalTime>
  <Words>2644</Words>
  <Application>Microsoft Macintosh PowerPoint</Application>
  <PresentationFormat>On-screen Show (4:3)</PresentationFormat>
  <Paragraphs>423</Paragraphs>
  <Slides>60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18_Blank Presentation</vt:lpstr>
      <vt:lpstr>19_Blank Presentation</vt:lpstr>
      <vt:lpstr>1_Office Theme</vt:lpstr>
      <vt:lpstr>20_Blank Presentation</vt:lpstr>
      <vt:lpstr>2_Office Theme</vt:lpstr>
      <vt:lpstr>Blank Presentation</vt:lpstr>
      <vt:lpstr>5_標準デザイン</vt:lpstr>
      <vt:lpstr>PowerPoint Presentation</vt:lpstr>
      <vt:lpstr>Talk outline</vt:lpstr>
      <vt:lpstr>PowerPoint Presentation</vt:lpstr>
      <vt:lpstr>Multi-particle production: saturated wave-functions</vt:lpstr>
      <vt:lpstr>PowerPoint Presentation</vt:lpstr>
      <vt:lpstr>Forming a Glasma in the little Bang </vt:lpstr>
      <vt:lpstr>From the violence of a nuclear collision …to the calm of a quark-gluon fluid</vt:lpstr>
      <vt:lpstr>Approaches to thermalization</vt:lpstr>
      <vt:lpstr>Heavy ion phenomenology in weak coupling</vt:lpstr>
      <vt:lpstr>Heavy ion phenomenology in weak coupling</vt:lpstr>
      <vt:lpstr>Heavy ion phenomenology in weak coupling</vt:lpstr>
      <vt:lpstr>Matching boost invariant Yang-Mills to hydrodynamics</vt:lpstr>
      <vt:lpstr>Matching boost invariant Yang-Mills to hydrodynamics</vt:lpstr>
      <vt:lpstr>Matching boost invariant Yang-Mills to hydrodynamics</vt:lpstr>
      <vt:lpstr>Heavy ion phenomenology in weak coupling</vt:lpstr>
      <vt:lpstr>The Glasma at NLO: plasma instabilities</vt:lpstr>
      <vt:lpstr>The Glasma at NLO: plasma instabilities</vt:lpstr>
      <vt:lpstr>The Glasma at NLO: plasma instabilities</vt:lpstr>
      <vt:lpstr>Spectrum of initial quantum fluctuations</vt:lpstr>
      <vt:lpstr>Initial conditions in the Glasma</vt:lpstr>
      <vt:lpstr>Initial conditions in the Glasma</vt:lpstr>
      <vt:lpstr>Initial conditions in the overpopulated QGP</vt:lpstr>
      <vt:lpstr>Initial conditions in the overpopulated QGP</vt:lpstr>
      <vt:lpstr>Temporal evolution in the overpopulated QGP</vt:lpstr>
      <vt:lpstr>Temporal evolution in the overpopulated QGP</vt:lpstr>
      <vt:lpstr> Pressure becomes increasingly anisotropic  </vt:lpstr>
      <vt:lpstr>Hard scales show universal scaling</vt:lpstr>
      <vt:lpstr>Kinetic theory in the overoccupied regime</vt:lpstr>
      <vt:lpstr>Kinetic theory in the overoccupied regime</vt:lpstr>
      <vt:lpstr>Result: universal non-thermal fixed point</vt:lpstr>
      <vt:lpstr>Kinetic interpretation of self-similar behavior</vt:lpstr>
      <vt:lpstr>Kinetic interpretation of self-similar behavior</vt:lpstr>
      <vt:lpstr>Non-thermal fixed point in overpopulated QGP</vt:lpstr>
      <vt:lpstr>Universal non-thermal attractor in QCD</vt:lpstr>
      <vt:lpstr>Quo vadis, thermal QGP?</vt:lpstr>
      <vt:lpstr>Quo vadis, thermal QGP?</vt:lpstr>
      <vt:lpstr>Quo vadis, thermal QGP?</vt:lpstr>
      <vt:lpstr>Quo vadis, thermal QGP?</vt:lpstr>
      <vt:lpstr>Matching to hydrodynamics</vt:lpstr>
      <vt:lpstr>Glasma to Plasma: from nuts to soup</vt:lpstr>
      <vt:lpstr>Universality: hotness is also cool</vt:lpstr>
      <vt:lpstr>Over-occupied self-interacting scalars</vt:lpstr>
      <vt:lpstr>Over-occupied self-interacting scalars</vt:lpstr>
      <vt:lpstr>Early universe cosmology: turbulent thermalization</vt:lpstr>
      <vt:lpstr>Turbulent thermalization in Cosmology</vt:lpstr>
      <vt:lpstr>What about longitudinally expanding scalars?</vt:lpstr>
      <vt:lpstr>A remarkable universality</vt:lpstr>
      <vt:lpstr>A remarkable universality</vt:lpstr>
      <vt:lpstr>Infrared dynamics in the gauge theory:  Sphaleron transitions off equilibrium</vt:lpstr>
      <vt:lpstr>Sphaleron transitions</vt:lpstr>
      <vt:lpstr>Sphaleron transitions in the QGP</vt:lpstr>
      <vt:lpstr>Topological charge dist.: thermal configurations</vt:lpstr>
      <vt:lpstr>Sphaleron transitions in the Glasma</vt:lpstr>
      <vt:lpstr>Sphaleron transitions in the Glasma</vt:lpstr>
      <vt:lpstr>Sphaleron transitions in the Glasma</vt:lpstr>
      <vt:lpstr>Engineering the world’s smallest fluid?</vt:lpstr>
      <vt:lpstr>Long-range rapidity correlations in p+p, p+A and A+A collisions</vt:lpstr>
      <vt:lpstr>Thanks for your attention !</vt:lpstr>
      <vt:lpstr>Turbulent thermalization in Cosmology</vt:lpstr>
      <vt:lpstr>Back to the Glasma…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Raju Venugopalan</dc:creator>
  <cp:lastModifiedBy>Raju Venugopalan</cp:lastModifiedBy>
  <cp:revision>175</cp:revision>
  <dcterms:created xsi:type="dcterms:W3CDTF">2015-11-12T08:47:41Z</dcterms:created>
  <dcterms:modified xsi:type="dcterms:W3CDTF">2015-12-03T11:48:56Z</dcterms:modified>
</cp:coreProperties>
</file>