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397" r:id="rId2"/>
    <p:sldId id="460" r:id="rId3"/>
    <p:sldId id="441" r:id="rId4"/>
    <p:sldId id="465" r:id="rId5"/>
    <p:sldId id="507" r:id="rId6"/>
    <p:sldId id="467" r:id="rId7"/>
    <p:sldId id="463" r:id="rId8"/>
    <p:sldId id="464" r:id="rId9"/>
    <p:sldId id="485" r:id="rId10"/>
    <p:sldId id="484" r:id="rId11"/>
    <p:sldId id="481" r:id="rId12"/>
    <p:sldId id="469" r:id="rId13"/>
    <p:sldId id="505" r:id="rId14"/>
    <p:sldId id="474" r:id="rId15"/>
    <p:sldId id="475" r:id="rId16"/>
    <p:sldId id="486" r:id="rId17"/>
    <p:sldId id="476" r:id="rId18"/>
    <p:sldId id="487" r:id="rId19"/>
    <p:sldId id="496" r:id="rId20"/>
    <p:sldId id="497" r:id="rId21"/>
    <p:sldId id="489" r:id="rId22"/>
    <p:sldId id="490" r:id="rId23"/>
    <p:sldId id="491" r:id="rId24"/>
    <p:sldId id="493" r:id="rId25"/>
    <p:sldId id="495" r:id="rId26"/>
    <p:sldId id="503" r:id="rId27"/>
    <p:sldId id="502" r:id="rId28"/>
    <p:sldId id="492" r:id="rId29"/>
    <p:sldId id="494" r:id="rId30"/>
    <p:sldId id="498" r:id="rId31"/>
    <p:sldId id="499" r:id="rId32"/>
    <p:sldId id="500" r:id="rId33"/>
    <p:sldId id="504" r:id="rId34"/>
    <p:sldId id="501" r:id="rId35"/>
    <p:sldId id="430" r:id="rId36"/>
    <p:sldId id="389" r:id="rId37"/>
    <p:sldId id="461" r:id="rId38"/>
    <p:sldId id="468" r:id="rId39"/>
    <p:sldId id="506" r:id="rId40"/>
  </p:sldIdLst>
  <p:sldSz cx="9144000" cy="6858000" type="screen4x3"/>
  <p:notesSz cx="6858000" cy="9296400"/>
  <p:defaultTextStyle>
    <a:defPPr>
      <a:defRPr lang="zh-CN"/>
    </a:defPPr>
    <a:lvl1pPr algn="r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r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r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99"/>
    <a:srgbClr val="FF0066"/>
    <a:srgbClr val="993300"/>
    <a:srgbClr val="FFFF66"/>
    <a:srgbClr val="FFCC00"/>
    <a:srgbClr val="800080"/>
    <a:srgbClr val="339933"/>
    <a:srgbClr val="009999"/>
    <a:srgbClr val="CC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2" autoAdjust="0"/>
    <p:restoredTop sz="97884" autoAdjust="0"/>
  </p:normalViewPr>
  <p:slideViewPr>
    <p:cSldViewPr>
      <p:cViewPr>
        <p:scale>
          <a:sx n="75" d="100"/>
          <a:sy n="75" d="100"/>
        </p:scale>
        <p:origin x="-25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52.wmf"/><Relationship Id="rId1" Type="http://schemas.openxmlformats.org/officeDocument/2006/relationships/image" Target="../media/image42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2.wmf"/><Relationship Id="rId4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5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60.wmf"/><Relationship Id="rId5" Type="http://schemas.openxmlformats.org/officeDocument/2006/relationships/image" Target="../media/image63.wmf"/><Relationship Id="rId4" Type="http://schemas.openxmlformats.org/officeDocument/2006/relationships/image" Target="../media/image6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67.wmf"/><Relationship Id="rId1" Type="http://schemas.openxmlformats.org/officeDocument/2006/relationships/image" Target="../media/image62.wmf"/><Relationship Id="rId6" Type="http://schemas.openxmlformats.org/officeDocument/2006/relationships/image" Target="../media/image60.wmf"/><Relationship Id="rId5" Type="http://schemas.openxmlformats.org/officeDocument/2006/relationships/image" Target="../media/image63.wmf"/><Relationship Id="rId4" Type="http://schemas.openxmlformats.org/officeDocument/2006/relationships/image" Target="../media/image6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7.wmf"/><Relationship Id="rId1" Type="http://schemas.openxmlformats.org/officeDocument/2006/relationships/image" Target="../media/image73.wmf"/><Relationship Id="rId5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73.wmf"/><Relationship Id="rId5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63.wmf"/><Relationship Id="rId1" Type="http://schemas.openxmlformats.org/officeDocument/2006/relationships/image" Target="../media/image7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77.wmf"/><Relationship Id="rId1" Type="http://schemas.openxmlformats.org/officeDocument/2006/relationships/image" Target="../media/image73.wmf"/><Relationship Id="rId4" Type="http://schemas.openxmlformats.org/officeDocument/2006/relationships/image" Target="../media/image60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3.wmf"/><Relationship Id="rId5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7" Type="http://schemas.openxmlformats.org/officeDocument/2006/relationships/image" Target="../media/image60.wmf"/><Relationship Id="rId2" Type="http://schemas.openxmlformats.org/officeDocument/2006/relationships/image" Target="../media/image62.wmf"/><Relationship Id="rId1" Type="http://schemas.openxmlformats.org/officeDocument/2006/relationships/image" Target="../media/image6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3.wmf"/><Relationship Id="rId1" Type="http://schemas.openxmlformats.org/officeDocument/2006/relationships/image" Target="../media/image80.wmf"/><Relationship Id="rId6" Type="http://schemas.openxmlformats.org/officeDocument/2006/relationships/image" Target="../media/image6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3" Type="http://schemas.openxmlformats.org/officeDocument/2006/relationships/image" Target="../media/image90.wmf"/><Relationship Id="rId7" Type="http://schemas.openxmlformats.org/officeDocument/2006/relationships/image" Target="../media/image93.wmf"/><Relationship Id="rId2" Type="http://schemas.openxmlformats.org/officeDocument/2006/relationships/image" Target="../media/image89.wmf"/><Relationship Id="rId1" Type="http://schemas.openxmlformats.org/officeDocument/2006/relationships/image" Target="../media/image39.wmf"/><Relationship Id="rId6" Type="http://schemas.openxmlformats.org/officeDocument/2006/relationships/image" Target="../media/image38.wmf"/><Relationship Id="rId5" Type="http://schemas.openxmlformats.org/officeDocument/2006/relationships/image" Target="../media/image92.wmf"/><Relationship Id="rId4" Type="http://schemas.openxmlformats.org/officeDocument/2006/relationships/image" Target="../media/image91.wmf"/></Relationships>
</file>

<file path=ppt/drawings/_rels/vmlDrawing2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3" Type="http://schemas.openxmlformats.org/officeDocument/2006/relationships/image" Target="../media/image90.wmf"/><Relationship Id="rId7" Type="http://schemas.openxmlformats.org/officeDocument/2006/relationships/image" Target="../media/image93.wmf"/><Relationship Id="rId2" Type="http://schemas.openxmlformats.org/officeDocument/2006/relationships/image" Target="../media/image89.wmf"/><Relationship Id="rId1" Type="http://schemas.openxmlformats.org/officeDocument/2006/relationships/image" Target="../media/image39.wmf"/><Relationship Id="rId6" Type="http://schemas.openxmlformats.org/officeDocument/2006/relationships/image" Target="../media/image38.wmf"/><Relationship Id="rId5" Type="http://schemas.openxmlformats.org/officeDocument/2006/relationships/image" Target="../media/image92.wmf"/><Relationship Id="rId4" Type="http://schemas.openxmlformats.org/officeDocument/2006/relationships/image" Target="../media/image9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13" Type="http://schemas.openxmlformats.org/officeDocument/2006/relationships/image" Target="../media/image110.wmf"/><Relationship Id="rId18" Type="http://schemas.openxmlformats.org/officeDocument/2006/relationships/image" Target="../media/image114.wmf"/><Relationship Id="rId3" Type="http://schemas.openxmlformats.org/officeDocument/2006/relationships/image" Target="../media/image100.wmf"/><Relationship Id="rId7" Type="http://schemas.openxmlformats.org/officeDocument/2006/relationships/image" Target="../media/image104.wmf"/><Relationship Id="rId12" Type="http://schemas.openxmlformats.org/officeDocument/2006/relationships/image" Target="../media/image109.wmf"/><Relationship Id="rId17" Type="http://schemas.openxmlformats.org/officeDocument/2006/relationships/image" Target="../media/image113.wmf"/><Relationship Id="rId2" Type="http://schemas.openxmlformats.org/officeDocument/2006/relationships/image" Target="../media/image99.wmf"/><Relationship Id="rId16" Type="http://schemas.openxmlformats.org/officeDocument/2006/relationships/image" Target="../media/image16.wmf"/><Relationship Id="rId1" Type="http://schemas.openxmlformats.org/officeDocument/2006/relationships/image" Target="../media/image98.wmf"/><Relationship Id="rId6" Type="http://schemas.openxmlformats.org/officeDocument/2006/relationships/image" Target="../media/image103.wmf"/><Relationship Id="rId11" Type="http://schemas.openxmlformats.org/officeDocument/2006/relationships/image" Target="../media/image108.wmf"/><Relationship Id="rId5" Type="http://schemas.openxmlformats.org/officeDocument/2006/relationships/image" Target="../media/image102.wmf"/><Relationship Id="rId15" Type="http://schemas.openxmlformats.org/officeDocument/2006/relationships/image" Target="../media/image112.wmf"/><Relationship Id="rId10" Type="http://schemas.openxmlformats.org/officeDocument/2006/relationships/image" Target="../media/image107.wmf"/><Relationship Id="rId19" Type="http://schemas.openxmlformats.org/officeDocument/2006/relationships/image" Target="../media/image115.wmf"/><Relationship Id="rId4" Type="http://schemas.openxmlformats.org/officeDocument/2006/relationships/image" Target="../media/image101.wmf"/><Relationship Id="rId9" Type="http://schemas.openxmlformats.org/officeDocument/2006/relationships/image" Target="../media/image106.wmf"/><Relationship Id="rId14" Type="http://schemas.openxmlformats.org/officeDocument/2006/relationships/image" Target="../media/image1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30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1.wmf"/><Relationship Id="rId7" Type="http://schemas.openxmlformats.org/officeDocument/2006/relationships/image" Target="../media/image36.wmf"/><Relationship Id="rId2" Type="http://schemas.openxmlformats.org/officeDocument/2006/relationships/image" Target="../media/image26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2.wmf"/><Relationship Id="rId4" Type="http://schemas.openxmlformats.org/officeDocument/2006/relationships/image" Target="../media/image4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434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endParaRPr lang="en-US" altLang="zh-CN"/>
          </a:p>
        </p:txBody>
      </p:sp>
      <p:sp>
        <p:nvSpPr>
          <p:cNvPr id="1935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566" y="0"/>
            <a:ext cx="2971434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 altLang="zh-CN"/>
          </a:p>
        </p:txBody>
      </p:sp>
      <p:sp>
        <p:nvSpPr>
          <p:cNvPr id="1935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221"/>
            <a:ext cx="2971434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endParaRPr lang="en-US" altLang="zh-CN"/>
          </a:p>
        </p:txBody>
      </p:sp>
      <p:sp>
        <p:nvSpPr>
          <p:cNvPr id="1935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566" y="8832221"/>
            <a:ext cx="2971434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fld id="{68C6E874-DFB3-4A49-BCFE-8F9A8CA5831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434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566" y="0"/>
            <a:ext cx="2971434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 altLang="zh-CN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6913"/>
            <a:ext cx="4651375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134" y="4416112"/>
            <a:ext cx="5027734" cy="418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221"/>
            <a:ext cx="2971434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566" y="8832221"/>
            <a:ext cx="2971434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18" tIns="46159" rIns="92318" bIns="46159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fld id="{D0B4387F-57BD-4908-A6D3-257DBB6E436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CC8B15-9071-408B-9999-80E7E3400EA0}" type="slidenum">
              <a:rPr lang="en-US" altLang="zh-CN"/>
              <a:pPr/>
              <a:t>12</a:t>
            </a:fld>
            <a:endParaRPr lang="en-US" altLang="zh-CN" dirty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51375" cy="3489325"/>
          </a:xfrm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960" y="4416115"/>
            <a:ext cx="5486085" cy="418241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CC8B15-9071-408B-9999-80E7E3400EA0}" type="slidenum">
              <a:rPr lang="en-US" altLang="zh-CN"/>
              <a:pPr/>
              <a:t>13</a:t>
            </a:fld>
            <a:endParaRPr lang="en-US" altLang="zh-CN" dirty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51375" cy="3489325"/>
          </a:xfrm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960" y="4416115"/>
            <a:ext cx="5486085" cy="418241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CC8B15-9071-408B-9999-80E7E3400EA0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51375" cy="3489325"/>
          </a:xfrm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960" y="4416115"/>
            <a:ext cx="5486085" cy="418241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CC8B15-9071-408B-9999-80E7E3400EA0}" type="slidenum">
              <a:rPr lang="en-US" altLang="zh-CN"/>
              <a:pPr/>
              <a:t>20</a:t>
            </a:fld>
            <a:endParaRPr lang="en-US" altLang="zh-CN" dirty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51375" cy="3489325"/>
          </a:xfrm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960" y="4416115"/>
            <a:ext cx="5486085" cy="418241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CC8B15-9071-408B-9999-80E7E3400EA0}" type="slidenum">
              <a:rPr lang="en-US" altLang="zh-CN"/>
              <a:pPr/>
              <a:t>21</a:t>
            </a:fld>
            <a:endParaRPr lang="en-US" altLang="zh-CN" dirty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51375" cy="3489325"/>
          </a:xfrm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960" y="4416115"/>
            <a:ext cx="5486085" cy="418241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CC8B15-9071-408B-9999-80E7E3400EA0}" type="slidenum">
              <a:rPr lang="en-US" altLang="zh-CN"/>
              <a:pPr/>
              <a:t>22</a:t>
            </a:fld>
            <a:endParaRPr lang="en-US" altLang="zh-CN" dirty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51375" cy="3489325"/>
          </a:xfrm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960" y="4416115"/>
            <a:ext cx="5486085" cy="418241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CC8B15-9071-408B-9999-80E7E3400EA0}" type="slidenum">
              <a:rPr lang="en-US" altLang="zh-CN"/>
              <a:pPr/>
              <a:t>23</a:t>
            </a:fld>
            <a:endParaRPr lang="en-US" altLang="zh-CN" dirty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51375" cy="3489325"/>
          </a:xfrm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960" y="4416115"/>
            <a:ext cx="5486085" cy="418241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CC8B15-9071-408B-9999-80E7E3400EA0}" type="slidenum">
              <a:rPr lang="en-US" altLang="zh-CN"/>
              <a:pPr/>
              <a:t>24</a:t>
            </a:fld>
            <a:endParaRPr lang="en-US" altLang="zh-CN" dirty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51375" cy="3489325"/>
          </a:xfrm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960" y="4416115"/>
            <a:ext cx="5486085" cy="418241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CC8B15-9071-408B-9999-80E7E3400EA0}" type="slidenum">
              <a:rPr lang="en-US" altLang="zh-CN"/>
              <a:pPr/>
              <a:t>25</a:t>
            </a:fld>
            <a:endParaRPr lang="en-US" altLang="zh-CN" dirty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51375" cy="3489325"/>
          </a:xfrm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960" y="4416115"/>
            <a:ext cx="5486085" cy="418241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CC8B15-9071-408B-9999-80E7E3400EA0}" type="slidenum">
              <a:rPr lang="en-US" altLang="zh-CN"/>
              <a:pPr/>
              <a:t>26</a:t>
            </a:fld>
            <a:endParaRPr lang="en-US" altLang="zh-CN" dirty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51375" cy="3489325"/>
          </a:xfrm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960" y="4416115"/>
            <a:ext cx="5486085" cy="418241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CC8B15-9071-408B-9999-80E7E3400EA0}" type="slidenum">
              <a:rPr lang="en-US" altLang="zh-CN"/>
              <a:pPr/>
              <a:t>27</a:t>
            </a:fld>
            <a:endParaRPr lang="en-US" altLang="zh-CN" dirty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51375" cy="3489325"/>
          </a:xfrm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960" y="4416115"/>
            <a:ext cx="5486085" cy="418241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CC8B15-9071-408B-9999-80E7E3400EA0}" type="slidenum">
              <a:rPr lang="en-US" altLang="zh-CN"/>
              <a:pPr/>
              <a:t>28</a:t>
            </a:fld>
            <a:endParaRPr lang="en-US" altLang="zh-CN" dirty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51375" cy="3489325"/>
          </a:xfrm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960" y="4416115"/>
            <a:ext cx="5486085" cy="418241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CC8B15-9071-408B-9999-80E7E3400EA0}" type="slidenum">
              <a:rPr lang="en-US" altLang="zh-CN"/>
              <a:pPr/>
              <a:t>29</a:t>
            </a:fld>
            <a:endParaRPr lang="en-US" altLang="zh-CN" dirty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51375" cy="3489325"/>
          </a:xfrm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960" y="4416115"/>
            <a:ext cx="5486085" cy="418241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6913"/>
            <a:ext cx="4649788" cy="3487737"/>
          </a:xfrm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6"/>
            <a:ext cx="5486400" cy="41830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2" tIns="45716" rIns="91432" bIns="45716"/>
          <a:lstStyle/>
          <a:p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CC8B15-9071-408B-9999-80E7E3400EA0}" type="slidenum">
              <a:rPr lang="en-US" altLang="zh-CN"/>
              <a:pPr/>
              <a:t>32</a:t>
            </a:fld>
            <a:endParaRPr lang="en-US" altLang="zh-CN" dirty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51375" cy="3489325"/>
          </a:xfrm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960" y="4416115"/>
            <a:ext cx="5486085" cy="418241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CC8B15-9071-408B-9999-80E7E3400EA0}" type="slidenum">
              <a:rPr lang="en-US" altLang="zh-CN"/>
              <a:pPr/>
              <a:t>33</a:t>
            </a:fld>
            <a:endParaRPr lang="en-US" altLang="zh-CN" dirty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51375" cy="3489325"/>
          </a:xfrm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960" y="4416115"/>
            <a:ext cx="5486085" cy="418241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CC8B15-9071-408B-9999-80E7E3400EA0}" type="slidenum">
              <a:rPr lang="en-US" altLang="zh-CN"/>
              <a:pPr/>
              <a:t>34</a:t>
            </a:fld>
            <a:endParaRPr lang="en-US" altLang="zh-CN" dirty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51375" cy="3489325"/>
          </a:xfrm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960" y="4416115"/>
            <a:ext cx="5486085" cy="418241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95325"/>
            <a:ext cx="4652962" cy="34893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415791"/>
            <a:ext cx="5486400" cy="41833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6913"/>
            <a:ext cx="4649788" cy="3487737"/>
          </a:xfrm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6"/>
            <a:ext cx="5486400" cy="41830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2" tIns="45716" rIns="91432" bIns="45716"/>
          <a:lstStyle/>
          <a:p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6913"/>
            <a:ext cx="4649788" cy="3487737"/>
          </a:xfrm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6"/>
            <a:ext cx="5486400" cy="41830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2" tIns="45716" rIns="91432" bIns="45716"/>
          <a:lstStyle/>
          <a:p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4934A07-89AB-4B91-AC42-1553F027E20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5.bin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image" Target="../media/image34.png"/><Relationship Id="rId9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png"/><Relationship Id="rId5" Type="http://schemas.openxmlformats.org/officeDocument/2006/relationships/image" Target="../media/image43.png"/><Relationship Id="rId4" Type="http://schemas.openxmlformats.org/officeDocument/2006/relationships/oleObject" Target="../embeddings/oleObject3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oleObject" Target="../embeddings/oleObject39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35.bin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51.png"/><Relationship Id="rId5" Type="http://schemas.openxmlformats.org/officeDocument/2006/relationships/image" Target="../media/image49.png"/><Relationship Id="rId10" Type="http://schemas.openxmlformats.org/officeDocument/2006/relationships/image" Target="../media/image50.png"/><Relationship Id="rId4" Type="http://schemas.openxmlformats.org/officeDocument/2006/relationships/image" Target="../media/image48.png"/><Relationship Id="rId9" Type="http://schemas.openxmlformats.org/officeDocument/2006/relationships/oleObject" Target="../embeddings/oleObject3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oleObject" Target="../embeddings/oleObject45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5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50.png"/><Relationship Id="rId5" Type="http://schemas.openxmlformats.org/officeDocument/2006/relationships/image" Target="../media/image54.png"/><Relationship Id="rId10" Type="http://schemas.openxmlformats.org/officeDocument/2006/relationships/oleObject" Target="../embeddings/oleObject44.bin"/><Relationship Id="rId4" Type="http://schemas.openxmlformats.org/officeDocument/2006/relationships/image" Target="../media/image53.png"/><Relationship Id="rId9" Type="http://schemas.openxmlformats.org/officeDocument/2006/relationships/oleObject" Target="../embeddings/oleObject4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51.png"/><Relationship Id="rId10" Type="http://schemas.openxmlformats.org/officeDocument/2006/relationships/oleObject" Target="../embeddings/oleObject50.bin"/><Relationship Id="rId4" Type="http://schemas.openxmlformats.org/officeDocument/2006/relationships/image" Target="../media/image50.png"/><Relationship Id="rId9" Type="http://schemas.openxmlformats.org/officeDocument/2006/relationships/oleObject" Target="../embeddings/oleObject4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1.bin"/><Relationship Id="rId5" Type="http://schemas.openxmlformats.org/officeDocument/2006/relationships/image" Target="../media/image43.png"/><Relationship Id="rId4" Type="http://schemas.openxmlformats.org/officeDocument/2006/relationships/image" Target="../media/image4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image" Target="../media/image64.png"/><Relationship Id="rId9" Type="http://schemas.openxmlformats.org/officeDocument/2006/relationships/oleObject" Target="../embeddings/oleObject6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oleObject" Target="../embeddings/oleObject2.bin"/><Relationship Id="rId5" Type="http://schemas.openxmlformats.org/officeDocument/2006/relationships/image" Target="../media/image4.png"/><Relationship Id="rId10" Type="http://schemas.openxmlformats.org/officeDocument/2006/relationships/oleObject" Target="../embeddings/oleObject1.bin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2.bin"/><Relationship Id="rId5" Type="http://schemas.openxmlformats.org/officeDocument/2006/relationships/image" Target="../media/image21.png"/><Relationship Id="rId4" Type="http://schemas.openxmlformats.org/officeDocument/2006/relationships/image" Target="../media/image6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image" Target="../media/image64.png"/><Relationship Id="rId9" Type="http://schemas.openxmlformats.org/officeDocument/2006/relationships/oleObject" Target="../embeddings/oleObject67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10" Type="http://schemas.openxmlformats.org/officeDocument/2006/relationships/oleObject" Target="../embeddings/oleObject73.bin"/><Relationship Id="rId4" Type="http://schemas.openxmlformats.org/officeDocument/2006/relationships/image" Target="../media/image70.png"/><Relationship Id="rId9" Type="http://schemas.openxmlformats.org/officeDocument/2006/relationships/oleObject" Target="../embeddings/oleObject72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5.bin"/><Relationship Id="rId5" Type="http://schemas.openxmlformats.org/officeDocument/2006/relationships/oleObject" Target="../embeddings/oleObject74.bin"/><Relationship Id="rId10" Type="http://schemas.openxmlformats.org/officeDocument/2006/relationships/oleObject" Target="../embeddings/oleObject79.bin"/><Relationship Id="rId4" Type="http://schemas.openxmlformats.org/officeDocument/2006/relationships/image" Target="../media/image72.png"/><Relationship Id="rId9" Type="http://schemas.openxmlformats.org/officeDocument/2006/relationships/oleObject" Target="../embeddings/oleObject78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1.bin"/><Relationship Id="rId5" Type="http://schemas.openxmlformats.org/officeDocument/2006/relationships/oleObject" Target="../embeddings/oleObject80.bin"/><Relationship Id="rId4" Type="http://schemas.openxmlformats.org/officeDocument/2006/relationships/image" Target="../media/image74.png"/><Relationship Id="rId9" Type="http://schemas.openxmlformats.org/officeDocument/2006/relationships/oleObject" Target="../embeddings/oleObject84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6.bin"/><Relationship Id="rId5" Type="http://schemas.openxmlformats.org/officeDocument/2006/relationships/oleObject" Target="../embeddings/oleObject85.bin"/><Relationship Id="rId4" Type="http://schemas.openxmlformats.org/officeDocument/2006/relationships/image" Target="../media/image75.png"/><Relationship Id="rId9" Type="http://schemas.openxmlformats.org/officeDocument/2006/relationships/oleObject" Target="../embeddings/oleObject8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91.bin"/><Relationship Id="rId5" Type="http://schemas.openxmlformats.org/officeDocument/2006/relationships/oleObject" Target="../embeddings/oleObject90.bin"/><Relationship Id="rId4" Type="http://schemas.openxmlformats.org/officeDocument/2006/relationships/image" Target="../media/image76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6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9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94.bin"/><Relationship Id="rId5" Type="http://schemas.openxmlformats.org/officeDocument/2006/relationships/oleObject" Target="../embeddings/oleObject93.bin"/><Relationship Id="rId4" Type="http://schemas.openxmlformats.org/officeDocument/2006/relationships/image" Target="../media/image76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9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98.bin"/><Relationship Id="rId5" Type="http://schemas.openxmlformats.org/officeDocument/2006/relationships/oleObject" Target="../embeddings/oleObject97.bin"/><Relationship Id="rId4" Type="http://schemas.openxmlformats.org/officeDocument/2006/relationships/image" Target="../media/image76.png"/><Relationship Id="rId9" Type="http://schemas.openxmlformats.org/officeDocument/2006/relationships/oleObject" Target="../embeddings/oleObject101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10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03.bin"/><Relationship Id="rId11" Type="http://schemas.openxmlformats.org/officeDocument/2006/relationships/oleObject" Target="../embeddings/oleObject108.bin"/><Relationship Id="rId5" Type="http://schemas.openxmlformats.org/officeDocument/2006/relationships/oleObject" Target="../embeddings/oleObject102.bin"/><Relationship Id="rId10" Type="http://schemas.openxmlformats.org/officeDocument/2006/relationships/oleObject" Target="../embeddings/oleObject107.bin"/><Relationship Id="rId4" Type="http://schemas.openxmlformats.org/officeDocument/2006/relationships/image" Target="../media/image64.png"/><Relationship Id="rId9" Type="http://schemas.openxmlformats.org/officeDocument/2006/relationships/oleObject" Target="../embeddings/oleObject10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18.emf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3" Type="http://schemas.openxmlformats.org/officeDocument/2006/relationships/notesSlide" Target="../notesSlides/notesSlide28.xml"/><Relationship Id="rId7" Type="http://schemas.openxmlformats.org/officeDocument/2006/relationships/oleObject" Target="../embeddings/oleObject111.bin"/><Relationship Id="rId12" Type="http://schemas.openxmlformats.org/officeDocument/2006/relationships/oleObject" Target="../embeddings/oleObject1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10.bin"/><Relationship Id="rId11" Type="http://schemas.openxmlformats.org/officeDocument/2006/relationships/oleObject" Target="../embeddings/oleObject114.bin"/><Relationship Id="rId5" Type="http://schemas.openxmlformats.org/officeDocument/2006/relationships/oleObject" Target="../embeddings/oleObject109.bin"/><Relationship Id="rId10" Type="http://schemas.openxmlformats.org/officeDocument/2006/relationships/oleObject" Target="../embeddings/oleObject113.bin"/><Relationship Id="rId4" Type="http://schemas.openxmlformats.org/officeDocument/2006/relationships/image" Target="../media/image64.png"/><Relationship Id="rId9" Type="http://schemas.openxmlformats.org/officeDocument/2006/relationships/image" Target="../media/image4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116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7" Type="http://schemas.openxmlformats.org/officeDocument/2006/relationships/oleObject" Target="../embeddings/oleObject1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17.bin"/><Relationship Id="rId5" Type="http://schemas.openxmlformats.org/officeDocument/2006/relationships/image" Target="../media/image88.png"/><Relationship Id="rId4" Type="http://schemas.openxmlformats.org/officeDocument/2006/relationships/image" Target="../media/image87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13" Type="http://schemas.openxmlformats.org/officeDocument/2006/relationships/oleObject" Target="../embeddings/oleObject126.bin"/><Relationship Id="rId3" Type="http://schemas.openxmlformats.org/officeDocument/2006/relationships/notesSlide" Target="../notesSlides/notesSlide31.xml"/><Relationship Id="rId7" Type="http://schemas.openxmlformats.org/officeDocument/2006/relationships/oleObject" Target="../embeddings/oleObject120.bin"/><Relationship Id="rId12" Type="http://schemas.openxmlformats.org/officeDocument/2006/relationships/oleObject" Target="../embeddings/oleObject125.bin"/><Relationship Id="rId17" Type="http://schemas.openxmlformats.org/officeDocument/2006/relationships/oleObject" Target="../embeddings/oleObject129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28.bin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19.bin"/><Relationship Id="rId11" Type="http://schemas.openxmlformats.org/officeDocument/2006/relationships/oleObject" Target="../embeddings/oleObject124.bin"/><Relationship Id="rId5" Type="http://schemas.openxmlformats.org/officeDocument/2006/relationships/image" Target="../media/image96.png"/><Relationship Id="rId15" Type="http://schemas.openxmlformats.org/officeDocument/2006/relationships/image" Target="../media/image41.png"/><Relationship Id="rId10" Type="http://schemas.openxmlformats.org/officeDocument/2006/relationships/oleObject" Target="../embeddings/oleObject123.bin"/><Relationship Id="rId4" Type="http://schemas.openxmlformats.org/officeDocument/2006/relationships/image" Target="../media/image95.png"/><Relationship Id="rId9" Type="http://schemas.openxmlformats.org/officeDocument/2006/relationships/oleObject" Target="../embeddings/oleObject122.bin"/><Relationship Id="rId14" Type="http://schemas.openxmlformats.org/officeDocument/2006/relationships/oleObject" Target="../embeddings/oleObject127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2.bin"/><Relationship Id="rId13" Type="http://schemas.openxmlformats.org/officeDocument/2006/relationships/oleObject" Target="../embeddings/oleObject137.bin"/><Relationship Id="rId3" Type="http://schemas.openxmlformats.org/officeDocument/2006/relationships/notesSlide" Target="../notesSlides/notesSlide32.xml"/><Relationship Id="rId7" Type="http://schemas.openxmlformats.org/officeDocument/2006/relationships/oleObject" Target="../embeddings/oleObject131.bin"/><Relationship Id="rId12" Type="http://schemas.openxmlformats.org/officeDocument/2006/relationships/oleObject" Target="../embeddings/oleObject13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30.bin"/><Relationship Id="rId11" Type="http://schemas.openxmlformats.org/officeDocument/2006/relationships/oleObject" Target="../embeddings/oleObject135.bin"/><Relationship Id="rId5" Type="http://schemas.openxmlformats.org/officeDocument/2006/relationships/image" Target="../media/image96.png"/><Relationship Id="rId10" Type="http://schemas.openxmlformats.org/officeDocument/2006/relationships/oleObject" Target="../embeddings/oleObject134.bin"/><Relationship Id="rId4" Type="http://schemas.openxmlformats.org/officeDocument/2006/relationships/image" Target="../media/image95.png"/><Relationship Id="rId9" Type="http://schemas.openxmlformats.org/officeDocument/2006/relationships/oleObject" Target="../embeddings/oleObject133.bin"/><Relationship Id="rId14" Type="http://schemas.openxmlformats.org/officeDocument/2006/relationships/oleObject" Target="../embeddings/oleObject138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3.bin"/><Relationship Id="rId13" Type="http://schemas.openxmlformats.org/officeDocument/2006/relationships/oleObject" Target="../embeddings/oleObject148.bin"/><Relationship Id="rId18" Type="http://schemas.openxmlformats.org/officeDocument/2006/relationships/oleObject" Target="../embeddings/oleObject153.bin"/><Relationship Id="rId3" Type="http://schemas.openxmlformats.org/officeDocument/2006/relationships/notesSlide" Target="../notesSlides/notesSlide35.xml"/><Relationship Id="rId21" Type="http://schemas.openxmlformats.org/officeDocument/2006/relationships/oleObject" Target="../embeddings/oleObject156.bin"/><Relationship Id="rId7" Type="http://schemas.openxmlformats.org/officeDocument/2006/relationships/oleObject" Target="../embeddings/oleObject142.bin"/><Relationship Id="rId12" Type="http://schemas.openxmlformats.org/officeDocument/2006/relationships/oleObject" Target="../embeddings/oleObject147.bin"/><Relationship Id="rId17" Type="http://schemas.openxmlformats.org/officeDocument/2006/relationships/oleObject" Target="../embeddings/oleObject152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51.bin"/><Relationship Id="rId20" Type="http://schemas.openxmlformats.org/officeDocument/2006/relationships/oleObject" Target="../embeddings/oleObject155.bin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41.bin"/><Relationship Id="rId11" Type="http://schemas.openxmlformats.org/officeDocument/2006/relationships/oleObject" Target="../embeddings/oleObject146.bin"/><Relationship Id="rId5" Type="http://schemas.openxmlformats.org/officeDocument/2006/relationships/oleObject" Target="../embeddings/oleObject140.bin"/><Relationship Id="rId15" Type="http://schemas.openxmlformats.org/officeDocument/2006/relationships/oleObject" Target="../embeddings/oleObject150.bin"/><Relationship Id="rId10" Type="http://schemas.openxmlformats.org/officeDocument/2006/relationships/oleObject" Target="../embeddings/oleObject145.bin"/><Relationship Id="rId19" Type="http://schemas.openxmlformats.org/officeDocument/2006/relationships/oleObject" Target="../embeddings/oleObject154.bin"/><Relationship Id="rId4" Type="http://schemas.openxmlformats.org/officeDocument/2006/relationships/oleObject" Target="../embeddings/oleObject139.bin"/><Relationship Id="rId9" Type="http://schemas.openxmlformats.org/officeDocument/2006/relationships/oleObject" Target="../embeddings/oleObject144.bin"/><Relationship Id="rId14" Type="http://schemas.openxmlformats.org/officeDocument/2006/relationships/oleObject" Target="../embeddings/oleObject149.bin"/><Relationship Id="rId22" Type="http://schemas.openxmlformats.org/officeDocument/2006/relationships/oleObject" Target="../embeddings/oleObject157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png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image" Target="../media/image34.png"/><Relationship Id="rId9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3"/>
          <p:cNvSpPr txBox="1">
            <a:spLocks noChangeArrowheads="1"/>
          </p:cNvSpPr>
          <p:nvPr/>
        </p:nvSpPr>
        <p:spPr bwMode="auto">
          <a:xfrm>
            <a:off x="457200" y="1066800"/>
            <a:ext cx="8229600" cy="769441"/>
          </a:xfrm>
          <a:prstGeom prst="rect">
            <a:avLst/>
          </a:prstGeom>
          <a:solidFill>
            <a:srgbClr val="FFFF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zh-CN" sz="4400" dirty="0" smtClean="0">
                <a:solidFill>
                  <a:srgbClr val="C00000"/>
                </a:solidFill>
                <a:latin typeface="Arial" charset="0"/>
              </a:rPr>
              <a:t>Viscous hydrodynamics:</a:t>
            </a:r>
          </a:p>
        </p:txBody>
      </p:sp>
      <p:sp>
        <p:nvSpPr>
          <p:cNvPr id="24588" name="Text Box 8"/>
          <p:cNvSpPr txBox="1">
            <a:spLocks noChangeArrowheads="1"/>
          </p:cNvSpPr>
          <p:nvPr/>
        </p:nvSpPr>
        <p:spPr bwMode="auto">
          <a:xfrm>
            <a:off x="2438400" y="2895600"/>
            <a:ext cx="365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en-US" altLang="zh-CN" sz="2400" dirty="0">
                <a:solidFill>
                  <a:srgbClr val="990099"/>
                </a:solidFill>
                <a:latin typeface="Arial" charset="0"/>
              </a:rPr>
              <a:t> </a:t>
            </a:r>
            <a:r>
              <a:rPr kumimoji="0" lang="en-US" altLang="zh-CN" sz="2400" dirty="0" smtClean="0">
                <a:solidFill>
                  <a:srgbClr val="990099"/>
                </a:solidFill>
                <a:latin typeface="Arial" charset="0"/>
              </a:rPr>
              <a:t> </a:t>
            </a:r>
            <a:r>
              <a:rPr kumimoji="0" lang="en-US" altLang="zh-CN" sz="2400" dirty="0" err="1" smtClean="0">
                <a:solidFill>
                  <a:srgbClr val="990099"/>
                </a:solidFill>
                <a:latin typeface="Arial" charset="0"/>
              </a:rPr>
              <a:t>Huichao</a:t>
            </a:r>
            <a:r>
              <a:rPr kumimoji="0" lang="en-US" altLang="zh-CN" sz="2400" dirty="0" smtClean="0">
                <a:solidFill>
                  <a:srgbClr val="990099"/>
                </a:solidFill>
                <a:latin typeface="Arial" charset="0"/>
              </a:rPr>
              <a:t> Song</a:t>
            </a:r>
            <a:endParaRPr kumimoji="0" lang="en-US" altLang="zh-CN" sz="2400" b="1" dirty="0" smtClean="0">
              <a:solidFill>
                <a:srgbClr val="990099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24589" name="Text Box 9"/>
          <p:cNvSpPr txBox="1">
            <a:spLocks noChangeArrowheads="1"/>
          </p:cNvSpPr>
          <p:nvPr/>
        </p:nvSpPr>
        <p:spPr bwMode="auto">
          <a:xfrm>
            <a:off x="2286000" y="3429000"/>
            <a:ext cx="426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zh-CN" sz="2400" dirty="0">
                <a:solidFill>
                  <a:srgbClr val="009900"/>
                </a:solidFill>
                <a:latin typeface="Arial" charset="0"/>
              </a:rPr>
              <a:t>The Ohio State University</a:t>
            </a:r>
          </a:p>
        </p:txBody>
      </p:sp>
      <p:sp>
        <p:nvSpPr>
          <p:cNvPr id="24585" name="Text Box 13"/>
          <p:cNvSpPr txBox="1">
            <a:spLocks noChangeArrowheads="1"/>
          </p:cNvSpPr>
          <p:nvPr/>
        </p:nvSpPr>
        <p:spPr bwMode="auto">
          <a:xfrm>
            <a:off x="2667000" y="3962400"/>
            <a:ext cx="3505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dirty="0" smtClean="0">
                <a:solidFill>
                  <a:srgbClr val="CC6600"/>
                </a:solidFill>
                <a:latin typeface="Arial" charset="0"/>
              </a:rPr>
              <a:t>Supported </a:t>
            </a:r>
            <a:r>
              <a:rPr lang="en-US" altLang="zh-CN" sz="2400" dirty="0">
                <a:solidFill>
                  <a:srgbClr val="CC6600"/>
                </a:solidFill>
                <a:latin typeface="Arial" charset="0"/>
              </a:rPr>
              <a:t>by DOE</a:t>
            </a:r>
          </a:p>
        </p:txBody>
      </p:sp>
      <p:sp>
        <p:nvSpPr>
          <p:cNvPr id="24587" name="Text Box 15"/>
          <p:cNvSpPr txBox="1">
            <a:spLocks noChangeArrowheads="1"/>
          </p:cNvSpPr>
          <p:nvPr/>
        </p:nvSpPr>
        <p:spPr bwMode="auto">
          <a:xfrm>
            <a:off x="7772400" y="6461125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09</a:t>
            </a:r>
            <a:r>
              <a:rPr lang="en-US" altLang="zh-CN" sz="2000" dirty="0" smtClean="0">
                <a:solidFill>
                  <a:schemeClr val="accent6">
                    <a:lumMod val="75000"/>
                  </a:schemeClr>
                </a:solidFill>
              </a:rPr>
              <a:t>/17/2009</a:t>
            </a:r>
            <a:endParaRPr lang="en-US" altLang="zh-CN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1828800"/>
            <a:ext cx="8229600" cy="707886"/>
          </a:xfrm>
          <a:prstGeom prst="rect">
            <a:avLst/>
          </a:prstGeom>
          <a:solidFill>
            <a:srgbClr val="FFFF00">
              <a:alpha val="50196"/>
            </a:srgbClr>
          </a:solidFill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zh-CN" sz="4000" dirty="0" smtClean="0">
                <a:solidFill>
                  <a:srgbClr val="C00000"/>
                </a:solidFill>
                <a:latin typeface="Arial" charset="0"/>
              </a:rPr>
              <a:t>interplay of shear and bulk viscosity </a:t>
            </a:r>
            <a:endParaRPr kumimoji="0" lang="en-US" altLang="zh-CN" sz="40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28800" y="4495800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en-US" altLang="zh-CN" sz="2400" dirty="0" smtClean="0">
                <a:solidFill>
                  <a:srgbClr val="7030A0"/>
                </a:solidFill>
                <a:latin typeface="Arial" charset="0"/>
              </a:rPr>
              <a:t>in collaboration with Ulrich Heinz</a:t>
            </a:r>
            <a:endParaRPr kumimoji="0" lang="en-US" altLang="zh-CN" sz="2400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381000" y="5638800"/>
            <a:ext cx="822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6"/>
                </a:solidFill>
              </a:rPr>
              <a:t>Flow and Dissipation in ultra-Relativistic Heavy Ion Collisions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05000" y="6096000"/>
            <a:ext cx="548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ECT, Trento, Italy; Sep 14-18, 2009 </a:t>
            </a:r>
            <a:endParaRPr lang="zh-CN" altLang="en-US" dirty="0">
              <a:solidFill>
                <a:schemeClr val="accent6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05000" y="4953000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en-US" altLang="zh-CN" sz="1800" dirty="0" smtClean="0">
                <a:latin typeface="+mj-lt"/>
              </a:rPr>
              <a:t>H. Song and U. Heinz  arXive:0909.1549 [</a:t>
            </a:r>
            <a:r>
              <a:rPr kumimoji="0" lang="en-US" altLang="zh-CN" sz="1800" dirty="0" err="1" smtClean="0">
                <a:latin typeface="+mj-lt"/>
              </a:rPr>
              <a:t>nucl-th</a:t>
            </a:r>
            <a:r>
              <a:rPr kumimoji="0" lang="en-US" altLang="zh-CN" sz="1800" dirty="0" smtClean="0">
                <a:latin typeface="+mj-lt"/>
              </a:rPr>
              <a:t>]  </a:t>
            </a:r>
            <a:endParaRPr kumimoji="0" lang="en-US" altLang="zh-CN" sz="1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auto">
          <a:xfrm>
            <a:off x="7620000" y="914400"/>
            <a:ext cx="1295400" cy="1295400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pic>
        <p:nvPicPr>
          <p:cNvPr id="22" name="Picture 21" descr="v2.png"/>
          <p:cNvPicPr>
            <a:picLocks noChangeAspect="1"/>
          </p:cNvPicPr>
          <p:nvPr/>
        </p:nvPicPr>
        <p:blipFill>
          <a:blip r:embed="rId4"/>
          <a:srcRect l="1010" t="11765" r="9055" b="4575"/>
          <a:stretch>
            <a:fillRect/>
          </a:stretch>
        </p:blipFill>
        <p:spPr>
          <a:xfrm>
            <a:off x="838200" y="609600"/>
            <a:ext cx="5791200" cy="4114800"/>
          </a:xfrm>
          <a:prstGeom prst="rect">
            <a:avLst/>
          </a:prstGeom>
        </p:spPr>
      </p:pic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r>
              <a:rPr lang="en-US" altLang="zh-CN" sz="3600" dirty="0" smtClean="0"/>
              <a:t>Viscous v2 suppression: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shear</a:t>
            </a:r>
            <a:r>
              <a:rPr lang="en-US" altLang="zh-CN" sz="2800" dirty="0" smtClean="0"/>
              <a:t> </a:t>
            </a:r>
            <a:r>
              <a:rPr lang="en-US" altLang="zh-CN" sz="2800" dirty="0" smtClean="0">
                <a:solidFill>
                  <a:schemeClr val="tx1"/>
                </a:solidFill>
              </a:rPr>
              <a:t>and</a:t>
            </a:r>
            <a:r>
              <a:rPr lang="en-US" altLang="zh-CN" sz="2800" dirty="0" smtClean="0"/>
              <a:t> </a:t>
            </a:r>
            <a:r>
              <a:rPr lang="en-US" altLang="zh-CN" sz="2800" b="1" dirty="0" smtClean="0">
                <a:solidFill>
                  <a:srgbClr val="CC6600"/>
                </a:solidFill>
              </a:rPr>
              <a:t>bulk</a:t>
            </a:r>
            <a:r>
              <a:rPr lang="en-US" altLang="zh-CN" sz="2800" dirty="0" smtClean="0"/>
              <a:t> viscosity 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4953000" y="14478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0" lang="zh-CN" altLang="en-US" sz="2000"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685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800" dirty="0" smtClean="0">
                <a:solidFill>
                  <a:schemeClr val="accent2"/>
                </a:solidFill>
              </a:rPr>
              <a:t>ideal hydro </a:t>
            </a:r>
            <a:endParaRPr lang="zh-CN" altLang="en-US" sz="1800" dirty="0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00800" y="990600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dirty="0" err="1" smtClean="0"/>
              <a:t>visc</a:t>
            </a:r>
            <a:r>
              <a:rPr lang="en-US" altLang="zh-CN" sz="1800" dirty="0" smtClean="0"/>
              <a:t>. hydro: </a:t>
            </a:r>
            <a:endParaRPr lang="zh-CN" altLang="en-US" sz="1800" dirty="0"/>
          </a:p>
        </p:txBody>
      </p:sp>
      <p:sp>
        <p:nvSpPr>
          <p:cNvPr id="12" name="Text Box 42"/>
          <p:cNvSpPr txBox="1">
            <a:spLocks noChangeArrowheads="1"/>
          </p:cNvSpPr>
          <p:nvPr/>
        </p:nvSpPr>
        <p:spPr bwMode="auto">
          <a:xfrm>
            <a:off x="152400" y="4648200"/>
            <a:ext cx="899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zh-CN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-at RHIC, </a:t>
            </a:r>
            <a:r>
              <a:rPr lang="en-US" altLang="zh-CN" sz="1800" b="1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2 x min. bulk viscosity</a:t>
            </a:r>
            <a:r>
              <a:rPr lang="en-US" altLang="zh-CN" sz="1800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could result in </a:t>
            </a:r>
            <a:r>
              <a:rPr lang="en-US" altLang="zh-CN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~50% </a:t>
            </a:r>
            <a:r>
              <a:rPr lang="en-US" altLang="zh-CN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additional v</a:t>
            </a:r>
            <a:r>
              <a:rPr lang="en-US" altLang="zh-CN" sz="1800" baseline="-25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altLang="zh-CN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suppression   </a:t>
            </a:r>
            <a:endParaRPr lang="en-US" altLang="zh-CN" sz="18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2"/>
          <p:cNvSpPr txBox="1">
            <a:spLocks noChangeArrowheads="1"/>
          </p:cNvSpPr>
          <p:nvPr/>
        </p:nvSpPr>
        <p:spPr bwMode="auto">
          <a:xfrm>
            <a:off x="152400" y="5029200"/>
            <a:ext cx="89916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-when extracting the        from RHIC data, bulk viscous effects cannot be neglected  </a:t>
            </a:r>
            <a:endParaRPr lang="en-US" altLang="zh-CN" sz="1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1554" name="Object 2053"/>
          <p:cNvGraphicFramePr>
            <a:graphicFrameLocks noChangeAspect="1"/>
          </p:cNvGraphicFramePr>
          <p:nvPr/>
        </p:nvGraphicFramePr>
        <p:xfrm>
          <a:off x="2286000" y="5029200"/>
          <a:ext cx="381000" cy="381000"/>
        </p:xfrm>
        <a:graphic>
          <a:graphicData uri="http://schemas.openxmlformats.org/presentationml/2006/ole">
            <p:oleObj spid="_x0000_s646146" name="Equation" r:id="rId5" imgW="291960" imgH="203040" progId="Equation.3">
              <p:embed/>
            </p:oleObj>
          </a:graphicData>
        </a:graphic>
      </p:graphicFrame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5867400" y="1295400"/>
            <a:ext cx="121919" cy="533400"/>
          </a:xfrm>
          <a:prstGeom prst="downArrow">
            <a:avLst>
              <a:gd name="adj1" fmla="val 50000"/>
              <a:gd name="adj2" fmla="val 137500"/>
            </a:avLst>
          </a:prstGeom>
          <a:solidFill>
            <a:srgbClr val="969696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62600" y="14478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</a:rPr>
              <a:t>20%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43600" y="1219200"/>
            <a:ext cx="685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solidFill>
                  <a:srgbClr val="FF3399"/>
                </a:solidFill>
              </a:rPr>
              <a:t>30%</a:t>
            </a:r>
            <a:endParaRPr lang="zh-CN" altLang="en-US" sz="1600" b="1" dirty="0">
              <a:solidFill>
                <a:srgbClr val="FF3399"/>
              </a:solidFill>
            </a:endParaRPr>
          </a:p>
        </p:txBody>
      </p:sp>
      <p:sp>
        <p:nvSpPr>
          <p:cNvPr id="17" name="AutoShape 15"/>
          <p:cNvSpPr>
            <a:spLocks noChangeArrowheads="1"/>
          </p:cNvSpPr>
          <p:nvPr/>
        </p:nvSpPr>
        <p:spPr bwMode="auto">
          <a:xfrm flipH="1">
            <a:off x="6172200" y="1066800"/>
            <a:ext cx="152400" cy="762000"/>
          </a:xfrm>
          <a:prstGeom prst="downArrow">
            <a:avLst>
              <a:gd name="adj1" fmla="val 50000"/>
              <a:gd name="adj2" fmla="val 137500"/>
            </a:avLst>
          </a:prstGeom>
          <a:solidFill>
            <a:srgbClr val="969696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7620000" y="838200"/>
            <a:ext cx="1219200" cy="1316038"/>
            <a:chOff x="7696200" y="1219200"/>
            <a:chExt cx="1219200" cy="1316038"/>
          </a:xfrm>
        </p:grpSpPr>
        <p:graphicFrame>
          <p:nvGraphicFramePr>
            <p:cNvPr id="151556" name="Object 2053"/>
            <p:cNvGraphicFramePr>
              <a:graphicFrameLocks noChangeAspect="1"/>
            </p:cNvGraphicFramePr>
            <p:nvPr/>
          </p:nvGraphicFramePr>
          <p:xfrm>
            <a:off x="7772400" y="1219200"/>
            <a:ext cx="1143000" cy="381000"/>
          </p:xfrm>
          <a:graphic>
            <a:graphicData uri="http://schemas.openxmlformats.org/presentationml/2006/ole">
              <p:oleObj spid="_x0000_s646147" name="Equation" r:id="rId6" imgW="761760" imgH="215640" progId="Equation.3">
                <p:embed/>
              </p:oleObj>
            </a:graphicData>
          </a:graphic>
        </p:graphicFrame>
        <p:graphicFrame>
          <p:nvGraphicFramePr>
            <p:cNvPr id="151558" name="Object 6"/>
            <p:cNvGraphicFramePr>
              <a:graphicFrameLocks noChangeAspect="1"/>
            </p:cNvGraphicFramePr>
            <p:nvPr/>
          </p:nvGraphicFramePr>
          <p:xfrm>
            <a:off x="7704138" y="1828800"/>
            <a:ext cx="1187450" cy="401638"/>
          </p:xfrm>
          <a:graphic>
            <a:graphicData uri="http://schemas.openxmlformats.org/presentationml/2006/ole">
              <p:oleObj spid="_x0000_s646148" name="Equation" r:id="rId7" imgW="927000" imgH="215640" progId="Equation.3">
                <p:embed/>
              </p:oleObj>
            </a:graphicData>
          </a:graphic>
        </p:graphicFrame>
        <p:graphicFrame>
          <p:nvGraphicFramePr>
            <p:cNvPr id="151559" name="Object 7"/>
            <p:cNvGraphicFramePr>
              <a:graphicFrameLocks noChangeAspect="1"/>
            </p:cNvGraphicFramePr>
            <p:nvPr/>
          </p:nvGraphicFramePr>
          <p:xfrm>
            <a:off x="7704138" y="1524000"/>
            <a:ext cx="1201737" cy="401638"/>
          </p:xfrm>
          <a:graphic>
            <a:graphicData uri="http://schemas.openxmlformats.org/presentationml/2006/ole">
              <p:oleObj spid="_x0000_s646149" name="Equation" r:id="rId8" imgW="939600" imgH="215640" progId="Equation.3">
                <p:embed/>
              </p:oleObj>
            </a:graphicData>
          </a:graphic>
        </p:graphicFrame>
        <p:graphicFrame>
          <p:nvGraphicFramePr>
            <p:cNvPr id="151560" name="Object 8"/>
            <p:cNvGraphicFramePr>
              <a:graphicFrameLocks noChangeAspect="1"/>
            </p:cNvGraphicFramePr>
            <p:nvPr/>
          </p:nvGraphicFramePr>
          <p:xfrm>
            <a:off x="7696200" y="2133600"/>
            <a:ext cx="1201737" cy="401638"/>
          </p:xfrm>
          <a:graphic>
            <a:graphicData uri="http://schemas.openxmlformats.org/presentationml/2006/ole">
              <p:oleObj spid="_x0000_s646150" name="Equation" r:id="rId9" imgW="939600" imgH="215640" progId="Equation.3">
                <p:embed/>
              </p:oleObj>
            </a:graphicData>
          </a:graphic>
        </p:graphicFrame>
      </p:grpSp>
      <p:cxnSp>
        <p:nvCxnSpPr>
          <p:cNvPr id="26" name="Straight Arrow Connector 25"/>
          <p:cNvCxnSpPr/>
          <p:nvPr/>
        </p:nvCxnSpPr>
        <p:spPr bwMode="auto">
          <a:xfrm flipV="1">
            <a:off x="6477000" y="1371600"/>
            <a:ext cx="10668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553200" y="1600200"/>
            <a:ext cx="10668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9A5032"/>
            </a:solidFill>
            <a:prstDash val="dashDot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6553200" y="1676400"/>
            <a:ext cx="1066800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3399"/>
            </a:solidFill>
            <a:prstDash val="dashDot"/>
            <a:round/>
            <a:headEnd type="none" w="med" len="med"/>
            <a:tailEnd type="arrow"/>
          </a:ln>
          <a:effectLst/>
        </p:spPr>
      </p:cxnSp>
      <p:graphicFrame>
        <p:nvGraphicFramePr>
          <p:cNvPr id="277511" name="Object 2053"/>
          <p:cNvGraphicFramePr>
            <a:graphicFrameLocks noChangeAspect="1"/>
          </p:cNvGraphicFramePr>
          <p:nvPr/>
        </p:nvGraphicFramePr>
        <p:xfrm>
          <a:off x="5791200" y="6248400"/>
          <a:ext cx="457200" cy="288758"/>
        </p:xfrm>
        <a:graphic>
          <a:graphicData uri="http://schemas.openxmlformats.org/presentationml/2006/ole">
            <p:oleObj spid="_x0000_s646151" name="Equation" r:id="rId10" imgW="380880" imgH="203040" progId="Equation.3">
              <p:embed/>
            </p:oleObj>
          </a:graphicData>
        </a:graphic>
      </p:graphicFrame>
      <p:graphicFrame>
        <p:nvGraphicFramePr>
          <p:cNvPr id="277513" name="Object 2053"/>
          <p:cNvGraphicFramePr>
            <a:graphicFrameLocks noChangeAspect="1"/>
          </p:cNvGraphicFramePr>
          <p:nvPr/>
        </p:nvGraphicFramePr>
        <p:xfrm>
          <a:off x="8077200" y="5867400"/>
          <a:ext cx="533400" cy="304800"/>
        </p:xfrm>
        <a:graphic>
          <a:graphicData uri="http://schemas.openxmlformats.org/presentationml/2006/ole">
            <p:oleObj spid="_x0000_s646153" name="Equation" r:id="rId11" imgW="482400" imgH="203040" progId="Equation.3">
              <p:embed/>
            </p:oleObj>
          </a:graphicData>
        </a:graphic>
      </p:graphicFrame>
      <p:graphicFrame>
        <p:nvGraphicFramePr>
          <p:cNvPr id="646154" name="Object 10"/>
          <p:cNvGraphicFramePr>
            <a:graphicFrameLocks noChangeAspect="1"/>
          </p:cNvGraphicFramePr>
          <p:nvPr/>
        </p:nvGraphicFramePr>
        <p:xfrm>
          <a:off x="5410200" y="5867400"/>
          <a:ext cx="441325" cy="271463"/>
        </p:xfrm>
        <a:graphic>
          <a:graphicData uri="http://schemas.openxmlformats.org/presentationml/2006/ole">
            <p:oleObj spid="_x0000_s646154" name="Equation" r:id="rId12" imgW="203040" imgH="203040" progId="Equation.3">
              <p:embed/>
            </p:oleObj>
          </a:graphicData>
        </a:graphic>
      </p:graphicFrame>
      <p:sp>
        <p:nvSpPr>
          <p:cNvPr id="34" name="Right Brace 33"/>
          <p:cNvSpPr/>
          <p:nvPr/>
        </p:nvSpPr>
        <p:spPr bwMode="auto">
          <a:xfrm rot="10800000">
            <a:off x="2286000" y="5638800"/>
            <a:ext cx="152400" cy="457200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0" y="5486400"/>
            <a:ext cx="9144000" cy="1359932"/>
            <a:chOff x="0" y="5486400"/>
            <a:chExt cx="9144000" cy="1359932"/>
          </a:xfrm>
        </p:grpSpPr>
        <p:sp>
          <p:nvSpPr>
            <p:cNvPr id="39" name="Rectangle 38"/>
            <p:cNvSpPr/>
            <p:nvPr/>
          </p:nvSpPr>
          <p:spPr bwMode="auto">
            <a:xfrm>
              <a:off x="144000" y="5486400"/>
              <a:ext cx="8839200" cy="1321200"/>
            </a:xfrm>
            <a:prstGeom prst="rect">
              <a:avLst/>
            </a:prstGeom>
            <a:ln w="57150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52400" y="5638800"/>
              <a:ext cx="2209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1800" dirty="0" smtClean="0">
                  <a:cs typeface="Arial" pitchFamily="34" charset="0"/>
                </a:rPr>
                <a:t>bulk viscosity effects:</a:t>
              </a:r>
              <a:endParaRPr lang="zh-CN" altLang="en-US" sz="18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362200" y="5486400"/>
              <a:ext cx="5715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1800" dirty="0" smtClean="0">
                  <a:solidFill>
                    <a:srgbClr val="FF0000"/>
                  </a:solidFill>
                  <a:cs typeface="Arial" pitchFamily="34" charset="0"/>
                </a:rPr>
                <a:t>(a) Change the flow profile </a:t>
              </a:r>
              <a:r>
                <a:rPr lang="en-US" altLang="zh-CN" sz="1800" dirty="0" smtClean="0">
                  <a:cs typeface="Arial" pitchFamily="34" charset="0"/>
                </a:rPr>
                <a:t>during hydro evolution  </a:t>
              </a:r>
              <a:endParaRPr lang="zh-CN" altLang="en-US" sz="180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362200" y="5791200"/>
              <a:ext cx="6400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1800" dirty="0" smtClean="0">
                  <a:solidFill>
                    <a:srgbClr val="00B050"/>
                  </a:solidFill>
                  <a:cs typeface="Arial" pitchFamily="34" charset="0"/>
                </a:rPr>
                <a:t>(b) Additional spectra correction      </a:t>
              </a:r>
              <a:r>
                <a:rPr lang="en-US" altLang="zh-CN" sz="1800" dirty="0" smtClean="0">
                  <a:cs typeface="Arial" pitchFamily="34" charset="0"/>
                </a:rPr>
                <a:t>along freeze-out surface</a:t>
              </a:r>
              <a:endParaRPr lang="zh-CN" altLang="en-US" sz="18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0" y="6172200"/>
              <a:ext cx="201466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1800" b="1" dirty="0" smtClean="0">
                  <a:solidFill>
                    <a:srgbClr val="9900CC"/>
                  </a:solidFill>
                  <a:latin typeface="+mn-lt"/>
                  <a:cs typeface="Arial" pitchFamily="34" charset="0"/>
                </a:rPr>
                <a:t>  Song &amp; Heinz: </a:t>
              </a:r>
              <a:endParaRPr lang="zh-CN" altLang="en-US" sz="1800" b="1" dirty="0">
                <a:latin typeface="+mn-lt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524000" y="6172200"/>
              <a:ext cx="65532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1800" dirty="0" smtClean="0">
                  <a:cs typeface="Arial" pitchFamily="34" charset="0"/>
                </a:rPr>
                <a:t>  v2 will </a:t>
              </a:r>
              <a:r>
                <a:rPr lang="en-US" altLang="zh-CN" sz="1800" b="1" dirty="0" smtClean="0">
                  <a:solidFill>
                    <a:srgbClr val="FF33CC"/>
                  </a:solidFill>
                  <a:cs typeface="Arial" pitchFamily="34" charset="0"/>
                </a:rPr>
                <a:t>decrease</a:t>
              </a:r>
              <a:r>
                <a:rPr lang="en-US" altLang="zh-CN" sz="1800" dirty="0" smtClean="0">
                  <a:cs typeface="Arial" pitchFamily="34" charset="0"/>
                </a:rPr>
                <a:t>, </a:t>
              </a:r>
              <a:r>
                <a:rPr lang="en-US" altLang="zh-CN" sz="1800" b="1" dirty="0" smtClean="0">
                  <a:solidFill>
                    <a:srgbClr val="FF0000"/>
                  </a:solidFill>
                  <a:cs typeface="Arial" pitchFamily="34" charset="0"/>
                </a:rPr>
                <a:t>flow corrections only (a),</a:t>
              </a:r>
              <a:r>
                <a:rPr lang="en-US" altLang="zh-CN" sz="1800" dirty="0" smtClean="0">
                  <a:solidFill>
                    <a:srgbClr val="FF0000"/>
                  </a:solidFill>
                  <a:cs typeface="Arial" pitchFamily="34" charset="0"/>
                </a:rPr>
                <a:t>         </a:t>
              </a:r>
              <a:r>
                <a:rPr lang="en-US" altLang="zh-CN" sz="1800" dirty="0" smtClean="0">
                  <a:cs typeface="Arial" pitchFamily="34" charset="0"/>
                </a:rPr>
                <a:t>, at freeze-out     </a:t>
              </a:r>
              <a:endParaRPr lang="zh-CN" altLang="en-US" sz="18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0" y="6477000"/>
              <a:ext cx="2438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1800" b="1" dirty="0" smtClean="0">
                  <a:solidFill>
                    <a:srgbClr val="9900CC"/>
                  </a:solidFill>
                  <a:cs typeface="Arial" pitchFamily="34" charset="0"/>
                </a:rPr>
                <a:t>  </a:t>
              </a:r>
              <a:r>
                <a:rPr lang="en-US" altLang="zh-CN" sz="1800" b="1" dirty="0" err="1" smtClean="0">
                  <a:solidFill>
                    <a:srgbClr val="9900CC"/>
                  </a:solidFill>
                  <a:cs typeface="Arial" pitchFamily="34" charset="0"/>
                </a:rPr>
                <a:t>Monnai</a:t>
              </a:r>
              <a:r>
                <a:rPr lang="en-US" altLang="zh-CN" sz="1800" b="1" dirty="0" smtClean="0">
                  <a:solidFill>
                    <a:srgbClr val="9900CC"/>
                  </a:solidFill>
                  <a:cs typeface="Arial" pitchFamily="34" charset="0"/>
                </a:rPr>
                <a:t> &amp; Hirano: </a:t>
              </a:r>
              <a:endParaRPr lang="zh-CN" altLang="en-US" sz="1800" b="1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981200" y="6477000"/>
              <a:ext cx="7162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1800" dirty="0" smtClean="0">
                  <a:cs typeface="Arial" pitchFamily="34" charset="0"/>
                </a:rPr>
                <a:t>v2 will </a:t>
              </a:r>
              <a:r>
                <a:rPr lang="en-US" altLang="zh-CN" sz="1800" b="1" dirty="0" smtClean="0">
                  <a:solidFill>
                    <a:srgbClr val="009999"/>
                  </a:solidFill>
                  <a:cs typeface="Arial" pitchFamily="34" charset="0"/>
                </a:rPr>
                <a:t>increase</a:t>
              </a:r>
              <a:r>
                <a:rPr lang="en-US" altLang="zh-CN" sz="1800" b="1" dirty="0" smtClean="0">
                  <a:solidFill>
                    <a:schemeClr val="accent5">
                      <a:lumMod val="50000"/>
                    </a:schemeClr>
                  </a:solidFill>
                  <a:cs typeface="Arial" pitchFamily="34" charset="0"/>
                </a:rPr>
                <a:t>,</a:t>
              </a:r>
              <a:r>
                <a:rPr lang="en-US" altLang="zh-CN" sz="1800" dirty="0" smtClean="0">
                  <a:solidFill>
                    <a:schemeClr val="accent5">
                      <a:lumMod val="50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zh-CN" sz="1800" b="1" dirty="0" smtClean="0">
                  <a:solidFill>
                    <a:srgbClr val="00B050"/>
                  </a:solidFill>
                  <a:cs typeface="Arial" pitchFamily="34" charset="0"/>
                </a:rPr>
                <a:t>spectra corrections only(b),  </a:t>
              </a:r>
              <a:r>
                <a:rPr lang="en-US" altLang="zh-CN" sz="1800" dirty="0" smtClean="0">
                  <a:cs typeface="Arial" pitchFamily="34" charset="0"/>
                </a:rPr>
                <a:t>ideal hydro for evolution   </a:t>
              </a:r>
              <a:endParaRPr lang="zh-CN" altLang="en-US" sz="1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2133600" y="2895600"/>
            <a:ext cx="6705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000" dirty="0" smtClean="0">
                <a:solidFill>
                  <a:srgbClr val="C00000"/>
                </a:solidFill>
                <a:latin typeface="Arial" charset="0"/>
              </a:rPr>
              <a:t>-relaxation time effects </a:t>
            </a:r>
            <a:endParaRPr lang="en-US" altLang="zh-CN" sz="40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76400" y="2057400"/>
            <a:ext cx="42427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400" dirty="0" smtClean="0">
                <a:solidFill>
                  <a:srgbClr val="C00000"/>
                </a:solidFill>
                <a:latin typeface="Arial" charset="0"/>
              </a:rPr>
              <a:t>Bulk Viscosity </a:t>
            </a:r>
            <a:endParaRPr lang="en-US" altLang="zh-CN" sz="4400" dirty="0">
              <a:solidFill>
                <a:srgbClr val="C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-Ave-PI-1.png"/>
          <p:cNvPicPr>
            <a:picLocks noChangeAspect="1"/>
          </p:cNvPicPr>
          <p:nvPr/>
        </p:nvPicPr>
        <p:blipFill>
          <a:blip r:embed="rId4"/>
          <a:srcRect l="27509" t="40260" r="14286" b="18182"/>
          <a:stretch>
            <a:fillRect/>
          </a:stretch>
        </p:blipFill>
        <p:spPr>
          <a:xfrm>
            <a:off x="4343400" y="152400"/>
            <a:ext cx="4572001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9" name="Group 8"/>
          <p:cNvGrpSpPr/>
          <p:nvPr/>
        </p:nvGrpSpPr>
        <p:grpSpPr>
          <a:xfrm>
            <a:off x="152400" y="2590800"/>
            <a:ext cx="5334000" cy="4114800"/>
            <a:chOff x="0" y="0"/>
            <a:chExt cx="5334000" cy="3810000"/>
          </a:xfrm>
        </p:grpSpPr>
        <p:pic>
          <p:nvPicPr>
            <p:cNvPr id="10" name="Picture 9" descr="critical.png"/>
            <p:cNvPicPr>
              <a:picLocks noChangeAspect="1"/>
            </p:cNvPicPr>
            <p:nvPr/>
          </p:nvPicPr>
          <p:blipFill>
            <a:blip r:embed="rId5"/>
            <a:srcRect l="1919" t="3981" r="8788" b="3333"/>
            <a:stretch>
              <a:fillRect/>
            </a:stretch>
          </p:blipFill>
          <p:spPr>
            <a:xfrm>
              <a:off x="0" y="0"/>
              <a:ext cx="5334000" cy="38100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CC0099">
                  <a:alpha val="74902"/>
                </a:srgbClr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11" name="Rectangle 10"/>
            <p:cNvSpPr/>
            <p:nvPr/>
          </p:nvSpPr>
          <p:spPr>
            <a:xfrm>
              <a:off x="1600200" y="0"/>
              <a:ext cx="3733800" cy="400110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CC0099"/>
              </a:solidFill>
            </a:ln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dirty="0" smtClean="0">
                  <a:solidFill>
                    <a:srgbClr val="CC0099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        with critical slowing down </a:t>
              </a:r>
              <a:endParaRPr lang="zh-CN" altLang="en-US" dirty="0">
                <a:solidFill>
                  <a:srgbClr val="CC0099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1828800" y="0"/>
            <a:ext cx="398463" cy="381000"/>
          </p:xfrm>
          <a:graphic>
            <a:graphicData uri="http://schemas.openxmlformats.org/presentationml/2006/ole">
              <p:oleObj spid="_x0000_s654338" name="Equation" r:id="rId6" imgW="190440" imgH="215640" progId="Equation.3">
                <p:embed/>
              </p:oleObj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/>
          </p:nvGraphicFramePr>
          <p:xfrm>
            <a:off x="2819400" y="457200"/>
            <a:ext cx="2286000" cy="392113"/>
          </p:xfrm>
          <a:graphic>
            <a:graphicData uri="http://schemas.openxmlformats.org/presentationml/2006/ole">
              <p:oleObj spid="_x0000_s654339" name="Equation" r:id="rId7" imgW="1307880" imgH="228600" progId="Equation.3">
                <p:embed/>
              </p:oleObj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3962400" y="2590800"/>
              <a:ext cx="1219200" cy="400110"/>
            </a:xfrm>
            <a:prstGeom prst="rect">
              <a:avLst/>
            </a:prstGeom>
            <a:noFill/>
            <a:ln>
              <a:solidFill>
                <a:srgbClr val="CC0099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rgbClr val="FF0066"/>
                  </a:solidFill>
                </a:rPr>
                <a:t>~0.5 fm/c</a:t>
              </a:r>
              <a:endParaRPr lang="zh-CN" altLang="en-US" b="1" dirty="0">
                <a:solidFill>
                  <a:srgbClr val="FF0066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447800" y="533400"/>
              <a:ext cx="984564" cy="400110"/>
            </a:xfrm>
            <a:prstGeom prst="rect">
              <a:avLst/>
            </a:prstGeom>
            <a:ln>
              <a:solidFill>
                <a:srgbClr val="CC0099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altLang="zh-CN" b="1" dirty="0" smtClean="0">
                  <a:solidFill>
                    <a:srgbClr val="00B050"/>
                  </a:solidFill>
                </a:rPr>
                <a:t>~5 fm/c</a:t>
              </a:r>
              <a:endParaRPr lang="zh-CN" altLang="en-US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6705600" y="228600"/>
            <a:ext cx="2133600" cy="2362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pPr algn="l" eaLnBrk="1" hangingPunct="1"/>
            <a:r>
              <a:rPr lang="en-US" altLang="zh-CN" sz="3600" dirty="0" smtClean="0"/>
              <a:t>          Bulk viscous v2 suppression: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52800" y="762000"/>
            <a:ext cx="5791200" cy="461665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-- </a:t>
            </a:r>
            <a:r>
              <a:rPr lang="en-US" altLang="zh-CN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relaxation time </a:t>
            </a: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altLang="zh-CN" sz="2400" b="1" dirty="0" smtClean="0">
                <a:solidFill>
                  <a:srgbClr val="FF33CC"/>
                </a:solidFill>
                <a:latin typeface="Arial" pitchFamily="34" charset="0"/>
                <a:cs typeface="Arial" pitchFamily="34" charset="0"/>
              </a:rPr>
              <a:t>initialization</a:t>
            </a: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 for  </a:t>
            </a:r>
            <a:endParaRPr lang="zh-CN" alt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1000" y="6019800"/>
            <a:ext cx="84582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dirty="0" smtClean="0">
                <a:solidFill>
                  <a:srgbClr val="C00000"/>
                </a:solidFill>
                <a:latin typeface="Arial" charset="0"/>
              </a:rPr>
              <a:t>-viscous effects from bulk viscosity strongly depend on relaxation time and the initialization for bulk pressure   </a:t>
            </a:r>
            <a:endParaRPr lang="en-US" altLang="zh-CN" sz="1800" dirty="0">
              <a:solidFill>
                <a:srgbClr val="C00000"/>
              </a:solidFill>
              <a:latin typeface="Arial" charset="0"/>
            </a:endParaRPr>
          </a:p>
        </p:txBody>
      </p:sp>
      <p:graphicFrame>
        <p:nvGraphicFramePr>
          <p:cNvPr id="654337" name="Object 11"/>
          <p:cNvGraphicFramePr>
            <a:graphicFrameLocks noChangeAspect="1"/>
          </p:cNvGraphicFramePr>
          <p:nvPr/>
        </p:nvGraphicFramePr>
        <p:xfrm>
          <a:off x="8763000" y="838200"/>
          <a:ext cx="381000" cy="329837"/>
        </p:xfrm>
        <a:graphic>
          <a:graphicData uri="http://schemas.openxmlformats.org/presentationml/2006/ole">
            <p:oleObj spid="_x0000_s746498" name="Equation" r:id="rId4" imgW="164880" imgH="152280" progId="Equation.3">
              <p:embed/>
            </p:oleObj>
          </a:graphicData>
        </a:graphic>
      </p:graphicFrame>
      <p:pic>
        <p:nvPicPr>
          <p:cNvPr id="7" name="Picture 6" descr="U-V2-TauPI.png"/>
          <p:cNvPicPr>
            <a:picLocks noChangeAspect="1"/>
          </p:cNvPicPr>
          <p:nvPr/>
        </p:nvPicPr>
        <p:blipFill>
          <a:blip r:embed="rId5"/>
          <a:srcRect l="3636" t="13333" r="7929" b="3333"/>
          <a:stretch>
            <a:fillRect/>
          </a:stretch>
        </p:blipFill>
        <p:spPr>
          <a:xfrm>
            <a:off x="228600" y="1219200"/>
            <a:ext cx="5715000" cy="4648200"/>
          </a:xfrm>
          <a:prstGeom prst="rect">
            <a:avLst/>
          </a:prstGeom>
        </p:spPr>
      </p:pic>
      <p:pic>
        <p:nvPicPr>
          <p:cNvPr id="8" name="Picture 7" descr="U-Ave-PI-1.png"/>
          <p:cNvPicPr>
            <a:picLocks noChangeAspect="1"/>
          </p:cNvPicPr>
          <p:nvPr/>
        </p:nvPicPr>
        <p:blipFill>
          <a:blip r:embed="rId6"/>
          <a:srcRect l="27509" t="40260" r="14286" b="18182"/>
          <a:stretch>
            <a:fillRect/>
          </a:stretch>
        </p:blipFill>
        <p:spPr>
          <a:xfrm>
            <a:off x="5334000" y="2133600"/>
            <a:ext cx="3581400" cy="2133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Ave-PI.png"/>
          <p:cNvPicPr>
            <a:picLocks noChangeAspect="1"/>
          </p:cNvPicPr>
          <p:nvPr/>
        </p:nvPicPr>
        <p:blipFill>
          <a:blip r:embed="rId4"/>
          <a:srcRect t="11116" r="8590" b="3705"/>
          <a:stretch>
            <a:fillRect/>
          </a:stretch>
        </p:blipFill>
        <p:spPr>
          <a:xfrm>
            <a:off x="0" y="1295400"/>
            <a:ext cx="4724402" cy="3852000"/>
          </a:xfrm>
          <a:prstGeom prst="rect">
            <a:avLst/>
          </a:prstGeom>
        </p:spPr>
      </p:pic>
      <p:pic>
        <p:nvPicPr>
          <p:cNvPr id="14" name="Picture 13" descr="V2-1.png"/>
          <p:cNvPicPr>
            <a:picLocks noChangeAspect="1"/>
          </p:cNvPicPr>
          <p:nvPr/>
        </p:nvPicPr>
        <p:blipFill>
          <a:blip r:embed="rId5"/>
          <a:srcRect l="3340" t="13587" r="7158" b="2470"/>
          <a:stretch>
            <a:fillRect/>
          </a:stretch>
        </p:blipFill>
        <p:spPr>
          <a:xfrm>
            <a:off x="4608000" y="1440000"/>
            <a:ext cx="4536000" cy="3696278"/>
          </a:xfrm>
          <a:prstGeom prst="rect">
            <a:avLst/>
          </a:prstGeom>
        </p:spPr>
      </p:pic>
      <p:sp>
        <p:nvSpPr>
          <p:cNvPr id="20488" name="Text Box 3"/>
          <p:cNvSpPr txBox="1">
            <a:spLocks noChangeArrowheads="1"/>
          </p:cNvSpPr>
          <p:nvPr/>
        </p:nvSpPr>
        <p:spPr bwMode="auto">
          <a:xfrm>
            <a:off x="4953000" y="14478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0" lang="en-US"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52600" y="990600"/>
            <a:ext cx="3810000" cy="461665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CC9966"/>
                </a:solidFill>
                <a:latin typeface="Arial" pitchFamily="34" charset="0"/>
                <a:cs typeface="Arial" pitchFamily="34" charset="0"/>
              </a:rPr>
              <a:t>Smaller relaxation time </a:t>
            </a:r>
            <a:endParaRPr lang="zh-CN" altLang="en-US" sz="2400" b="1" dirty="0">
              <a:solidFill>
                <a:srgbClr val="CC99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152400" y="5943600"/>
            <a:ext cx="853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dirty="0">
                <a:solidFill>
                  <a:schemeClr val="accent2"/>
                </a:solidFill>
                <a:latin typeface="Arial" charset="0"/>
              </a:rPr>
              <a:t>-after </a:t>
            </a:r>
            <a:r>
              <a:rPr lang="en-US" altLang="zh-CN" sz="1800" dirty="0" smtClean="0">
                <a:solidFill>
                  <a:schemeClr val="accent2"/>
                </a:solidFill>
                <a:latin typeface="Arial" charset="0"/>
              </a:rPr>
              <a:t>(</a:t>
            </a:r>
            <a:r>
              <a:rPr lang="en-US" altLang="zh-CN" sz="1800" dirty="0">
                <a:solidFill>
                  <a:schemeClr val="accent2"/>
                </a:solidFill>
                <a:latin typeface="Arial" charset="0"/>
              </a:rPr>
              <a:t>several relaxation times), viscous pressure loses memory of initial </a:t>
            </a:r>
            <a:r>
              <a:rPr lang="en-US" altLang="zh-CN" sz="1800" dirty="0" smtClean="0">
                <a:solidFill>
                  <a:schemeClr val="accent2"/>
                </a:solidFill>
                <a:latin typeface="Arial" charset="0"/>
              </a:rPr>
              <a:t>cond. </a:t>
            </a:r>
            <a:endParaRPr lang="en-US" altLang="zh-CN" sz="1800" dirty="0">
              <a:solidFill>
                <a:schemeClr val="accent2"/>
              </a:solidFill>
              <a:latin typeface="Arial" charset="0"/>
            </a:endParaRPr>
          </a:p>
        </p:txBody>
      </p:sp>
      <p:graphicFrame>
        <p:nvGraphicFramePr>
          <p:cNvPr id="27" name="Object 6"/>
          <p:cNvGraphicFramePr>
            <a:graphicFrameLocks noChangeAspect="1"/>
          </p:cNvGraphicFramePr>
          <p:nvPr/>
        </p:nvGraphicFramePr>
        <p:xfrm>
          <a:off x="2362200" y="5562600"/>
          <a:ext cx="1676400" cy="381000"/>
        </p:xfrm>
        <a:graphic>
          <a:graphicData uri="http://schemas.openxmlformats.org/presentationml/2006/ole">
            <p:oleObj spid="_x0000_s608266" name="Equation" r:id="rId6" imgW="990360" imgH="241200" progId="Equation.3">
              <p:embed/>
            </p:oleObj>
          </a:graphicData>
        </a:graphic>
      </p:graphicFrame>
      <p:grpSp>
        <p:nvGrpSpPr>
          <p:cNvPr id="28" name="Group 21"/>
          <p:cNvGrpSpPr>
            <a:grpSpLocks/>
          </p:cNvGrpSpPr>
          <p:nvPr/>
        </p:nvGrpSpPr>
        <p:grpSpPr bwMode="auto">
          <a:xfrm>
            <a:off x="3962400" y="5486402"/>
            <a:ext cx="5181600" cy="457200"/>
            <a:chOff x="576" y="3577"/>
            <a:chExt cx="3120" cy="288"/>
          </a:xfrm>
        </p:grpSpPr>
        <p:sp>
          <p:nvSpPr>
            <p:cNvPr id="31" name="Text Box 15"/>
            <p:cNvSpPr txBox="1">
              <a:spLocks noChangeArrowheads="1"/>
            </p:cNvSpPr>
            <p:nvPr/>
          </p:nvSpPr>
          <p:spPr bwMode="auto">
            <a:xfrm>
              <a:off x="576" y="3600"/>
              <a:ext cx="312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1800" dirty="0" smtClean="0">
                  <a:solidFill>
                    <a:schemeClr val="accent2"/>
                  </a:solidFill>
                  <a:latin typeface="Arial" charset="0"/>
                </a:rPr>
                <a:t>        </a:t>
              </a:r>
              <a:r>
                <a:rPr lang="en-US" altLang="zh-CN" sz="1800" dirty="0">
                  <a:solidFill>
                    <a:schemeClr val="accent2"/>
                  </a:solidFill>
                  <a:latin typeface="Arial" charset="0"/>
                </a:rPr>
                <a:t>is </a:t>
              </a:r>
              <a:r>
                <a:rPr lang="en-US" altLang="zh-CN" sz="1800" b="1" dirty="0" smtClean="0">
                  <a:solidFill>
                    <a:srgbClr val="996633"/>
                  </a:solidFill>
                  <a:latin typeface="Arial" charset="0"/>
                </a:rPr>
                <a:t>insensitive</a:t>
              </a:r>
              <a:r>
                <a:rPr lang="en-US" altLang="zh-CN" sz="1800" dirty="0" smtClean="0">
                  <a:solidFill>
                    <a:schemeClr val="accent2"/>
                  </a:solidFill>
                  <a:latin typeface="Arial" charset="0"/>
                </a:rPr>
                <a:t> </a:t>
              </a:r>
              <a:r>
                <a:rPr lang="en-US" altLang="zh-CN" sz="1800" dirty="0">
                  <a:solidFill>
                    <a:schemeClr val="accent2"/>
                  </a:solidFill>
                  <a:latin typeface="Arial" charset="0"/>
                </a:rPr>
                <a:t>to different initializations of </a:t>
              </a:r>
              <a:r>
                <a:rPr lang="en-US" altLang="zh-CN" dirty="0">
                  <a:solidFill>
                    <a:schemeClr val="accent2"/>
                  </a:solidFill>
                </a:rPr>
                <a:t> </a:t>
              </a:r>
            </a:p>
          </p:txBody>
        </p:sp>
        <p:graphicFrame>
          <p:nvGraphicFramePr>
            <p:cNvPr id="32" name="Object 18"/>
            <p:cNvGraphicFramePr>
              <a:graphicFrameLocks noChangeAspect="1"/>
            </p:cNvGraphicFramePr>
            <p:nvPr/>
          </p:nvGraphicFramePr>
          <p:xfrm>
            <a:off x="3498" y="3625"/>
            <a:ext cx="198" cy="200"/>
          </p:xfrm>
          <a:graphic>
            <a:graphicData uri="http://schemas.openxmlformats.org/presentationml/2006/ole">
              <p:oleObj spid="_x0000_s608267" name="Equation" r:id="rId7" imgW="215640" imgH="190440" progId="Equation.3">
                <p:embed/>
              </p:oleObj>
            </a:graphicData>
          </a:graphic>
        </p:graphicFrame>
        <p:graphicFrame>
          <p:nvGraphicFramePr>
            <p:cNvPr id="33" name="Object 19"/>
            <p:cNvGraphicFramePr>
              <a:graphicFrameLocks noChangeAspect="1"/>
            </p:cNvGraphicFramePr>
            <p:nvPr/>
          </p:nvGraphicFramePr>
          <p:xfrm>
            <a:off x="672" y="3577"/>
            <a:ext cx="240" cy="288"/>
          </p:xfrm>
          <a:graphic>
            <a:graphicData uri="http://schemas.openxmlformats.org/presentationml/2006/ole">
              <p:oleObj spid="_x0000_s608268" name="Equation" r:id="rId8" imgW="164880" imgH="215640" progId="Equation.3">
                <p:embed/>
              </p:oleObj>
            </a:graphicData>
          </a:graphic>
        </p:graphicFrame>
      </p:grpSp>
      <p:sp>
        <p:nvSpPr>
          <p:cNvPr id="29" name="Rectangle 28"/>
          <p:cNvSpPr/>
          <p:nvPr/>
        </p:nvSpPr>
        <p:spPr>
          <a:xfrm>
            <a:off x="152400" y="5562600"/>
            <a:ext cx="4114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dirty="0" smtClean="0">
                <a:solidFill>
                  <a:schemeClr val="accent2"/>
                </a:solidFill>
                <a:latin typeface="Arial" charset="0"/>
              </a:rPr>
              <a:t>-When       is small                        ,</a:t>
            </a:r>
            <a:endParaRPr lang="zh-CN" altLang="en-US" dirty="0"/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1066800" y="5562600"/>
          <a:ext cx="361169" cy="407988"/>
        </p:xfrm>
        <a:graphic>
          <a:graphicData uri="http://schemas.openxmlformats.org/presentationml/2006/ole">
            <p:oleObj spid="_x0000_s608269" name="Equation" r:id="rId9" imgW="177480" imgH="228600" progId="Equation.3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 bwMode="auto">
          <a:xfrm>
            <a:off x="6781800" y="3352800"/>
            <a:ext cx="21336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pic>
        <p:nvPicPr>
          <p:cNvPr id="18" name="Picture 17" descr="U-Ave-PI-Cr.png"/>
          <p:cNvPicPr>
            <a:picLocks noChangeAspect="1"/>
          </p:cNvPicPr>
          <p:nvPr/>
        </p:nvPicPr>
        <p:blipFill>
          <a:blip r:embed="rId10"/>
          <a:srcRect l="40014" t="20136" r="12277" b="57755"/>
          <a:stretch>
            <a:fillRect/>
          </a:stretch>
        </p:blipFill>
        <p:spPr>
          <a:xfrm>
            <a:off x="2133600" y="1752600"/>
            <a:ext cx="2362200" cy="990600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 bwMode="auto">
          <a:xfrm>
            <a:off x="5040000" y="1524000"/>
            <a:ext cx="2971800" cy="533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pic>
        <p:nvPicPr>
          <p:cNvPr id="22" name="Picture 21" descr="U-V2-TauPI-Cr.png"/>
          <p:cNvPicPr>
            <a:picLocks noChangeAspect="1"/>
          </p:cNvPicPr>
          <p:nvPr/>
        </p:nvPicPr>
        <p:blipFill>
          <a:blip r:embed="rId11"/>
          <a:srcRect l="12552" t="18472" r="36987" b="60972"/>
          <a:stretch>
            <a:fillRect/>
          </a:stretch>
        </p:blipFill>
        <p:spPr>
          <a:xfrm>
            <a:off x="5105400" y="1676400"/>
            <a:ext cx="2590800" cy="914400"/>
          </a:xfrm>
          <a:prstGeom prst="rect">
            <a:avLst/>
          </a:prstGeom>
        </p:spPr>
      </p:pic>
      <p:graphicFrame>
        <p:nvGraphicFramePr>
          <p:cNvPr id="608272" name="Object 16"/>
          <p:cNvGraphicFramePr>
            <a:graphicFrameLocks noChangeAspect="1"/>
          </p:cNvGraphicFramePr>
          <p:nvPr/>
        </p:nvGraphicFramePr>
        <p:xfrm>
          <a:off x="5562600" y="990600"/>
          <a:ext cx="2164082" cy="457200"/>
        </p:xfrm>
        <a:graphic>
          <a:graphicData uri="http://schemas.openxmlformats.org/presentationml/2006/ole">
            <p:oleObj spid="_x0000_s608272" name="Equation" r:id="rId12" imgW="990360" imgH="241200" progId="Equation.3">
              <p:embed/>
            </p:oleObj>
          </a:graphicData>
        </a:graphic>
      </p:graphicFrame>
      <p:sp>
        <p:nvSpPr>
          <p:cNvPr id="3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pPr algn="l" eaLnBrk="1" hangingPunct="1"/>
            <a:r>
              <a:rPr lang="en-US" altLang="zh-CN" sz="4000" dirty="0" smtClean="0"/>
              <a:t>    </a:t>
            </a:r>
            <a:r>
              <a:rPr lang="en-US" altLang="zh-CN" sz="36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relaxation</a:t>
            </a:r>
            <a:r>
              <a:rPr lang="en-US" altLang="zh-CN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time</a:t>
            </a:r>
            <a:r>
              <a:rPr lang="en-US" altLang="zh-CN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altLang="zh-CN" sz="3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initialization</a:t>
            </a:r>
            <a:r>
              <a:rPr lang="en-US" altLang="zh-CN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for</a:t>
            </a:r>
            <a:r>
              <a:rPr lang="en-US" altLang="zh-CN" sz="3600" dirty="0" smtClean="0"/>
              <a:t>      </a:t>
            </a:r>
            <a:r>
              <a:rPr lang="en-US" altLang="zh-CN" sz="4000" dirty="0" smtClean="0"/>
              <a:t>(I)</a:t>
            </a:r>
          </a:p>
        </p:txBody>
      </p:sp>
      <p:graphicFrame>
        <p:nvGraphicFramePr>
          <p:cNvPr id="608273" name="Object 11"/>
          <p:cNvGraphicFramePr>
            <a:graphicFrameLocks noChangeAspect="1"/>
          </p:cNvGraphicFramePr>
          <p:nvPr/>
        </p:nvGraphicFramePr>
        <p:xfrm>
          <a:off x="7685088" y="152400"/>
          <a:ext cx="430212" cy="457200"/>
        </p:xfrm>
        <a:graphic>
          <a:graphicData uri="http://schemas.openxmlformats.org/presentationml/2006/ole">
            <p:oleObj spid="_x0000_s608273" name="Equation" r:id="rId13" imgW="16488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ve-PI-2.png"/>
          <p:cNvPicPr>
            <a:picLocks noChangeAspect="1"/>
          </p:cNvPicPr>
          <p:nvPr/>
        </p:nvPicPr>
        <p:blipFill>
          <a:blip r:embed="rId4"/>
          <a:srcRect t="12222" r="9848" b="2779"/>
          <a:stretch>
            <a:fillRect/>
          </a:stretch>
        </p:blipFill>
        <p:spPr>
          <a:xfrm>
            <a:off x="0" y="1371600"/>
            <a:ext cx="4648876" cy="3852000"/>
          </a:xfrm>
          <a:prstGeom prst="rect">
            <a:avLst/>
          </a:prstGeom>
        </p:spPr>
      </p:pic>
      <p:pic>
        <p:nvPicPr>
          <p:cNvPr id="21" name="Picture 20" descr="V2-2.png"/>
          <p:cNvPicPr>
            <a:picLocks noChangeAspect="1"/>
          </p:cNvPicPr>
          <p:nvPr/>
        </p:nvPicPr>
        <p:blipFill>
          <a:blip r:embed="rId5"/>
          <a:srcRect l="3535" t="13399" r="7576" b="2941"/>
          <a:stretch>
            <a:fillRect/>
          </a:stretch>
        </p:blipFill>
        <p:spPr>
          <a:xfrm>
            <a:off x="4648200" y="1447800"/>
            <a:ext cx="4495800" cy="3733799"/>
          </a:xfrm>
          <a:prstGeom prst="rect">
            <a:avLst/>
          </a:prstGeom>
        </p:spPr>
      </p:pic>
      <p:sp>
        <p:nvSpPr>
          <p:cNvPr id="204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pPr algn="l" eaLnBrk="1" hangingPunct="1"/>
            <a:r>
              <a:rPr lang="en-US" altLang="zh-CN" sz="4000" dirty="0" smtClean="0"/>
              <a:t>    </a:t>
            </a:r>
            <a:r>
              <a:rPr lang="en-US" altLang="zh-CN" sz="36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relaxation</a:t>
            </a:r>
            <a:r>
              <a:rPr lang="en-US" altLang="zh-CN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time</a:t>
            </a:r>
            <a:r>
              <a:rPr lang="en-US" altLang="zh-CN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altLang="zh-CN" sz="3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initialization</a:t>
            </a:r>
            <a:r>
              <a:rPr lang="en-US" altLang="zh-CN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for</a:t>
            </a:r>
            <a:r>
              <a:rPr lang="en-US" altLang="zh-CN" sz="3600" dirty="0" smtClean="0"/>
              <a:t>      </a:t>
            </a:r>
            <a:r>
              <a:rPr lang="en-US" altLang="zh-CN" sz="4000" dirty="0" smtClean="0"/>
              <a:t>(II)</a:t>
            </a:r>
          </a:p>
        </p:txBody>
      </p:sp>
      <p:sp>
        <p:nvSpPr>
          <p:cNvPr id="20488" name="Text Box 3"/>
          <p:cNvSpPr txBox="1">
            <a:spLocks noChangeArrowheads="1"/>
          </p:cNvSpPr>
          <p:nvPr/>
        </p:nvSpPr>
        <p:spPr bwMode="auto">
          <a:xfrm>
            <a:off x="4876800" y="15240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0" lang="en-US" dirty="0">
              <a:latin typeface="Arial" charset="0"/>
            </a:endParaRPr>
          </a:p>
        </p:txBody>
      </p:sp>
      <p:graphicFrame>
        <p:nvGraphicFramePr>
          <p:cNvPr id="828425" name="Object 11"/>
          <p:cNvGraphicFramePr>
            <a:graphicFrameLocks noChangeAspect="1"/>
          </p:cNvGraphicFramePr>
          <p:nvPr/>
        </p:nvGraphicFramePr>
        <p:xfrm>
          <a:off x="7685642" y="152400"/>
          <a:ext cx="429658" cy="457200"/>
        </p:xfrm>
        <a:graphic>
          <a:graphicData uri="http://schemas.openxmlformats.org/presentationml/2006/ole">
            <p:oleObj spid="_x0000_s609282" name="Equation" r:id="rId6" imgW="164880" imgH="152280" progId="Equation.3">
              <p:embed/>
            </p:oleObj>
          </a:graphicData>
        </a:graphic>
      </p:graphicFrame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152400" y="5943600"/>
            <a:ext cx="853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dirty="0">
                <a:solidFill>
                  <a:schemeClr val="accent2"/>
                </a:solidFill>
                <a:latin typeface="Arial" charset="0"/>
              </a:rPr>
              <a:t>-after </a:t>
            </a:r>
            <a:r>
              <a:rPr lang="en-US" altLang="zh-CN" sz="1800" dirty="0" smtClean="0">
                <a:solidFill>
                  <a:schemeClr val="accent2"/>
                </a:solidFill>
                <a:latin typeface="Arial" charset="0"/>
              </a:rPr>
              <a:t>(</a:t>
            </a:r>
            <a:r>
              <a:rPr lang="en-US" altLang="zh-CN" sz="1800" dirty="0">
                <a:solidFill>
                  <a:schemeClr val="accent2"/>
                </a:solidFill>
                <a:latin typeface="Arial" charset="0"/>
              </a:rPr>
              <a:t>several relaxation times), viscous pressure loses memory of initial </a:t>
            </a:r>
            <a:r>
              <a:rPr lang="en-US" altLang="zh-CN" sz="1800" dirty="0" smtClean="0">
                <a:solidFill>
                  <a:schemeClr val="accent2"/>
                </a:solidFill>
                <a:latin typeface="Arial" charset="0"/>
              </a:rPr>
              <a:t>cond. </a:t>
            </a:r>
            <a:endParaRPr lang="en-US" altLang="zh-CN" sz="18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7400" y="990600"/>
            <a:ext cx="3733800" cy="461665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larger</a:t>
            </a:r>
            <a:r>
              <a:rPr lang="en-US" altLang="zh-CN" sz="2400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2400" b="1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relaxation time </a:t>
            </a:r>
            <a:endParaRPr lang="zh-CN" altLang="en-US" sz="2400" b="1" dirty="0">
              <a:solidFill>
                <a:srgbClr val="FF3399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01478" name="Object 6"/>
          <p:cNvGraphicFramePr>
            <a:graphicFrameLocks noChangeAspect="1"/>
          </p:cNvGraphicFramePr>
          <p:nvPr/>
        </p:nvGraphicFramePr>
        <p:xfrm>
          <a:off x="2362200" y="5562600"/>
          <a:ext cx="1700213" cy="381000"/>
        </p:xfrm>
        <a:graphic>
          <a:graphicData uri="http://schemas.openxmlformats.org/presentationml/2006/ole">
            <p:oleObj spid="_x0000_s609285" name="Equation" r:id="rId7" imgW="876240" imgH="241200" progId="Equation.3">
              <p:embed/>
            </p:oleObj>
          </a:graphicData>
        </a:graphic>
      </p:graphicFrame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3962400" y="5486400"/>
            <a:ext cx="5181600" cy="457200"/>
            <a:chOff x="576" y="3577"/>
            <a:chExt cx="3120" cy="288"/>
          </a:xfrm>
        </p:grpSpPr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576" y="3600"/>
              <a:ext cx="312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1800" dirty="0" smtClean="0">
                  <a:solidFill>
                    <a:schemeClr val="accent2"/>
                  </a:solidFill>
                  <a:latin typeface="Arial" charset="0"/>
                </a:rPr>
                <a:t>        </a:t>
              </a:r>
              <a:r>
                <a:rPr lang="en-US" altLang="zh-CN" sz="1800" dirty="0">
                  <a:solidFill>
                    <a:schemeClr val="accent2"/>
                  </a:solidFill>
                  <a:latin typeface="Arial" charset="0"/>
                </a:rPr>
                <a:t>is </a:t>
              </a:r>
              <a:r>
                <a:rPr lang="en-US" altLang="zh-CN" sz="1800" b="1" dirty="0" smtClean="0">
                  <a:solidFill>
                    <a:srgbClr val="FF3399"/>
                  </a:solidFill>
                  <a:latin typeface="Arial" charset="0"/>
                </a:rPr>
                <a:t>sensitive</a:t>
              </a:r>
              <a:r>
                <a:rPr lang="en-US" altLang="zh-CN" sz="1800" dirty="0" smtClean="0">
                  <a:solidFill>
                    <a:schemeClr val="accent2"/>
                  </a:solidFill>
                  <a:latin typeface="Arial" charset="0"/>
                </a:rPr>
                <a:t> </a:t>
              </a:r>
              <a:r>
                <a:rPr lang="en-US" altLang="zh-CN" sz="1800" dirty="0">
                  <a:solidFill>
                    <a:schemeClr val="accent2"/>
                  </a:solidFill>
                  <a:latin typeface="Arial" charset="0"/>
                </a:rPr>
                <a:t>to different initializations of </a:t>
              </a:r>
              <a:r>
                <a:rPr lang="en-US" altLang="zh-CN" dirty="0">
                  <a:solidFill>
                    <a:schemeClr val="accent2"/>
                  </a:solidFill>
                </a:rPr>
                <a:t> </a:t>
              </a:r>
            </a:p>
          </p:txBody>
        </p:sp>
        <p:graphicFrame>
          <p:nvGraphicFramePr>
            <p:cNvPr id="18" name="Object 18"/>
            <p:cNvGraphicFramePr>
              <a:graphicFrameLocks noChangeAspect="1"/>
            </p:cNvGraphicFramePr>
            <p:nvPr/>
          </p:nvGraphicFramePr>
          <p:xfrm>
            <a:off x="3329" y="3617"/>
            <a:ext cx="198" cy="200"/>
          </p:xfrm>
          <a:graphic>
            <a:graphicData uri="http://schemas.openxmlformats.org/presentationml/2006/ole">
              <p:oleObj spid="_x0000_s609286" name="Equation" r:id="rId8" imgW="215640" imgH="190440" progId="Equation.3">
                <p:embed/>
              </p:oleObj>
            </a:graphicData>
          </a:graphic>
        </p:graphicFrame>
        <p:graphicFrame>
          <p:nvGraphicFramePr>
            <p:cNvPr id="19" name="Object 19"/>
            <p:cNvGraphicFramePr>
              <a:graphicFrameLocks noChangeAspect="1"/>
            </p:cNvGraphicFramePr>
            <p:nvPr/>
          </p:nvGraphicFramePr>
          <p:xfrm>
            <a:off x="672" y="3577"/>
            <a:ext cx="240" cy="288"/>
          </p:xfrm>
          <a:graphic>
            <a:graphicData uri="http://schemas.openxmlformats.org/presentationml/2006/ole">
              <p:oleObj spid="_x0000_s609287" name="Equation" r:id="rId9" imgW="164880" imgH="215640" progId="Equation.3">
                <p:embed/>
              </p:oleObj>
            </a:graphicData>
          </a:graphic>
        </p:graphicFrame>
      </p:grpSp>
      <p:sp>
        <p:nvSpPr>
          <p:cNvPr id="15" name="Rectangle 14"/>
          <p:cNvSpPr/>
          <p:nvPr/>
        </p:nvSpPr>
        <p:spPr>
          <a:xfrm>
            <a:off x="152400" y="5562600"/>
            <a:ext cx="4191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dirty="0" smtClean="0">
                <a:solidFill>
                  <a:schemeClr val="accent2"/>
                </a:solidFill>
                <a:latin typeface="Arial" charset="0"/>
              </a:rPr>
              <a:t>-When       is larger                       ,</a:t>
            </a:r>
            <a:endParaRPr lang="zh-CN" altLang="en-US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066800" y="5562600"/>
          <a:ext cx="361169" cy="407988"/>
        </p:xfrm>
        <a:graphic>
          <a:graphicData uri="http://schemas.openxmlformats.org/presentationml/2006/ole">
            <p:oleObj spid="_x0000_s609289" name="Equation" r:id="rId10" imgW="177480" imgH="228600" progId="Equation.3">
              <p:embed/>
            </p:oleObj>
          </a:graphicData>
        </a:graphic>
      </p:graphicFrame>
      <p:sp>
        <p:nvSpPr>
          <p:cNvPr id="23" name="Rectangle 22"/>
          <p:cNvSpPr/>
          <p:nvPr/>
        </p:nvSpPr>
        <p:spPr bwMode="auto">
          <a:xfrm>
            <a:off x="6781800" y="3886200"/>
            <a:ext cx="21336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pic>
        <p:nvPicPr>
          <p:cNvPr id="24" name="Picture 23" descr="U-Ave-PI-Cr.png"/>
          <p:cNvPicPr>
            <a:picLocks noChangeAspect="1"/>
          </p:cNvPicPr>
          <p:nvPr/>
        </p:nvPicPr>
        <p:blipFill>
          <a:blip r:embed="rId11"/>
          <a:srcRect l="40014" t="20136" r="12277" b="57755"/>
          <a:stretch>
            <a:fillRect/>
          </a:stretch>
        </p:blipFill>
        <p:spPr>
          <a:xfrm>
            <a:off x="2133600" y="1752600"/>
            <a:ext cx="2362200" cy="990600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 bwMode="auto">
          <a:xfrm>
            <a:off x="5076000" y="1524000"/>
            <a:ext cx="2971800" cy="533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pic>
        <p:nvPicPr>
          <p:cNvPr id="25" name="Picture 24" descr="U-V2-TauPI-Cr.png"/>
          <p:cNvPicPr>
            <a:picLocks noChangeAspect="1"/>
          </p:cNvPicPr>
          <p:nvPr/>
        </p:nvPicPr>
        <p:blipFill>
          <a:blip r:embed="rId12"/>
          <a:srcRect l="12552" t="18472" r="36987" b="60972"/>
          <a:stretch>
            <a:fillRect/>
          </a:stretch>
        </p:blipFill>
        <p:spPr>
          <a:xfrm>
            <a:off x="5105400" y="1676400"/>
            <a:ext cx="2590800" cy="914400"/>
          </a:xfrm>
          <a:prstGeom prst="rect">
            <a:avLst/>
          </a:prstGeom>
        </p:spPr>
      </p:pic>
      <p:graphicFrame>
        <p:nvGraphicFramePr>
          <p:cNvPr id="609290" name="Object 10"/>
          <p:cNvGraphicFramePr>
            <a:graphicFrameLocks noChangeAspect="1"/>
          </p:cNvGraphicFramePr>
          <p:nvPr/>
        </p:nvGraphicFramePr>
        <p:xfrm>
          <a:off x="5791200" y="990599"/>
          <a:ext cx="2057400" cy="461042"/>
        </p:xfrm>
        <a:graphic>
          <a:graphicData uri="http://schemas.openxmlformats.org/presentationml/2006/ole">
            <p:oleObj spid="_x0000_s609290" name="Equation" r:id="rId13" imgW="87624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U-Ave-PI-Cr.png"/>
          <p:cNvPicPr>
            <a:picLocks noChangeAspect="1"/>
          </p:cNvPicPr>
          <p:nvPr/>
        </p:nvPicPr>
        <p:blipFill>
          <a:blip r:embed="rId4"/>
          <a:srcRect t="13333" r="8788" b="3333"/>
          <a:stretch>
            <a:fillRect/>
          </a:stretch>
        </p:blipFill>
        <p:spPr>
          <a:xfrm>
            <a:off x="0" y="1447800"/>
            <a:ext cx="4724400" cy="3733800"/>
          </a:xfrm>
          <a:prstGeom prst="rect">
            <a:avLst/>
          </a:prstGeom>
        </p:spPr>
      </p:pic>
      <p:pic>
        <p:nvPicPr>
          <p:cNvPr id="23" name="Picture 22" descr="U-V2-TauPI-Cr.png"/>
          <p:cNvPicPr>
            <a:picLocks noChangeAspect="1"/>
          </p:cNvPicPr>
          <p:nvPr/>
        </p:nvPicPr>
        <p:blipFill>
          <a:blip r:embed="rId5"/>
          <a:srcRect l="3636" t="13333" r="8788" b="4444"/>
          <a:stretch>
            <a:fillRect/>
          </a:stretch>
        </p:blipFill>
        <p:spPr>
          <a:xfrm>
            <a:off x="4648200" y="1447800"/>
            <a:ext cx="4315800" cy="3698016"/>
          </a:xfrm>
          <a:prstGeom prst="rect">
            <a:avLst/>
          </a:prstGeom>
        </p:spPr>
      </p:pic>
      <p:sp>
        <p:nvSpPr>
          <p:cNvPr id="20488" name="Text Box 3"/>
          <p:cNvSpPr txBox="1">
            <a:spLocks noChangeArrowheads="1"/>
          </p:cNvSpPr>
          <p:nvPr/>
        </p:nvSpPr>
        <p:spPr bwMode="auto">
          <a:xfrm>
            <a:off x="4953000" y="14478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0" lang="en-US" dirty="0">
              <a:latin typeface="Arial" charset="0"/>
            </a:endParaRP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152400" y="5943600"/>
            <a:ext cx="853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dirty="0">
                <a:solidFill>
                  <a:schemeClr val="accent2"/>
                </a:solidFill>
                <a:latin typeface="Arial" charset="0"/>
              </a:rPr>
              <a:t>-after </a:t>
            </a:r>
            <a:r>
              <a:rPr lang="en-US" altLang="zh-CN" sz="1800" dirty="0" smtClean="0">
                <a:solidFill>
                  <a:schemeClr val="accent2"/>
                </a:solidFill>
                <a:latin typeface="Arial" charset="0"/>
              </a:rPr>
              <a:t>(</a:t>
            </a:r>
            <a:r>
              <a:rPr lang="en-US" altLang="zh-CN" sz="1800" dirty="0">
                <a:solidFill>
                  <a:schemeClr val="accent2"/>
                </a:solidFill>
                <a:latin typeface="Arial" charset="0"/>
              </a:rPr>
              <a:t>several relaxation times), viscous pressure loses memory of initial </a:t>
            </a:r>
            <a:r>
              <a:rPr lang="en-US" altLang="zh-CN" sz="1800" dirty="0" smtClean="0">
                <a:solidFill>
                  <a:schemeClr val="accent2"/>
                </a:solidFill>
                <a:latin typeface="Arial" charset="0"/>
              </a:rPr>
              <a:t>cond. </a:t>
            </a:r>
            <a:endParaRPr lang="en-US" altLang="zh-CN" sz="18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990600"/>
            <a:ext cx="6248400" cy="461665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latin typeface="Arial" pitchFamily="34" charset="0"/>
                <a:cs typeface="Arial" pitchFamily="34" charset="0"/>
              </a:rPr>
              <a:t>relaxation time with critical slowing down</a:t>
            </a:r>
            <a:endParaRPr lang="zh-CN" altLang="en-US" sz="2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3352800" y="5486400"/>
            <a:ext cx="5181600" cy="457200"/>
            <a:chOff x="576" y="3577"/>
            <a:chExt cx="3120" cy="288"/>
          </a:xfrm>
        </p:grpSpPr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576" y="3600"/>
              <a:ext cx="312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1800" dirty="0" smtClean="0">
                  <a:solidFill>
                    <a:schemeClr val="accent2"/>
                  </a:solidFill>
                  <a:latin typeface="Arial" charset="0"/>
                </a:rPr>
                <a:t>        </a:t>
              </a:r>
              <a:r>
                <a:rPr lang="en-US" altLang="zh-CN" sz="1800" dirty="0">
                  <a:solidFill>
                    <a:schemeClr val="accent2"/>
                  </a:solidFill>
                  <a:latin typeface="Arial" charset="0"/>
                </a:rPr>
                <a:t>is </a:t>
              </a:r>
              <a:r>
                <a:rPr lang="en-US" altLang="zh-CN" sz="1800" b="1" dirty="0" smtClean="0">
                  <a:solidFill>
                    <a:srgbClr val="FF3399"/>
                  </a:solidFill>
                  <a:latin typeface="Arial" charset="0"/>
                </a:rPr>
                <a:t>sensitive</a:t>
              </a:r>
              <a:r>
                <a:rPr lang="en-US" altLang="zh-CN" sz="1800" dirty="0" smtClean="0">
                  <a:solidFill>
                    <a:schemeClr val="accent2"/>
                  </a:solidFill>
                  <a:latin typeface="Arial" charset="0"/>
                </a:rPr>
                <a:t> </a:t>
              </a:r>
              <a:r>
                <a:rPr lang="en-US" altLang="zh-CN" sz="1800" dirty="0">
                  <a:solidFill>
                    <a:schemeClr val="accent2"/>
                  </a:solidFill>
                  <a:latin typeface="Arial" charset="0"/>
                </a:rPr>
                <a:t>to different initializations of </a:t>
              </a:r>
              <a:r>
                <a:rPr lang="en-US" altLang="zh-CN" dirty="0">
                  <a:solidFill>
                    <a:schemeClr val="accent2"/>
                  </a:solidFill>
                </a:rPr>
                <a:t> </a:t>
              </a:r>
            </a:p>
          </p:txBody>
        </p:sp>
        <p:graphicFrame>
          <p:nvGraphicFramePr>
            <p:cNvPr id="18" name="Object 18"/>
            <p:cNvGraphicFramePr>
              <a:graphicFrameLocks noChangeAspect="1"/>
            </p:cNvGraphicFramePr>
            <p:nvPr/>
          </p:nvGraphicFramePr>
          <p:xfrm>
            <a:off x="3329" y="3617"/>
            <a:ext cx="198" cy="200"/>
          </p:xfrm>
          <a:graphic>
            <a:graphicData uri="http://schemas.openxmlformats.org/presentationml/2006/ole">
              <p:oleObj spid="_x0000_s669700" name="Equation" r:id="rId6" imgW="215640" imgH="190440" progId="Equation.3">
                <p:embed/>
              </p:oleObj>
            </a:graphicData>
          </a:graphic>
        </p:graphicFrame>
        <p:graphicFrame>
          <p:nvGraphicFramePr>
            <p:cNvPr id="19" name="Object 19"/>
            <p:cNvGraphicFramePr>
              <a:graphicFrameLocks noChangeAspect="1"/>
            </p:cNvGraphicFramePr>
            <p:nvPr/>
          </p:nvGraphicFramePr>
          <p:xfrm>
            <a:off x="672" y="3577"/>
            <a:ext cx="240" cy="288"/>
          </p:xfrm>
          <a:graphic>
            <a:graphicData uri="http://schemas.openxmlformats.org/presentationml/2006/ole">
              <p:oleObj spid="_x0000_s669701" name="Equation" r:id="rId7" imgW="164880" imgH="215640" progId="Equation.3">
                <p:embed/>
              </p:oleObj>
            </a:graphicData>
          </a:graphic>
        </p:graphicFrame>
      </p:grpSp>
      <p:sp>
        <p:nvSpPr>
          <p:cNvPr id="15" name="Rectangle 14"/>
          <p:cNvSpPr/>
          <p:nvPr/>
        </p:nvSpPr>
        <p:spPr>
          <a:xfrm>
            <a:off x="152400" y="5562600"/>
            <a:ext cx="2971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dirty="0" smtClean="0">
                <a:solidFill>
                  <a:schemeClr val="accent2"/>
                </a:solidFill>
                <a:latin typeface="Arial" charset="0"/>
              </a:rPr>
              <a:t>-for critical slowing down </a:t>
            </a:r>
            <a:endParaRPr lang="zh-CN" altLang="en-US" dirty="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3048000" y="5562600"/>
          <a:ext cx="361169" cy="407988"/>
        </p:xfrm>
        <a:graphic>
          <a:graphicData uri="http://schemas.openxmlformats.org/presentationml/2006/ole">
            <p:oleObj spid="_x0000_s669702" name="Equation" r:id="rId8" imgW="177480" imgH="228600" progId="Equation.3">
              <p:embed/>
            </p:oleObj>
          </a:graphicData>
        </a:graphic>
      </p:graphicFrame>
      <p:sp>
        <p:nvSpPr>
          <p:cNvPr id="24" name="Rectangle 23"/>
          <p:cNvSpPr/>
          <p:nvPr/>
        </p:nvSpPr>
        <p:spPr bwMode="auto">
          <a:xfrm>
            <a:off x="6934200" y="3276600"/>
            <a:ext cx="1828800" cy="1219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257800" y="2895600"/>
            <a:ext cx="16002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181600" y="3200400"/>
            <a:ext cx="914400" cy="381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graphicFrame>
        <p:nvGraphicFramePr>
          <p:cNvPr id="21" name="Object 12"/>
          <p:cNvGraphicFramePr>
            <a:graphicFrameLocks noChangeAspect="1"/>
          </p:cNvGraphicFramePr>
          <p:nvPr/>
        </p:nvGraphicFramePr>
        <p:xfrm>
          <a:off x="6400800" y="1066800"/>
          <a:ext cx="2590800" cy="407798"/>
        </p:xfrm>
        <a:graphic>
          <a:graphicData uri="http://schemas.openxmlformats.org/presentationml/2006/ole">
            <p:oleObj spid="_x0000_s669703" name="Equation" r:id="rId9" imgW="1307880" imgH="228600" progId="Equation.3">
              <p:embed/>
            </p:oleObj>
          </a:graphicData>
        </a:graphic>
      </p:graphicFrame>
      <p:sp>
        <p:nvSpPr>
          <p:cNvPr id="2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pPr algn="l" eaLnBrk="1" hangingPunct="1"/>
            <a:r>
              <a:rPr lang="en-US" altLang="zh-CN" sz="4000" dirty="0" smtClean="0"/>
              <a:t>    </a:t>
            </a:r>
            <a:r>
              <a:rPr lang="en-US" altLang="zh-CN" sz="36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relaxation</a:t>
            </a:r>
            <a:r>
              <a:rPr lang="en-US" altLang="zh-CN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time</a:t>
            </a:r>
            <a:r>
              <a:rPr lang="en-US" altLang="zh-CN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altLang="zh-CN" sz="3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initialization</a:t>
            </a:r>
            <a:r>
              <a:rPr lang="en-US" altLang="zh-CN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for</a:t>
            </a:r>
            <a:r>
              <a:rPr lang="en-US" altLang="zh-CN" sz="3600" dirty="0" smtClean="0"/>
              <a:t>      </a:t>
            </a:r>
            <a:r>
              <a:rPr lang="en-US" altLang="zh-CN" sz="4000" dirty="0" smtClean="0"/>
              <a:t>(III)</a:t>
            </a:r>
          </a:p>
        </p:txBody>
      </p:sp>
      <p:graphicFrame>
        <p:nvGraphicFramePr>
          <p:cNvPr id="669704" name="Object 11"/>
          <p:cNvGraphicFramePr>
            <a:graphicFrameLocks noChangeAspect="1"/>
          </p:cNvGraphicFramePr>
          <p:nvPr/>
        </p:nvGraphicFramePr>
        <p:xfrm>
          <a:off x="7685088" y="152400"/>
          <a:ext cx="430212" cy="457200"/>
        </p:xfrm>
        <a:graphic>
          <a:graphicData uri="http://schemas.openxmlformats.org/presentationml/2006/ole">
            <p:oleObj spid="_x0000_s669704" name="Equation" r:id="rId10" imgW="16488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-Ave-PI-1.png"/>
          <p:cNvPicPr>
            <a:picLocks noChangeAspect="1"/>
          </p:cNvPicPr>
          <p:nvPr/>
        </p:nvPicPr>
        <p:blipFill>
          <a:blip r:embed="rId4"/>
          <a:srcRect t="13434" r="8788" b="2779"/>
          <a:stretch>
            <a:fillRect/>
          </a:stretch>
        </p:blipFill>
        <p:spPr>
          <a:xfrm>
            <a:off x="0" y="1440000"/>
            <a:ext cx="4679095" cy="3744000"/>
          </a:xfrm>
          <a:prstGeom prst="rect">
            <a:avLst/>
          </a:prstGeom>
        </p:spPr>
      </p:pic>
      <p:sp>
        <p:nvSpPr>
          <p:cNvPr id="20488" name="Text Box 3"/>
          <p:cNvSpPr txBox="1">
            <a:spLocks noChangeArrowheads="1"/>
          </p:cNvSpPr>
          <p:nvPr/>
        </p:nvSpPr>
        <p:spPr bwMode="auto">
          <a:xfrm>
            <a:off x="4953000" y="14478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0" lang="en-US" dirty="0"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5562600"/>
            <a:ext cx="83058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1800" dirty="0" smtClean="0">
                <a:solidFill>
                  <a:srgbClr val="C00000"/>
                </a:solidFill>
                <a:latin typeface="Arial" charset="0"/>
              </a:rPr>
              <a:t>-viscous effects from bulk viscosity strongly depend on </a:t>
            </a:r>
            <a:r>
              <a:rPr lang="en-US" altLang="zh-CN" sz="1800" b="1" dirty="0" smtClean="0">
                <a:solidFill>
                  <a:srgbClr val="009900"/>
                </a:solidFill>
                <a:latin typeface="Arial" charset="0"/>
              </a:rPr>
              <a:t>relaxation time </a:t>
            </a:r>
            <a:r>
              <a:rPr lang="en-US" altLang="zh-CN" sz="1800" dirty="0" smtClean="0">
                <a:solidFill>
                  <a:srgbClr val="C00000"/>
                </a:solidFill>
                <a:latin typeface="Arial" charset="0"/>
              </a:rPr>
              <a:t>and the </a:t>
            </a:r>
            <a:r>
              <a:rPr lang="en-US" altLang="zh-CN" sz="1800" b="1" dirty="0" smtClean="0">
                <a:solidFill>
                  <a:srgbClr val="9900CC"/>
                </a:solidFill>
                <a:latin typeface="Arial" charset="0"/>
              </a:rPr>
              <a:t>initialization for bulk pressure   </a:t>
            </a:r>
            <a:endParaRPr lang="en-US" altLang="zh-CN" sz="1800" b="1" dirty="0">
              <a:solidFill>
                <a:srgbClr val="9900CC"/>
              </a:solidFill>
              <a:latin typeface="Arial" charset="0"/>
            </a:endParaRPr>
          </a:p>
        </p:txBody>
      </p:sp>
      <p:pic>
        <p:nvPicPr>
          <p:cNvPr id="13" name="Picture 12" descr="U-V2-TauPI.png"/>
          <p:cNvPicPr>
            <a:picLocks noChangeAspect="1"/>
          </p:cNvPicPr>
          <p:nvPr/>
        </p:nvPicPr>
        <p:blipFill>
          <a:blip r:embed="rId5"/>
          <a:srcRect l="3636" t="13333" r="7929" b="3333"/>
          <a:stretch>
            <a:fillRect/>
          </a:stretch>
        </p:blipFill>
        <p:spPr>
          <a:xfrm>
            <a:off x="4600731" y="1447800"/>
            <a:ext cx="4390869" cy="3733800"/>
          </a:xfrm>
          <a:prstGeom prst="rect">
            <a:avLst/>
          </a:prstGeom>
        </p:spPr>
      </p:pic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pPr algn="l" eaLnBrk="1" hangingPunct="1"/>
            <a:r>
              <a:rPr lang="en-US" altLang="zh-CN" sz="4000" dirty="0" smtClean="0"/>
              <a:t>    </a:t>
            </a:r>
            <a:r>
              <a:rPr lang="en-US" altLang="zh-CN" sz="36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relaxation</a:t>
            </a:r>
            <a:r>
              <a:rPr lang="en-US" altLang="zh-CN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time</a:t>
            </a:r>
            <a:r>
              <a:rPr lang="en-US" altLang="zh-CN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altLang="zh-CN" sz="36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initialization</a:t>
            </a:r>
            <a:r>
              <a:rPr lang="en-US" altLang="zh-CN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for</a:t>
            </a:r>
            <a:endParaRPr lang="en-US" altLang="zh-CN" sz="4000" dirty="0" smtClean="0"/>
          </a:p>
        </p:txBody>
      </p:sp>
      <p:graphicFrame>
        <p:nvGraphicFramePr>
          <p:cNvPr id="610308" name="Object 11"/>
          <p:cNvGraphicFramePr>
            <a:graphicFrameLocks noChangeAspect="1"/>
          </p:cNvGraphicFramePr>
          <p:nvPr/>
        </p:nvGraphicFramePr>
        <p:xfrm>
          <a:off x="7685088" y="152400"/>
          <a:ext cx="430212" cy="457200"/>
        </p:xfrm>
        <a:graphic>
          <a:graphicData uri="http://schemas.openxmlformats.org/presentationml/2006/ole">
            <p:oleObj spid="_x0000_s610308" name="Equation" r:id="rId6" imgW="16488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8200" y="2286000"/>
            <a:ext cx="624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400" dirty="0" smtClean="0">
                <a:solidFill>
                  <a:srgbClr val="C00000"/>
                </a:solidFill>
                <a:latin typeface="Arial" charset="0"/>
              </a:rPr>
              <a:t>Validity of viscous hydro </a:t>
            </a:r>
            <a:endParaRPr lang="en-US" altLang="zh-CN" sz="44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3600" y="2971800"/>
            <a:ext cx="5791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400" dirty="0" smtClean="0">
                <a:solidFill>
                  <a:srgbClr val="C00000"/>
                </a:solidFill>
                <a:latin typeface="Arial" charset="0"/>
              </a:rPr>
              <a:t>and upper limits of </a:t>
            </a:r>
            <a:endParaRPr lang="en-US" altLang="zh-CN" sz="4400" dirty="0">
              <a:solidFill>
                <a:srgbClr val="C00000"/>
              </a:solidFill>
              <a:latin typeface="Arial" charset="0"/>
            </a:endParaRPr>
          </a:p>
        </p:txBody>
      </p:sp>
      <p:graphicFrame>
        <p:nvGraphicFramePr>
          <p:cNvPr id="679938" name="Object 11"/>
          <p:cNvGraphicFramePr>
            <a:graphicFrameLocks noChangeAspect="1"/>
          </p:cNvGraphicFramePr>
          <p:nvPr/>
        </p:nvGraphicFramePr>
        <p:xfrm>
          <a:off x="2819400" y="4876800"/>
          <a:ext cx="2362200" cy="909638"/>
        </p:xfrm>
        <a:graphic>
          <a:graphicData uri="http://schemas.openxmlformats.org/presentationml/2006/ole">
            <p:oleObj spid="_x0000_s679938" name="Equation" r:id="rId4" imgW="495000" imgH="203040" progId="Equation.3">
              <p:embed/>
            </p:oleObj>
          </a:graphicData>
        </a:graphic>
      </p:graphicFrame>
      <p:graphicFrame>
        <p:nvGraphicFramePr>
          <p:cNvPr id="679939" name="Object 5"/>
          <p:cNvGraphicFramePr>
            <a:graphicFrameLocks noChangeAspect="1"/>
          </p:cNvGraphicFramePr>
          <p:nvPr/>
        </p:nvGraphicFramePr>
        <p:xfrm>
          <a:off x="7467600" y="3048000"/>
          <a:ext cx="990600" cy="746420"/>
        </p:xfrm>
        <a:graphic>
          <a:graphicData uri="http://schemas.openxmlformats.org/presentationml/2006/ole">
            <p:oleObj spid="_x0000_s679939" name="Equation" r:id="rId5" imgW="317160" imgH="203040" progId="Equation.3">
              <p:embed/>
            </p:oleObj>
          </a:graphicData>
        </a:graphic>
      </p:graphicFrame>
      <p:graphicFrame>
        <p:nvGraphicFramePr>
          <p:cNvPr id="679942" name="Object 6"/>
          <p:cNvGraphicFramePr>
            <a:graphicFrameLocks noChangeAspect="1"/>
          </p:cNvGraphicFramePr>
          <p:nvPr/>
        </p:nvGraphicFramePr>
        <p:xfrm>
          <a:off x="1447800" y="1676400"/>
          <a:ext cx="1657350" cy="579438"/>
        </p:xfrm>
        <a:graphic>
          <a:graphicData uri="http://schemas.openxmlformats.org/presentationml/2006/ole">
            <p:oleObj spid="_x0000_s679942" name="Equation" r:id="rId6" imgW="571320" imgH="228600" progId="Equation.3">
              <p:embed/>
            </p:oleObj>
          </a:graphicData>
        </a:graphic>
      </p:graphicFrame>
      <p:graphicFrame>
        <p:nvGraphicFramePr>
          <p:cNvPr id="679943" name="Object 7"/>
          <p:cNvGraphicFramePr>
            <a:graphicFrameLocks noChangeAspect="1"/>
          </p:cNvGraphicFramePr>
          <p:nvPr/>
        </p:nvGraphicFramePr>
        <p:xfrm>
          <a:off x="3716338" y="1708150"/>
          <a:ext cx="1693862" cy="514350"/>
        </p:xfrm>
        <a:graphic>
          <a:graphicData uri="http://schemas.openxmlformats.org/presentationml/2006/ole">
            <p:oleObj spid="_x0000_s679943" name="Equation" r:id="rId7" imgW="583920" imgH="203040" progId="Equation.3">
              <p:embed/>
            </p:oleObj>
          </a:graphicData>
        </a:graphic>
      </p:graphicFrame>
      <p:cxnSp>
        <p:nvCxnSpPr>
          <p:cNvPr id="12" name="Straight Arrow Connector 11"/>
          <p:cNvCxnSpPr/>
          <p:nvPr/>
        </p:nvCxnSpPr>
        <p:spPr bwMode="auto">
          <a:xfrm>
            <a:off x="5562600" y="1981200"/>
            <a:ext cx="914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679944" name="Object 8"/>
          <p:cNvGraphicFramePr>
            <a:graphicFrameLocks noChangeAspect="1"/>
          </p:cNvGraphicFramePr>
          <p:nvPr/>
        </p:nvGraphicFramePr>
        <p:xfrm>
          <a:off x="6681788" y="1752600"/>
          <a:ext cx="1435100" cy="514350"/>
        </p:xfrm>
        <a:graphic>
          <a:graphicData uri="http://schemas.openxmlformats.org/presentationml/2006/ole">
            <p:oleObj spid="_x0000_s679944" name="Equation" r:id="rId8" imgW="4950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x-Zet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0000" y="432000"/>
            <a:ext cx="6660000" cy="5146358"/>
          </a:xfrm>
          <a:prstGeom prst="rect">
            <a:avLst/>
          </a:prstGeom>
        </p:spPr>
      </p:pic>
      <p:sp>
        <p:nvSpPr>
          <p:cNvPr id="204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pPr algn="l" eaLnBrk="1" hangingPunct="1"/>
            <a:r>
              <a:rPr lang="en-US" altLang="zh-CN" sz="4000" dirty="0" smtClean="0"/>
              <a:t>        (Practical) upper limits of                     </a:t>
            </a:r>
          </a:p>
        </p:txBody>
      </p:sp>
      <p:sp>
        <p:nvSpPr>
          <p:cNvPr id="20488" name="Text Box 3"/>
          <p:cNvSpPr txBox="1">
            <a:spLocks noChangeArrowheads="1"/>
          </p:cNvSpPr>
          <p:nvPr/>
        </p:nvSpPr>
        <p:spPr bwMode="auto">
          <a:xfrm>
            <a:off x="4953000" y="14478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0" lang="en-US" dirty="0">
              <a:latin typeface="Arial" charset="0"/>
            </a:endParaRPr>
          </a:p>
        </p:txBody>
      </p:sp>
      <p:graphicFrame>
        <p:nvGraphicFramePr>
          <p:cNvPr id="610307" name="Object 11"/>
          <p:cNvGraphicFramePr>
            <a:graphicFrameLocks noChangeAspect="1"/>
          </p:cNvGraphicFramePr>
          <p:nvPr/>
        </p:nvGraphicFramePr>
        <p:xfrm>
          <a:off x="6477000" y="152400"/>
          <a:ext cx="981159" cy="588272"/>
        </p:xfrm>
        <a:graphic>
          <a:graphicData uri="http://schemas.openxmlformats.org/presentationml/2006/ole">
            <p:oleObj spid="_x0000_s699394" name="Equation" r:id="rId5" imgW="317160" imgH="203040" progId="Equation.3">
              <p:embed/>
            </p:oleObj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228600" y="5638800"/>
            <a:ext cx="8763000" cy="707886"/>
            <a:chOff x="228600" y="5638800"/>
            <a:chExt cx="8763000" cy="707886"/>
          </a:xfrm>
        </p:grpSpPr>
        <p:sp>
          <p:nvSpPr>
            <p:cNvPr id="6" name="Rectangle 5"/>
            <p:cNvSpPr/>
            <p:nvPr/>
          </p:nvSpPr>
          <p:spPr>
            <a:xfrm>
              <a:off x="228600" y="5638800"/>
              <a:ext cx="87630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dirty="0" smtClean="0">
                  <a:solidFill>
                    <a:srgbClr val="008000"/>
                  </a:solidFill>
                  <a:latin typeface="Arial" charset="0"/>
                </a:rPr>
                <a:t>-how does the upper limits of         change with bulk relaxation time     , bulk pressure initialization, shear viscosity and starting time     ?  </a:t>
              </a:r>
              <a:endParaRPr lang="en-US" altLang="zh-CN" dirty="0">
                <a:solidFill>
                  <a:srgbClr val="008000"/>
                </a:solidFill>
                <a:latin typeface="Arial" charset="0"/>
              </a:endParaRPr>
            </a:p>
          </p:txBody>
        </p:sp>
        <p:graphicFrame>
          <p:nvGraphicFramePr>
            <p:cNvPr id="699395" name="Object 3"/>
            <p:cNvGraphicFramePr>
              <a:graphicFrameLocks noChangeAspect="1"/>
            </p:cNvGraphicFramePr>
            <p:nvPr/>
          </p:nvGraphicFramePr>
          <p:xfrm>
            <a:off x="3657600" y="5638800"/>
            <a:ext cx="457200" cy="381000"/>
          </p:xfrm>
          <a:graphic>
            <a:graphicData uri="http://schemas.openxmlformats.org/presentationml/2006/ole">
              <p:oleObj spid="_x0000_s699395" name="Equation" r:id="rId6" imgW="317160" imgH="203040" progId="Equation.3">
                <p:embed/>
              </p:oleObj>
            </a:graphicData>
          </a:graphic>
        </p:graphicFrame>
        <p:graphicFrame>
          <p:nvGraphicFramePr>
            <p:cNvPr id="699396" name="Object 4"/>
            <p:cNvGraphicFramePr>
              <a:graphicFrameLocks noChangeAspect="1"/>
            </p:cNvGraphicFramePr>
            <p:nvPr/>
          </p:nvGraphicFramePr>
          <p:xfrm>
            <a:off x="7839075" y="5649913"/>
            <a:ext cx="276225" cy="404812"/>
          </p:xfrm>
          <a:graphic>
            <a:graphicData uri="http://schemas.openxmlformats.org/presentationml/2006/ole">
              <p:oleObj spid="_x0000_s699396" name="Equation" r:id="rId7" imgW="190440" imgH="215640" progId="Equation.3">
                <p:embed/>
              </p:oleObj>
            </a:graphicData>
          </a:graphic>
        </p:graphicFrame>
      </p:grpSp>
      <p:graphicFrame>
        <p:nvGraphicFramePr>
          <p:cNvPr id="699399" name="Object 7"/>
          <p:cNvGraphicFramePr>
            <a:graphicFrameLocks noChangeAspect="1"/>
          </p:cNvGraphicFramePr>
          <p:nvPr/>
        </p:nvGraphicFramePr>
        <p:xfrm>
          <a:off x="6486525" y="5943600"/>
          <a:ext cx="238125" cy="428625"/>
        </p:xfrm>
        <a:graphic>
          <a:graphicData uri="http://schemas.openxmlformats.org/presentationml/2006/ole">
            <p:oleObj spid="_x0000_s699399" name="Equation" r:id="rId8" imgW="164880" imgH="228600" progId="Equation.3">
              <p:embed/>
            </p:oleObj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5029200" y="4953000"/>
          <a:ext cx="1673225" cy="404813"/>
        </p:xfrm>
        <a:graphic>
          <a:graphicData uri="http://schemas.openxmlformats.org/presentationml/2006/ole">
            <p:oleObj spid="_x0000_s699400" name="Equation" r:id="rId9" imgW="8380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4953000" y="14478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0" lang="zh-CN" altLang="en-US" sz="2000">
              <a:latin typeface="Arial" charset="0"/>
            </a:endParaRPr>
          </a:p>
        </p:txBody>
      </p:sp>
      <p:pic>
        <p:nvPicPr>
          <p:cNvPr id="132100" name="Picture 4"/>
          <p:cNvPicPr>
            <a:picLocks noChangeAspect="1" noChangeArrowheads="1"/>
          </p:cNvPicPr>
          <p:nvPr/>
        </p:nvPicPr>
        <p:blipFill>
          <a:blip r:embed="rId4"/>
          <a:srcRect t="10526"/>
          <a:stretch>
            <a:fillRect/>
          </a:stretch>
        </p:blipFill>
        <p:spPr bwMode="auto">
          <a:xfrm>
            <a:off x="228600" y="228600"/>
            <a:ext cx="3962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2101" name="Picture 5"/>
          <p:cNvPicPr>
            <a:picLocks noChangeAspect="1" noChangeArrowheads="1"/>
          </p:cNvPicPr>
          <p:nvPr/>
        </p:nvPicPr>
        <p:blipFill>
          <a:blip r:embed="rId5"/>
          <a:srcRect t="10811"/>
          <a:stretch>
            <a:fillRect/>
          </a:stretch>
        </p:blipFill>
        <p:spPr bwMode="auto">
          <a:xfrm>
            <a:off x="4572000" y="304800"/>
            <a:ext cx="40386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210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2438400"/>
            <a:ext cx="4343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2103" name="Picture 7"/>
          <p:cNvPicPr>
            <a:picLocks noChangeAspect="1" noChangeArrowheads="1"/>
          </p:cNvPicPr>
          <p:nvPr/>
        </p:nvPicPr>
        <p:blipFill>
          <a:blip r:embed="rId7"/>
          <a:srcRect t="5714"/>
          <a:stretch>
            <a:fillRect/>
          </a:stretch>
        </p:blipFill>
        <p:spPr bwMode="auto">
          <a:xfrm>
            <a:off x="4572000" y="2514600"/>
            <a:ext cx="4343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2895600" y="0"/>
            <a:ext cx="3352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C3399"/>
                </a:solidFill>
              </a:rPr>
              <a:t>Luzum</a:t>
            </a:r>
            <a:r>
              <a:rPr lang="en-US" sz="1600" b="1" dirty="0" smtClean="0">
                <a:solidFill>
                  <a:srgbClr val="CC3399"/>
                </a:solidFill>
              </a:rPr>
              <a:t> &amp; </a:t>
            </a:r>
            <a:r>
              <a:rPr lang="en-US" sz="1600" b="1" dirty="0" err="1" smtClean="0">
                <a:solidFill>
                  <a:srgbClr val="CC3399"/>
                </a:solidFill>
              </a:rPr>
              <a:t>Romatschke</a:t>
            </a:r>
            <a:r>
              <a:rPr lang="en-US" sz="1600" b="1" dirty="0" smtClean="0">
                <a:solidFill>
                  <a:srgbClr val="CC3399"/>
                </a:solidFill>
              </a:rPr>
              <a:t>, PRC 2008</a:t>
            </a:r>
            <a:r>
              <a:rPr lang="en-US" sz="1600" dirty="0" smtClean="0">
                <a:solidFill>
                  <a:srgbClr val="CC3399"/>
                </a:solidFill>
              </a:rPr>
              <a:t> </a:t>
            </a:r>
            <a:endParaRPr lang="zh-CN" altLang="en-US" sz="1600" dirty="0">
              <a:solidFill>
                <a:srgbClr val="CC33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0"/>
            <a:ext cx="1447800" cy="461665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err="1" smtClean="0">
                <a:latin typeface="Arial" pitchFamily="34" charset="0"/>
                <a:cs typeface="Arial" pitchFamily="34" charset="0"/>
              </a:rPr>
              <a:t>Glauber</a:t>
            </a:r>
            <a:endParaRPr lang="zh-CN" alt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72200" y="0"/>
            <a:ext cx="1752600" cy="461665"/>
          </a:xfrm>
          <a:prstGeom prst="rect">
            <a:avLst/>
          </a:prstGeom>
          <a:blipFill>
            <a:blip r:embed="rId9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latin typeface="Arial" pitchFamily="34" charset="0"/>
                <a:cs typeface="Arial" pitchFamily="34" charset="0"/>
              </a:rPr>
              <a:t>CGC</a:t>
            </a:r>
            <a:endParaRPr lang="zh-CN" alt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" y="4876800"/>
            <a:ext cx="76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altLang="zh-CN" sz="1800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Glauber</a:t>
            </a:r>
            <a:r>
              <a:rPr lang="en-US" altLang="zh-CN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vs.CGC  </a:t>
            </a:r>
            <a:r>
              <a:rPr lang="en-US" altLang="zh-CN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~100% </a:t>
            </a:r>
            <a:r>
              <a:rPr lang="en-US" altLang="zh-CN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effect on the extracted value of</a:t>
            </a:r>
            <a:endParaRPr lang="zh-CN" altLang="en-US" sz="18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2400" y="5181600"/>
            <a:ext cx="8534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dirty="0" smtClean="0">
                <a:solidFill>
                  <a:srgbClr val="0099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-A detailed extraction of shear viscosity entropy ratio also requires:</a:t>
            </a:r>
            <a:endParaRPr lang="zh-CN" altLang="en-US" dirty="0">
              <a:solidFill>
                <a:srgbClr val="0099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aphicFrame>
        <p:nvGraphicFramePr>
          <p:cNvPr id="132099" name="Object 5"/>
          <p:cNvGraphicFramePr>
            <a:graphicFrameLocks noChangeAspect="1"/>
          </p:cNvGraphicFramePr>
          <p:nvPr/>
        </p:nvGraphicFramePr>
        <p:xfrm>
          <a:off x="3733800" y="6324600"/>
          <a:ext cx="2514600" cy="533400"/>
        </p:xfrm>
        <a:graphic>
          <a:graphicData uri="http://schemas.openxmlformats.org/presentationml/2006/ole">
            <p:oleObj spid="_x0000_s523267" name="Equation" r:id="rId10" imgW="1066680" imgH="215640" progId="Equation.3">
              <p:embed/>
            </p:oleObj>
          </a:graphicData>
        </a:graphic>
      </p:graphicFrame>
      <p:graphicFrame>
        <p:nvGraphicFramePr>
          <p:cNvPr id="2" name="Object 2053"/>
          <p:cNvGraphicFramePr>
            <a:graphicFrameLocks noChangeAspect="1"/>
          </p:cNvGraphicFramePr>
          <p:nvPr/>
        </p:nvGraphicFramePr>
        <p:xfrm>
          <a:off x="6096000" y="4876800"/>
          <a:ext cx="457200" cy="326570"/>
        </p:xfrm>
        <a:graphic>
          <a:graphicData uri="http://schemas.openxmlformats.org/presentationml/2006/ole">
            <p:oleObj spid="_x0000_s523268" name="Equation" r:id="rId11" imgW="291960" imgH="203040" progId="Equation.3">
              <p:embed/>
            </p:oleObj>
          </a:graphicData>
        </a:graphic>
      </p:graphicFrame>
      <p:sp>
        <p:nvSpPr>
          <p:cNvPr id="18" name="Rectangle 17"/>
          <p:cNvSpPr/>
          <p:nvPr/>
        </p:nvSpPr>
        <p:spPr>
          <a:xfrm>
            <a:off x="609600" y="5486400"/>
            <a:ext cx="396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sz="1800" dirty="0" smtClean="0">
                <a:latin typeface="Arial" pitchFamily="34" charset="0"/>
                <a:cs typeface="Arial" pitchFamily="34" charset="0"/>
              </a:rPr>
              <a:t>-viscous late </a:t>
            </a:r>
            <a:r>
              <a:rPr lang="en-US" altLang="zh-CN" sz="1800" dirty="0" err="1" smtClean="0">
                <a:latin typeface="Arial" pitchFamily="34" charset="0"/>
                <a:cs typeface="Arial" pitchFamily="34" charset="0"/>
              </a:rPr>
              <a:t>hadronic</a:t>
            </a:r>
            <a:r>
              <a:rPr lang="en-US" altLang="zh-CN" sz="1800" dirty="0" smtClean="0">
                <a:latin typeface="Arial" pitchFamily="34" charset="0"/>
                <a:cs typeface="Arial" pitchFamily="34" charset="0"/>
              </a:rPr>
              <a:t> stage </a:t>
            </a:r>
            <a:endParaRPr lang="zh-CN" altLang="en-US" sz="1800" dirty="0"/>
          </a:p>
        </p:txBody>
      </p:sp>
      <p:sp>
        <p:nvSpPr>
          <p:cNvPr id="17" name="Rectangle 16"/>
          <p:cNvSpPr/>
          <p:nvPr/>
        </p:nvSpPr>
        <p:spPr>
          <a:xfrm>
            <a:off x="609600" y="5791200"/>
            <a:ext cx="365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sz="1800" dirty="0" smtClean="0">
                <a:latin typeface="Arial" pitchFamily="34" charset="0"/>
                <a:cs typeface="Arial" pitchFamily="34" charset="0"/>
              </a:rPr>
              <a:t>-non-equilibrium chemistry in HG </a:t>
            </a:r>
            <a:endParaRPr lang="zh-CN" altLang="en-US" sz="1800" dirty="0"/>
          </a:p>
        </p:txBody>
      </p:sp>
      <p:sp>
        <p:nvSpPr>
          <p:cNvPr id="20" name="Rectangle 19"/>
          <p:cNvSpPr/>
          <p:nvPr/>
        </p:nvSpPr>
        <p:spPr>
          <a:xfrm>
            <a:off x="4267200" y="5715000"/>
            <a:ext cx="39469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sz="1800" dirty="0" smtClean="0">
                <a:latin typeface="Arial" pitchFamily="34" charset="0"/>
                <a:cs typeface="Arial" pitchFamily="34" charset="0"/>
              </a:rPr>
              <a:t>has been studied in ideal hydro </a:t>
            </a:r>
            <a:endParaRPr lang="zh-CN" altLang="en-US" sz="1800" dirty="0"/>
          </a:p>
        </p:txBody>
      </p:sp>
      <p:sp>
        <p:nvSpPr>
          <p:cNvPr id="21" name="Rectangle 20"/>
          <p:cNvSpPr/>
          <p:nvPr/>
        </p:nvSpPr>
        <p:spPr>
          <a:xfrm>
            <a:off x="609600" y="6096000"/>
            <a:ext cx="22621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-bulk viscosity ? 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2" name="Right Brace 21"/>
          <p:cNvSpPr/>
          <p:nvPr/>
        </p:nvSpPr>
        <p:spPr bwMode="auto">
          <a:xfrm>
            <a:off x="4114800" y="5638800"/>
            <a:ext cx="152400" cy="457200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3657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sz="1800" dirty="0" smtClean="0">
                <a:solidFill>
                  <a:srgbClr val="0099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-Present conservative upper limit:</a:t>
            </a:r>
            <a:endParaRPr lang="zh-CN" altLang="en-US" sz="1800" dirty="0">
              <a:solidFill>
                <a:srgbClr val="0099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648200" y="6324601"/>
            <a:ext cx="38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zh-CN" altLang="en-US" sz="2800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x-Zet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6660000" cy="5146358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4114800" y="3124200"/>
            <a:ext cx="4876800" cy="3581400"/>
            <a:chOff x="2362200" y="2057400"/>
            <a:chExt cx="6096000" cy="4114800"/>
          </a:xfrm>
        </p:grpSpPr>
        <p:pic>
          <p:nvPicPr>
            <p:cNvPr id="8" name="Picture 7" descr="bulkVis.png"/>
            <p:cNvPicPr>
              <a:picLocks noChangeAspect="1"/>
            </p:cNvPicPr>
            <p:nvPr/>
          </p:nvPicPr>
          <p:blipFill>
            <a:blip r:embed="rId5"/>
            <a:srcRect l="1918" t="13333" r="9646" b="4444"/>
            <a:stretch>
              <a:fillRect/>
            </a:stretch>
          </p:blipFill>
          <p:spPr>
            <a:xfrm>
              <a:off x="2362200" y="2057400"/>
              <a:ext cx="6096000" cy="41148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chemeClr val="accent1">
                  <a:lumMod val="40000"/>
                  <a:lumOff val="60000"/>
                </a:schemeClr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9" name="TextBox 8"/>
            <p:cNvSpPr txBox="1"/>
            <p:nvPr/>
          </p:nvSpPr>
          <p:spPr>
            <a:xfrm>
              <a:off x="6248401" y="3657600"/>
              <a:ext cx="1459522" cy="706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 smtClean="0">
                  <a:solidFill>
                    <a:srgbClr val="FD988D"/>
                  </a:solidFill>
                </a:rPr>
                <a:t>QGP</a:t>
              </a:r>
              <a:endParaRPr lang="zh-CN" altLang="en-US" sz="2800" b="1" dirty="0">
                <a:solidFill>
                  <a:srgbClr val="FD988D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87617" y="3657600"/>
              <a:ext cx="1248382" cy="7063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b="1" dirty="0" smtClean="0">
                  <a:solidFill>
                    <a:srgbClr val="8686E2"/>
                  </a:solidFill>
                </a:rPr>
                <a:t>HRG</a:t>
              </a:r>
              <a:endParaRPr lang="zh-CN" altLang="en-US" sz="2800" b="1" dirty="0">
                <a:solidFill>
                  <a:srgbClr val="8686E2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00801" y="4495800"/>
              <a:ext cx="1682261" cy="706347"/>
            </a:xfrm>
            <a:prstGeom prst="rect">
              <a:avLst/>
            </a:prstGeom>
            <a:solidFill>
              <a:srgbClr val="DCB894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1400" b="1" dirty="0" smtClean="0"/>
                <a:t>Min. </a:t>
              </a:r>
              <a:r>
                <a:rPr lang="en-US" altLang="zh-CN" sz="1400" b="1" dirty="0" err="1" smtClean="0"/>
                <a:t>AdS</a:t>
              </a:r>
              <a:r>
                <a:rPr lang="en-US" altLang="zh-CN" sz="1400" b="1" dirty="0" smtClean="0"/>
                <a:t>/CFT  </a:t>
              </a:r>
            </a:p>
            <a:p>
              <a:pPr algn="l"/>
              <a:r>
                <a:rPr lang="en-US" altLang="zh-CN" sz="1400" b="1" dirty="0" smtClean="0"/>
                <a:t>   prediction</a:t>
              </a:r>
              <a:endParaRPr lang="zh-CN" altLang="en-US" sz="1400" b="1" dirty="0"/>
            </a:p>
          </p:txBody>
        </p:sp>
        <p:cxnSp>
          <p:nvCxnSpPr>
            <p:cNvPr id="12" name="Straight Arrow Connector 11"/>
            <p:cNvCxnSpPr/>
            <p:nvPr/>
          </p:nvCxnSpPr>
          <p:spPr bwMode="auto">
            <a:xfrm rot="10800000" flipV="1">
              <a:off x="5867400" y="4724400"/>
              <a:ext cx="533400" cy="164812"/>
            </a:xfrm>
            <a:prstGeom prst="straightConnector1">
              <a:avLst/>
            </a:prstGeom>
            <a:ln w="38100">
              <a:solidFill>
                <a:srgbClr val="DCB894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Oval 12"/>
          <p:cNvSpPr/>
          <p:nvPr/>
        </p:nvSpPr>
        <p:spPr bwMode="auto">
          <a:xfrm>
            <a:off x="6172200" y="2362200"/>
            <a:ext cx="381000" cy="381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781800" y="4114800"/>
            <a:ext cx="609600" cy="381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2000" y="1905000"/>
            <a:ext cx="396000" cy="1296000"/>
          </a:xfrm>
          <a:prstGeom prst="rect">
            <a:avLst/>
          </a:prstGeom>
          <a:noFill/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8" name="Right Arrow 17"/>
          <p:cNvSpPr/>
          <p:nvPr/>
        </p:nvSpPr>
        <p:spPr bwMode="auto">
          <a:xfrm rot="-2340000">
            <a:off x="5941863" y="4083947"/>
            <a:ext cx="716315" cy="248138"/>
          </a:xfrm>
          <a:prstGeom prst="rightArrow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pPr algn="l" eaLnBrk="1" hangingPunct="1"/>
            <a:r>
              <a:rPr lang="en-US" altLang="zh-CN" sz="4000" dirty="0" smtClean="0"/>
              <a:t>        (Practical) upper limits of                     </a:t>
            </a:r>
          </a:p>
        </p:txBody>
      </p:sp>
      <p:graphicFrame>
        <p:nvGraphicFramePr>
          <p:cNvPr id="700419" name="Object 3"/>
          <p:cNvGraphicFramePr>
            <a:graphicFrameLocks noChangeAspect="1"/>
          </p:cNvGraphicFramePr>
          <p:nvPr/>
        </p:nvGraphicFramePr>
        <p:xfrm>
          <a:off x="6477000" y="152400"/>
          <a:ext cx="981075" cy="588963"/>
        </p:xfrm>
        <a:graphic>
          <a:graphicData uri="http://schemas.openxmlformats.org/presentationml/2006/ole">
            <p:oleObj spid="_x0000_s700419" name="Equation" r:id="rId6" imgW="3171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x-Zet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0000" y="432000"/>
            <a:ext cx="6660000" cy="5146358"/>
          </a:xfrm>
          <a:prstGeom prst="rect">
            <a:avLst/>
          </a:prstGeom>
        </p:spPr>
      </p:pic>
      <p:sp>
        <p:nvSpPr>
          <p:cNvPr id="20488" name="Text Box 3"/>
          <p:cNvSpPr txBox="1">
            <a:spLocks noChangeArrowheads="1"/>
          </p:cNvSpPr>
          <p:nvPr/>
        </p:nvSpPr>
        <p:spPr bwMode="auto">
          <a:xfrm>
            <a:off x="4953000" y="14478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0" lang="en-US" dirty="0">
              <a:latin typeface="Arial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28600" y="5638800"/>
            <a:ext cx="8763000" cy="707886"/>
            <a:chOff x="228600" y="5638800"/>
            <a:chExt cx="8763000" cy="707886"/>
          </a:xfrm>
        </p:grpSpPr>
        <p:sp>
          <p:nvSpPr>
            <p:cNvPr id="11" name="Rectangle 10"/>
            <p:cNvSpPr/>
            <p:nvPr/>
          </p:nvSpPr>
          <p:spPr>
            <a:xfrm>
              <a:off x="228600" y="5638800"/>
              <a:ext cx="876300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dirty="0" smtClean="0">
                  <a:solidFill>
                    <a:srgbClr val="008000"/>
                  </a:solidFill>
                  <a:latin typeface="Arial" charset="0"/>
                </a:rPr>
                <a:t>-how does the upper limits of         change with bulk relaxation time     , bulk pressure initialization, shear viscosity and starting time     ?  </a:t>
              </a:r>
              <a:endParaRPr lang="en-US" altLang="zh-CN" dirty="0">
                <a:solidFill>
                  <a:srgbClr val="008000"/>
                </a:solidFill>
                <a:latin typeface="Arial" charset="0"/>
              </a:endParaRPr>
            </a:p>
          </p:txBody>
        </p:sp>
        <p:graphicFrame>
          <p:nvGraphicFramePr>
            <p:cNvPr id="13" name="Object 3"/>
            <p:cNvGraphicFramePr>
              <a:graphicFrameLocks noChangeAspect="1"/>
            </p:cNvGraphicFramePr>
            <p:nvPr/>
          </p:nvGraphicFramePr>
          <p:xfrm>
            <a:off x="3657600" y="5638800"/>
            <a:ext cx="457200" cy="381000"/>
          </p:xfrm>
          <a:graphic>
            <a:graphicData uri="http://schemas.openxmlformats.org/presentationml/2006/ole">
              <p:oleObj spid="_x0000_s681989" name="Equation" r:id="rId5" imgW="317160" imgH="203040" progId="Equation.3">
                <p:embed/>
              </p:oleObj>
            </a:graphicData>
          </a:graphic>
        </p:graphicFrame>
        <p:graphicFrame>
          <p:nvGraphicFramePr>
            <p:cNvPr id="14" name="Object 4"/>
            <p:cNvGraphicFramePr>
              <a:graphicFrameLocks noChangeAspect="1"/>
            </p:cNvGraphicFramePr>
            <p:nvPr/>
          </p:nvGraphicFramePr>
          <p:xfrm>
            <a:off x="7839075" y="5649913"/>
            <a:ext cx="276225" cy="404812"/>
          </p:xfrm>
          <a:graphic>
            <a:graphicData uri="http://schemas.openxmlformats.org/presentationml/2006/ole">
              <p:oleObj spid="_x0000_s681990" name="Equation" r:id="rId6" imgW="190440" imgH="215640" progId="Equation.3">
                <p:embed/>
              </p:oleObj>
            </a:graphicData>
          </a:graphic>
        </p:graphicFrame>
      </p:grp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6486525" y="5943600"/>
          <a:ext cx="238125" cy="428625"/>
        </p:xfrm>
        <a:graphic>
          <a:graphicData uri="http://schemas.openxmlformats.org/presentationml/2006/ole">
            <p:oleObj spid="_x0000_s681991" name="Equation" r:id="rId7" imgW="164880" imgH="228600" progId="Equation.3">
              <p:embed/>
            </p:oleObj>
          </a:graphicData>
        </a:graphic>
      </p:graphicFrame>
      <p:graphicFrame>
        <p:nvGraphicFramePr>
          <p:cNvPr id="681992" name="Object 8"/>
          <p:cNvGraphicFramePr>
            <a:graphicFrameLocks noChangeAspect="1"/>
          </p:cNvGraphicFramePr>
          <p:nvPr/>
        </p:nvGraphicFramePr>
        <p:xfrm>
          <a:off x="5029200" y="4953000"/>
          <a:ext cx="1673225" cy="404813"/>
        </p:xfrm>
        <a:graphic>
          <a:graphicData uri="http://schemas.openxmlformats.org/presentationml/2006/ole">
            <p:oleObj spid="_x0000_s681992" name="Equation" r:id="rId8" imgW="838080" imgH="215640" progId="Equation.3">
              <p:embed/>
            </p:oleObj>
          </a:graphicData>
        </a:graphic>
      </p:graphicFrame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pPr algn="l" eaLnBrk="1" hangingPunct="1"/>
            <a:r>
              <a:rPr lang="en-US" altLang="zh-CN" sz="4000" dirty="0" smtClean="0"/>
              <a:t>        (Practical) upper limits of                     </a:t>
            </a:r>
          </a:p>
        </p:txBody>
      </p:sp>
      <p:graphicFrame>
        <p:nvGraphicFramePr>
          <p:cNvPr id="681993" name="Object 9"/>
          <p:cNvGraphicFramePr>
            <a:graphicFrameLocks noChangeAspect="1"/>
          </p:cNvGraphicFramePr>
          <p:nvPr/>
        </p:nvGraphicFramePr>
        <p:xfrm>
          <a:off x="6477000" y="152400"/>
          <a:ext cx="981075" cy="588963"/>
        </p:xfrm>
        <a:graphic>
          <a:graphicData uri="http://schemas.openxmlformats.org/presentationml/2006/ole">
            <p:oleObj spid="_x0000_s681993" name="Equation" r:id="rId9" imgW="3171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ax-Zeta2N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0000" y="432000"/>
            <a:ext cx="6660000" cy="5146356"/>
          </a:xfrm>
          <a:prstGeom prst="rect">
            <a:avLst/>
          </a:prstGeom>
        </p:spPr>
      </p:pic>
      <p:sp>
        <p:nvSpPr>
          <p:cNvPr id="20488" name="Text Box 3"/>
          <p:cNvSpPr txBox="1">
            <a:spLocks noChangeArrowheads="1"/>
          </p:cNvSpPr>
          <p:nvPr/>
        </p:nvSpPr>
        <p:spPr bwMode="auto">
          <a:xfrm>
            <a:off x="4953000" y="14478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0" lang="en-US" dirty="0"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114800" y="1295400"/>
            <a:ext cx="2057400" cy="1905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286000" y="2514600"/>
            <a:ext cx="1600200" cy="533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267200" y="1676400"/>
            <a:ext cx="2743201" cy="920750"/>
            <a:chOff x="2438400" y="5410200"/>
            <a:chExt cx="2590801" cy="920750"/>
          </a:xfrm>
        </p:grpSpPr>
        <p:grpSp>
          <p:nvGrpSpPr>
            <p:cNvPr id="11" name="Group 10"/>
            <p:cNvGrpSpPr/>
            <p:nvPr/>
          </p:nvGrpSpPr>
          <p:grpSpPr>
            <a:xfrm>
              <a:off x="2438400" y="5410200"/>
              <a:ext cx="2590800" cy="920750"/>
              <a:chOff x="2438400" y="5410200"/>
              <a:chExt cx="2590800" cy="92075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38400" y="5410200"/>
                <a:ext cx="25908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400" dirty="0" smtClean="0">
                    <a:latin typeface="Arial Unicode MS" pitchFamily="34" charset="-122"/>
                    <a:ea typeface="Arial Unicode MS" pitchFamily="34" charset="-122"/>
                    <a:cs typeface="Arial Unicode MS" pitchFamily="34" charset="-122"/>
                  </a:rPr>
                  <a:t>N-S initialization</a:t>
                </a:r>
                <a:endParaRPr lang="zh-CN" altLang="en-US" sz="2400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endParaRPr>
              </a:p>
            </p:txBody>
          </p:sp>
          <p:graphicFrame>
            <p:nvGraphicFramePr>
              <p:cNvPr id="693251" name="Object 3"/>
              <p:cNvGraphicFramePr>
                <a:graphicFrameLocks noChangeAspect="1"/>
              </p:cNvGraphicFramePr>
              <p:nvPr/>
            </p:nvGraphicFramePr>
            <p:xfrm>
              <a:off x="2478088" y="5840413"/>
              <a:ext cx="2459037" cy="490537"/>
            </p:xfrm>
            <a:graphic>
              <a:graphicData uri="http://schemas.openxmlformats.org/presentationml/2006/ole">
                <p:oleObj spid="_x0000_s693251" name="Equation" r:id="rId5" imgW="1117440" imgH="228600" progId="Equation.3">
                  <p:embed/>
                </p:oleObj>
              </a:graphicData>
            </a:graphic>
          </p:graphicFrame>
        </p:grpSp>
        <p:sp>
          <p:nvSpPr>
            <p:cNvPr id="12" name="Rectangle 11"/>
            <p:cNvSpPr/>
            <p:nvPr/>
          </p:nvSpPr>
          <p:spPr bwMode="auto">
            <a:xfrm>
              <a:off x="2438401" y="5410200"/>
              <a:ext cx="2590800" cy="914400"/>
            </a:xfrm>
            <a:prstGeom prst="rect">
              <a:avLst/>
            </a:prstGeom>
            <a:noFill/>
            <a:ln w="762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228600" y="5638800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dirty="0" smtClean="0">
                <a:solidFill>
                  <a:schemeClr val="accent6"/>
                </a:solidFill>
                <a:latin typeface="Arial" charset="0"/>
              </a:rPr>
              <a:t>-for N-S initialization                is insensitive to bulk relaxation time       and shear viscosity.  </a:t>
            </a:r>
            <a:endParaRPr lang="en-US" altLang="zh-CN" dirty="0">
              <a:solidFill>
                <a:schemeClr val="accent6"/>
              </a:solidFill>
              <a:latin typeface="Arial" charset="0"/>
            </a:endParaRPr>
          </a:p>
        </p:txBody>
      </p:sp>
      <p:graphicFrame>
        <p:nvGraphicFramePr>
          <p:cNvPr id="693252" name="Object 4"/>
          <p:cNvGraphicFramePr>
            <a:graphicFrameLocks noChangeAspect="1"/>
          </p:cNvGraphicFramePr>
          <p:nvPr/>
        </p:nvGraphicFramePr>
        <p:xfrm>
          <a:off x="2590800" y="5638800"/>
          <a:ext cx="1049337" cy="385902"/>
        </p:xfrm>
        <a:graphic>
          <a:graphicData uri="http://schemas.openxmlformats.org/presentationml/2006/ole">
            <p:oleObj spid="_x0000_s693252" name="Equation" r:id="rId6" imgW="583920" imgH="228600" progId="Equation.3">
              <p:embed/>
            </p:oleObj>
          </a:graphicData>
        </a:graphic>
      </p:graphicFrame>
      <p:graphicFrame>
        <p:nvGraphicFramePr>
          <p:cNvPr id="693253" name="Object 5"/>
          <p:cNvGraphicFramePr>
            <a:graphicFrameLocks noChangeAspect="1"/>
          </p:cNvGraphicFramePr>
          <p:nvPr/>
        </p:nvGraphicFramePr>
        <p:xfrm>
          <a:off x="2209800" y="5968489"/>
          <a:ext cx="1143000" cy="437074"/>
        </p:xfrm>
        <a:graphic>
          <a:graphicData uri="http://schemas.openxmlformats.org/presentationml/2006/ole">
            <p:oleObj spid="_x0000_s693253" name="Equation" r:id="rId7" imgW="672840" imgH="228600" progId="Equation.3">
              <p:embed/>
            </p:oleObj>
          </a:graphicData>
        </a:graphic>
      </p:graphicFrame>
      <p:graphicFrame>
        <p:nvGraphicFramePr>
          <p:cNvPr id="693254" name="Object 6"/>
          <p:cNvGraphicFramePr>
            <a:graphicFrameLocks noChangeAspect="1"/>
          </p:cNvGraphicFramePr>
          <p:nvPr/>
        </p:nvGraphicFramePr>
        <p:xfrm>
          <a:off x="7772400" y="5638800"/>
          <a:ext cx="274637" cy="404812"/>
        </p:xfrm>
        <a:graphic>
          <a:graphicData uri="http://schemas.openxmlformats.org/presentationml/2006/ole">
            <p:oleObj spid="_x0000_s693254" name="Equation" r:id="rId8" imgW="190440" imgH="215640" progId="Equation.3">
              <p:embed/>
            </p:oleObj>
          </a:graphicData>
        </a:graphic>
      </p:graphicFrame>
      <p:graphicFrame>
        <p:nvGraphicFramePr>
          <p:cNvPr id="693255" name="Object 7"/>
          <p:cNvGraphicFramePr>
            <a:graphicFrameLocks noChangeAspect="1"/>
          </p:cNvGraphicFramePr>
          <p:nvPr/>
        </p:nvGraphicFramePr>
        <p:xfrm>
          <a:off x="5029200" y="4953000"/>
          <a:ext cx="1673225" cy="404813"/>
        </p:xfrm>
        <a:graphic>
          <a:graphicData uri="http://schemas.openxmlformats.org/presentationml/2006/ole">
            <p:oleObj spid="_x0000_s693255" name="Equation" r:id="rId9" imgW="838080" imgH="215640" progId="Equation.3">
              <p:embed/>
            </p:oleObj>
          </a:graphicData>
        </a:graphic>
      </p:graphicFrame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pPr algn="l" eaLnBrk="1" hangingPunct="1"/>
            <a:r>
              <a:rPr lang="en-US" altLang="zh-CN" sz="4000" dirty="0" smtClean="0"/>
              <a:t>        (Practical) upper limits of                     </a:t>
            </a:r>
          </a:p>
        </p:txBody>
      </p:sp>
      <p:graphicFrame>
        <p:nvGraphicFramePr>
          <p:cNvPr id="693256" name="Object 8"/>
          <p:cNvGraphicFramePr>
            <a:graphicFrameLocks noChangeAspect="1"/>
          </p:cNvGraphicFramePr>
          <p:nvPr/>
        </p:nvGraphicFramePr>
        <p:xfrm>
          <a:off x="6477000" y="152400"/>
          <a:ext cx="981075" cy="588963"/>
        </p:xfrm>
        <a:graphic>
          <a:graphicData uri="http://schemas.openxmlformats.org/presentationml/2006/ole">
            <p:oleObj spid="_x0000_s693256" name="Equation" r:id="rId10" imgW="3171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-Zeta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0000" y="432000"/>
            <a:ext cx="6660000" cy="5146362"/>
          </a:xfrm>
          <a:prstGeom prst="rect">
            <a:avLst/>
          </a:prstGeom>
        </p:spPr>
      </p:pic>
      <p:sp>
        <p:nvSpPr>
          <p:cNvPr id="20488" name="Text Box 3"/>
          <p:cNvSpPr txBox="1">
            <a:spLocks noChangeArrowheads="1"/>
          </p:cNvSpPr>
          <p:nvPr/>
        </p:nvSpPr>
        <p:spPr bwMode="auto">
          <a:xfrm>
            <a:off x="4953000" y="14478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0" lang="en-US" dirty="0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114800" y="1295400"/>
            <a:ext cx="2057400" cy="1905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209800" y="2057400"/>
            <a:ext cx="1524000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4" name="Up Arrow 13"/>
          <p:cNvSpPr/>
          <p:nvPr/>
        </p:nvSpPr>
        <p:spPr bwMode="auto">
          <a:xfrm>
            <a:off x="7467600" y="3581400"/>
            <a:ext cx="381000" cy="1295400"/>
          </a:xfrm>
          <a:prstGeom prst="up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800" y="5638800"/>
            <a:ext cx="723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dirty="0" smtClean="0">
                <a:solidFill>
                  <a:schemeClr val="accent6"/>
                </a:solidFill>
                <a:latin typeface="Arial" charset="0"/>
              </a:rPr>
              <a:t>-                 increases  with the increasing of starting time    </a:t>
            </a:r>
            <a:endParaRPr lang="zh-CN" altLang="en-US" dirty="0"/>
          </a:p>
        </p:txBody>
      </p:sp>
      <p:graphicFrame>
        <p:nvGraphicFramePr>
          <p:cNvPr id="694277" name="Object 5"/>
          <p:cNvGraphicFramePr>
            <a:graphicFrameLocks noChangeAspect="1"/>
          </p:cNvGraphicFramePr>
          <p:nvPr/>
        </p:nvGraphicFramePr>
        <p:xfrm>
          <a:off x="6781800" y="5638800"/>
          <a:ext cx="238125" cy="428625"/>
        </p:xfrm>
        <a:graphic>
          <a:graphicData uri="http://schemas.openxmlformats.org/presentationml/2006/ole">
            <p:oleObj spid="_x0000_s694277" name="Equation" r:id="rId5" imgW="164880" imgH="228600" progId="Equation.3">
              <p:embed/>
            </p:oleObj>
          </a:graphicData>
        </a:graphic>
      </p:graphicFrame>
      <p:graphicFrame>
        <p:nvGraphicFramePr>
          <p:cNvPr id="694278" name="Object 6"/>
          <p:cNvGraphicFramePr>
            <a:graphicFrameLocks noChangeAspect="1"/>
          </p:cNvGraphicFramePr>
          <p:nvPr/>
        </p:nvGraphicFramePr>
        <p:xfrm>
          <a:off x="533400" y="5638800"/>
          <a:ext cx="1049338" cy="385763"/>
        </p:xfrm>
        <a:graphic>
          <a:graphicData uri="http://schemas.openxmlformats.org/presentationml/2006/ole">
            <p:oleObj spid="_x0000_s694278" name="Equation" r:id="rId6" imgW="583920" imgH="228600" progId="Equation.3">
              <p:embed/>
            </p:oleObj>
          </a:graphicData>
        </a:graphic>
      </p:graphicFrame>
      <p:graphicFrame>
        <p:nvGraphicFramePr>
          <p:cNvPr id="694279" name="Object 7"/>
          <p:cNvGraphicFramePr>
            <a:graphicFrameLocks noChangeAspect="1"/>
          </p:cNvGraphicFramePr>
          <p:nvPr/>
        </p:nvGraphicFramePr>
        <p:xfrm>
          <a:off x="488950" y="5991225"/>
          <a:ext cx="2941638" cy="666750"/>
        </p:xfrm>
        <a:graphic>
          <a:graphicData uri="http://schemas.openxmlformats.org/presentationml/2006/ole">
            <p:oleObj spid="_x0000_s694279" name="Equation" r:id="rId7" imgW="1638000" imgH="444240" progId="Equation.3">
              <p:embed/>
            </p:oleObj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4267200" y="1676400"/>
            <a:ext cx="2743201" cy="920750"/>
            <a:chOff x="2438400" y="5410200"/>
            <a:chExt cx="2590801" cy="920750"/>
          </a:xfrm>
        </p:grpSpPr>
        <p:grpSp>
          <p:nvGrpSpPr>
            <p:cNvPr id="21" name="Group 10"/>
            <p:cNvGrpSpPr/>
            <p:nvPr/>
          </p:nvGrpSpPr>
          <p:grpSpPr>
            <a:xfrm>
              <a:off x="2438400" y="5410200"/>
              <a:ext cx="2590800" cy="920750"/>
              <a:chOff x="2438400" y="5410200"/>
              <a:chExt cx="2590800" cy="92075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438400" y="5410200"/>
                <a:ext cx="259080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CN" sz="2400" dirty="0" smtClean="0">
                    <a:latin typeface="Arial Unicode MS" pitchFamily="34" charset="-122"/>
                    <a:ea typeface="Arial Unicode MS" pitchFamily="34" charset="-122"/>
                    <a:cs typeface="Arial Unicode MS" pitchFamily="34" charset="-122"/>
                  </a:rPr>
                  <a:t>N-S initialization</a:t>
                </a:r>
                <a:endParaRPr lang="zh-CN" altLang="en-US" sz="2400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endParaRPr>
              </a:p>
            </p:txBody>
          </p:sp>
          <p:graphicFrame>
            <p:nvGraphicFramePr>
              <p:cNvPr id="24" name="Object 3"/>
              <p:cNvGraphicFramePr>
                <a:graphicFrameLocks noChangeAspect="1"/>
              </p:cNvGraphicFramePr>
              <p:nvPr/>
            </p:nvGraphicFramePr>
            <p:xfrm>
              <a:off x="2478088" y="5840413"/>
              <a:ext cx="2459037" cy="490537"/>
            </p:xfrm>
            <a:graphic>
              <a:graphicData uri="http://schemas.openxmlformats.org/presentationml/2006/ole">
                <p:oleObj spid="_x0000_s694280" name="Equation" r:id="rId8" imgW="1117440" imgH="228600" progId="Equation.3">
                  <p:embed/>
                </p:oleObj>
              </a:graphicData>
            </a:graphic>
          </p:graphicFrame>
        </p:grpSp>
        <p:sp>
          <p:nvSpPr>
            <p:cNvPr id="22" name="Rectangle 21"/>
            <p:cNvSpPr/>
            <p:nvPr/>
          </p:nvSpPr>
          <p:spPr bwMode="auto">
            <a:xfrm>
              <a:off x="2438401" y="5410200"/>
              <a:ext cx="2590800" cy="914400"/>
            </a:xfrm>
            <a:prstGeom prst="rect">
              <a:avLst/>
            </a:prstGeom>
            <a:noFill/>
            <a:ln w="762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</p:grpSp>
      <p:graphicFrame>
        <p:nvGraphicFramePr>
          <p:cNvPr id="694281" name="Object 9"/>
          <p:cNvGraphicFramePr>
            <a:graphicFrameLocks noChangeAspect="1"/>
          </p:cNvGraphicFramePr>
          <p:nvPr/>
        </p:nvGraphicFramePr>
        <p:xfrm>
          <a:off x="5029200" y="4953000"/>
          <a:ext cx="1673225" cy="404813"/>
        </p:xfrm>
        <a:graphic>
          <a:graphicData uri="http://schemas.openxmlformats.org/presentationml/2006/ole">
            <p:oleObj spid="_x0000_s694281" name="Equation" r:id="rId9" imgW="838080" imgH="215640" progId="Equation.3">
              <p:embed/>
            </p:oleObj>
          </a:graphicData>
        </a:graphic>
      </p:graphicFrame>
      <p:sp>
        <p:nvSpPr>
          <p:cNvPr id="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pPr algn="l" eaLnBrk="1" hangingPunct="1"/>
            <a:r>
              <a:rPr lang="en-US" altLang="zh-CN" sz="4000" dirty="0" smtClean="0"/>
              <a:t>        (Practical) upper limits of                     </a:t>
            </a:r>
          </a:p>
        </p:txBody>
      </p:sp>
      <p:graphicFrame>
        <p:nvGraphicFramePr>
          <p:cNvPr id="694282" name="Object 10"/>
          <p:cNvGraphicFramePr>
            <a:graphicFrameLocks noChangeAspect="1"/>
          </p:cNvGraphicFramePr>
          <p:nvPr/>
        </p:nvGraphicFramePr>
        <p:xfrm>
          <a:off x="6477000" y="152400"/>
          <a:ext cx="981075" cy="588963"/>
        </p:xfrm>
        <a:graphic>
          <a:graphicData uri="http://schemas.openxmlformats.org/presentationml/2006/ole">
            <p:oleObj spid="_x0000_s694282" name="Equation" r:id="rId10" imgW="3171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-Zeta-Zer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0000" y="432000"/>
            <a:ext cx="6660000" cy="5146364"/>
          </a:xfrm>
          <a:prstGeom prst="rect">
            <a:avLst/>
          </a:prstGeom>
        </p:spPr>
      </p:pic>
      <p:sp>
        <p:nvSpPr>
          <p:cNvPr id="20488" name="Text Box 3"/>
          <p:cNvSpPr txBox="1">
            <a:spLocks noChangeArrowheads="1"/>
          </p:cNvSpPr>
          <p:nvPr/>
        </p:nvSpPr>
        <p:spPr bwMode="auto">
          <a:xfrm>
            <a:off x="4953000" y="14478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0" lang="en-US" dirty="0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133600" y="1295400"/>
            <a:ext cx="1828800" cy="1905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981200" y="1676400"/>
            <a:ext cx="2057399" cy="914400"/>
            <a:chOff x="2438400" y="5410200"/>
            <a:chExt cx="1999210" cy="914400"/>
          </a:xfrm>
        </p:grpSpPr>
        <p:grpSp>
          <p:nvGrpSpPr>
            <p:cNvPr id="8" name="Group 10"/>
            <p:cNvGrpSpPr/>
            <p:nvPr/>
          </p:nvGrpSpPr>
          <p:grpSpPr>
            <a:xfrm>
              <a:off x="2438400" y="5410200"/>
              <a:ext cx="1999210" cy="895350"/>
              <a:chOff x="2438400" y="5410200"/>
              <a:chExt cx="1999210" cy="89535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38400" y="5410200"/>
                <a:ext cx="199921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altLang="zh-CN" sz="2400" dirty="0" smtClean="0">
                    <a:latin typeface="Arial Unicode MS" pitchFamily="34" charset="-122"/>
                    <a:ea typeface="Arial Unicode MS" pitchFamily="34" charset="-122"/>
                    <a:cs typeface="Arial Unicode MS" pitchFamily="34" charset="-122"/>
                  </a:rPr>
                  <a:t>   zero initial.</a:t>
                </a:r>
                <a:endParaRPr lang="zh-CN" altLang="en-US" sz="2400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endParaRPr>
              </a:p>
            </p:txBody>
          </p:sp>
          <p:graphicFrame>
            <p:nvGraphicFramePr>
              <p:cNvPr id="11" name="Object 3"/>
              <p:cNvGraphicFramePr>
                <a:graphicFrameLocks noChangeAspect="1"/>
              </p:cNvGraphicFramePr>
              <p:nvPr/>
            </p:nvGraphicFramePr>
            <p:xfrm>
              <a:off x="2722239" y="5813425"/>
              <a:ext cx="1394511" cy="492125"/>
            </p:xfrm>
            <a:graphic>
              <a:graphicData uri="http://schemas.openxmlformats.org/presentationml/2006/ole">
                <p:oleObj spid="_x0000_s696323" name="Equation" r:id="rId5" imgW="634680" imgH="228600" progId="Equation.3">
                  <p:embed/>
                </p:oleObj>
              </a:graphicData>
            </a:graphic>
          </p:graphicFrame>
        </p:grpSp>
        <p:sp>
          <p:nvSpPr>
            <p:cNvPr id="9" name="Rectangle 8"/>
            <p:cNvSpPr/>
            <p:nvPr/>
          </p:nvSpPr>
          <p:spPr bwMode="auto">
            <a:xfrm>
              <a:off x="2590800" y="5410200"/>
              <a:ext cx="1676400" cy="914400"/>
            </a:xfrm>
            <a:prstGeom prst="rect">
              <a:avLst/>
            </a:prstGeom>
            <a:noFill/>
            <a:ln w="762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81000" y="5715000"/>
            <a:ext cx="807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dirty="0" smtClean="0">
                <a:solidFill>
                  <a:schemeClr val="accent6"/>
                </a:solidFill>
                <a:latin typeface="Arial" charset="0"/>
              </a:rPr>
              <a:t>-for zero initialization                increases with bulk relaxation time </a:t>
            </a:r>
            <a:endParaRPr lang="zh-CN" altLang="en-US" dirty="0"/>
          </a:p>
        </p:txBody>
      </p:sp>
      <p:graphicFrame>
        <p:nvGraphicFramePr>
          <p:cNvPr id="696324" name="Object 4"/>
          <p:cNvGraphicFramePr>
            <a:graphicFrameLocks noChangeAspect="1"/>
          </p:cNvGraphicFramePr>
          <p:nvPr/>
        </p:nvGraphicFramePr>
        <p:xfrm>
          <a:off x="2819400" y="5715000"/>
          <a:ext cx="1049338" cy="385763"/>
        </p:xfrm>
        <a:graphic>
          <a:graphicData uri="http://schemas.openxmlformats.org/presentationml/2006/ole">
            <p:oleObj spid="_x0000_s696324" name="Equation" r:id="rId6" imgW="583920" imgH="228600" progId="Equation.3">
              <p:embed/>
            </p:oleObj>
          </a:graphicData>
        </a:graphic>
      </p:graphicFrame>
      <p:graphicFrame>
        <p:nvGraphicFramePr>
          <p:cNvPr id="696325" name="Object 5"/>
          <p:cNvGraphicFramePr>
            <a:graphicFrameLocks noChangeAspect="1"/>
          </p:cNvGraphicFramePr>
          <p:nvPr/>
        </p:nvGraphicFramePr>
        <p:xfrm>
          <a:off x="7848600" y="5715000"/>
          <a:ext cx="274638" cy="404813"/>
        </p:xfrm>
        <a:graphic>
          <a:graphicData uri="http://schemas.openxmlformats.org/presentationml/2006/ole">
            <p:oleObj spid="_x0000_s696325" name="Equation" r:id="rId7" imgW="190440" imgH="215640" progId="Equation.3">
              <p:embed/>
            </p:oleObj>
          </a:graphicData>
        </a:graphic>
      </p:graphicFrame>
      <p:graphicFrame>
        <p:nvGraphicFramePr>
          <p:cNvPr id="696326" name="Object 6"/>
          <p:cNvGraphicFramePr>
            <a:graphicFrameLocks noChangeAspect="1"/>
          </p:cNvGraphicFramePr>
          <p:nvPr/>
        </p:nvGraphicFramePr>
        <p:xfrm>
          <a:off x="5029200" y="4953000"/>
          <a:ext cx="1673225" cy="404813"/>
        </p:xfrm>
        <a:graphic>
          <a:graphicData uri="http://schemas.openxmlformats.org/presentationml/2006/ole">
            <p:oleObj spid="_x0000_s696326" name="Equation" r:id="rId8" imgW="838080" imgH="215640" progId="Equation.3">
              <p:embed/>
            </p:oleObj>
          </a:graphicData>
        </a:graphic>
      </p:graphicFrame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pPr algn="l" eaLnBrk="1" hangingPunct="1"/>
            <a:r>
              <a:rPr lang="en-US" altLang="zh-CN" sz="4000" dirty="0" smtClean="0"/>
              <a:t>        (Practical) upper limits of                     </a:t>
            </a:r>
          </a:p>
        </p:txBody>
      </p:sp>
      <p:graphicFrame>
        <p:nvGraphicFramePr>
          <p:cNvPr id="696327" name="Object 7"/>
          <p:cNvGraphicFramePr>
            <a:graphicFrameLocks noChangeAspect="1"/>
          </p:cNvGraphicFramePr>
          <p:nvPr/>
        </p:nvGraphicFramePr>
        <p:xfrm>
          <a:off x="6477000" y="152400"/>
          <a:ext cx="981075" cy="588963"/>
        </p:xfrm>
        <a:graphic>
          <a:graphicData uri="http://schemas.openxmlformats.org/presentationml/2006/ole">
            <p:oleObj spid="_x0000_s696327" name="Equation" r:id="rId9" imgW="3171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-Zeta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0000" y="432000"/>
            <a:ext cx="6660000" cy="5146364"/>
          </a:xfrm>
          <a:prstGeom prst="rect">
            <a:avLst/>
          </a:prstGeom>
        </p:spPr>
      </p:pic>
      <p:sp>
        <p:nvSpPr>
          <p:cNvPr id="20488" name="Text Box 3"/>
          <p:cNvSpPr txBox="1">
            <a:spLocks noChangeArrowheads="1"/>
          </p:cNvSpPr>
          <p:nvPr/>
        </p:nvSpPr>
        <p:spPr bwMode="auto">
          <a:xfrm>
            <a:off x="4953000" y="14478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0" lang="en-US" dirty="0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133600" y="1295400"/>
            <a:ext cx="1828800" cy="1905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981200" y="1676400"/>
            <a:ext cx="2057399" cy="914400"/>
            <a:chOff x="2438400" y="5410200"/>
            <a:chExt cx="1999210" cy="914400"/>
          </a:xfrm>
        </p:grpSpPr>
        <p:grpSp>
          <p:nvGrpSpPr>
            <p:cNvPr id="8" name="Group 10"/>
            <p:cNvGrpSpPr/>
            <p:nvPr/>
          </p:nvGrpSpPr>
          <p:grpSpPr>
            <a:xfrm>
              <a:off x="2438400" y="5410200"/>
              <a:ext cx="1999210" cy="895350"/>
              <a:chOff x="2438400" y="5410200"/>
              <a:chExt cx="1999210" cy="89535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38400" y="5410200"/>
                <a:ext cx="199921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altLang="zh-CN" sz="2400" dirty="0" smtClean="0">
                    <a:latin typeface="Arial Unicode MS" pitchFamily="34" charset="-122"/>
                    <a:ea typeface="Arial Unicode MS" pitchFamily="34" charset="-122"/>
                    <a:cs typeface="Arial Unicode MS" pitchFamily="34" charset="-122"/>
                  </a:rPr>
                  <a:t>   zero initial.</a:t>
                </a:r>
                <a:endParaRPr lang="zh-CN" altLang="en-US" sz="2400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endParaRPr>
              </a:p>
            </p:txBody>
          </p:sp>
          <p:graphicFrame>
            <p:nvGraphicFramePr>
              <p:cNvPr id="11" name="Object 3"/>
              <p:cNvGraphicFramePr>
                <a:graphicFrameLocks noChangeAspect="1"/>
              </p:cNvGraphicFramePr>
              <p:nvPr/>
            </p:nvGraphicFramePr>
            <p:xfrm>
              <a:off x="2722239" y="5813425"/>
              <a:ext cx="1394511" cy="492125"/>
            </p:xfrm>
            <a:graphic>
              <a:graphicData uri="http://schemas.openxmlformats.org/presentationml/2006/ole">
                <p:oleObj spid="_x0000_s698371" name="Equation" r:id="rId5" imgW="634680" imgH="228600" progId="Equation.3">
                  <p:embed/>
                </p:oleObj>
              </a:graphicData>
            </a:graphic>
          </p:graphicFrame>
        </p:grpSp>
        <p:sp>
          <p:nvSpPr>
            <p:cNvPr id="9" name="Rectangle 8"/>
            <p:cNvSpPr/>
            <p:nvPr/>
          </p:nvSpPr>
          <p:spPr bwMode="auto">
            <a:xfrm>
              <a:off x="2590800" y="5410200"/>
              <a:ext cx="1676400" cy="914400"/>
            </a:xfrm>
            <a:prstGeom prst="rect">
              <a:avLst/>
            </a:prstGeom>
            <a:noFill/>
            <a:ln w="762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</p:grpSp>
      <p:sp>
        <p:nvSpPr>
          <p:cNvPr id="13" name="Up Arrow 12"/>
          <p:cNvSpPr/>
          <p:nvPr/>
        </p:nvSpPr>
        <p:spPr bwMode="auto">
          <a:xfrm>
            <a:off x="2057400" y="4038600"/>
            <a:ext cx="228600" cy="533400"/>
          </a:xfrm>
          <a:prstGeom prst="up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5715000"/>
            <a:ext cx="723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dirty="0" smtClean="0">
                <a:solidFill>
                  <a:schemeClr val="accent6"/>
                </a:solidFill>
                <a:latin typeface="Arial" charset="0"/>
              </a:rPr>
              <a:t>-                 increases with the increasing of starting time    </a:t>
            </a:r>
            <a:endParaRPr lang="zh-CN" altLang="en-US" dirty="0"/>
          </a:p>
        </p:txBody>
      </p:sp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6705600" y="5715000"/>
          <a:ext cx="238125" cy="428625"/>
        </p:xfrm>
        <a:graphic>
          <a:graphicData uri="http://schemas.openxmlformats.org/presentationml/2006/ole">
            <p:oleObj spid="_x0000_s698372" name="Equation" r:id="rId6" imgW="164880" imgH="228600" progId="Equation.3">
              <p:embed/>
            </p:oleObj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533400" y="5715000"/>
          <a:ext cx="1049338" cy="385763"/>
        </p:xfrm>
        <a:graphic>
          <a:graphicData uri="http://schemas.openxmlformats.org/presentationml/2006/ole">
            <p:oleObj spid="_x0000_s698373" name="Equation" r:id="rId7" imgW="583920" imgH="228600" progId="Equation.3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 bwMode="auto">
          <a:xfrm>
            <a:off x="4191000" y="2514600"/>
            <a:ext cx="1524000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114800" y="2057400"/>
            <a:ext cx="1524000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graphicFrame>
        <p:nvGraphicFramePr>
          <p:cNvPr id="698374" name="Object 6"/>
          <p:cNvGraphicFramePr>
            <a:graphicFrameLocks noChangeAspect="1"/>
          </p:cNvGraphicFramePr>
          <p:nvPr/>
        </p:nvGraphicFramePr>
        <p:xfrm>
          <a:off x="5029200" y="4953000"/>
          <a:ext cx="1673225" cy="404813"/>
        </p:xfrm>
        <a:graphic>
          <a:graphicData uri="http://schemas.openxmlformats.org/presentationml/2006/ole">
            <p:oleObj spid="_x0000_s698374" name="Equation" r:id="rId8" imgW="838080" imgH="215640" progId="Equation.3">
              <p:embed/>
            </p:oleObj>
          </a:graphicData>
        </a:graphic>
      </p:graphicFrame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pPr algn="l" eaLnBrk="1" hangingPunct="1"/>
            <a:r>
              <a:rPr lang="en-US" altLang="zh-CN" sz="4000" dirty="0" smtClean="0"/>
              <a:t>        (Practical) upper limits of                     </a:t>
            </a:r>
          </a:p>
        </p:txBody>
      </p:sp>
      <p:graphicFrame>
        <p:nvGraphicFramePr>
          <p:cNvPr id="698375" name="Object 7"/>
          <p:cNvGraphicFramePr>
            <a:graphicFrameLocks noChangeAspect="1"/>
          </p:cNvGraphicFramePr>
          <p:nvPr/>
        </p:nvGraphicFramePr>
        <p:xfrm>
          <a:off x="6477000" y="152400"/>
          <a:ext cx="981075" cy="588963"/>
        </p:xfrm>
        <a:graphic>
          <a:graphicData uri="http://schemas.openxmlformats.org/presentationml/2006/ole">
            <p:oleObj spid="_x0000_s698375" name="Equation" r:id="rId9" imgW="3171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-Zeta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0000" y="432000"/>
            <a:ext cx="6660000" cy="5146364"/>
          </a:xfrm>
          <a:prstGeom prst="rect">
            <a:avLst/>
          </a:prstGeom>
        </p:spPr>
      </p:pic>
      <p:sp>
        <p:nvSpPr>
          <p:cNvPr id="20488" name="Text Box 3"/>
          <p:cNvSpPr txBox="1">
            <a:spLocks noChangeArrowheads="1"/>
          </p:cNvSpPr>
          <p:nvPr/>
        </p:nvSpPr>
        <p:spPr bwMode="auto">
          <a:xfrm>
            <a:off x="4953000" y="14478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0" lang="en-US" dirty="0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133600" y="1295400"/>
            <a:ext cx="1828800" cy="1905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1981200" y="1676400"/>
            <a:ext cx="2057399" cy="914400"/>
            <a:chOff x="2438400" y="5410200"/>
            <a:chExt cx="1999210" cy="914400"/>
          </a:xfrm>
        </p:grpSpPr>
        <p:grpSp>
          <p:nvGrpSpPr>
            <p:cNvPr id="3" name="Group 10"/>
            <p:cNvGrpSpPr/>
            <p:nvPr/>
          </p:nvGrpSpPr>
          <p:grpSpPr>
            <a:xfrm>
              <a:off x="2438400" y="5410200"/>
              <a:ext cx="1999210" cy="895350"/>
              <a:chOff x="2438400" y="5410200"/>
              <a:chExt cx="1999210" cy="89535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38400" y="5410200"/>
                <a:ext cx="199921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altLang="zh-CN" sz="2400" dirty="0" smtClean="0">
                    <a:latin typeface="Arial Unicode MS" pitchFamily="34" charset="-122"/>
                    <a:ea typeface="Arial Unicode MS" pitchFamily="34" charset="-122"/>
                    <a:cs typeface="Arial Unicode MS" pitchFamily="34" charset="-122"/>
                  </a:rPr>
                  <a:t>   zero initial.</a:t>
                </a:r>
                <a:endParaRPr lang="zh-CN" altLang="en-US" sz="2400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endParaRPr>
              </a:p>
            </p:txBody>
          </p:sp>
          <p:graphicFrame>
            <p:nvGraphicFramePr>
              <p:cNvPr id="11" name="Object 3"/>
              <p:cNvGraphicFramePr>
                <a:graphicFrameLocks noChangeAspect="1"/>
              </p:cNvGraphicFramePr>
              <p:nvPr/>
            </p:nvGraphicFramePr>
            <p:xfrm>
              <a:off x="2722239" y="5813425"/>
              <a:ext cx="1394511" cy="492125"/>
            </p:xfrm>
            <a:graphic>
              <a:graphicData uri="http://schemas.openxmlformats.org/presentationml/2006/ole">
                <p:oleObj spid="_x0000_s726019" name="Equation" r:id="rId5" imgW="634680" imgH="228600" progId="Equation.3">
                  <p:embed/>
                </p:oleObj>
              </a:graphicData>
            </a:graphic>
          </p:graphicFrame>
        </p:grpSp>
        <p:sp>
          <p:nvSpPr>
            <p:cNvPr id="9" name="Rectangle 8"/>
            <p:cNvSpPr/>
            <p:nvPr/>
          </p:nvSpPr>
          <p:spPr bwMode="auto">
            <a:xfrm>
              <a:off x="2590800" y="5410200"/>
              <a:ext cx="1676400" cy="914400"/>
            </a:xfrm>
            <a:prstGeom prst="rect">
              <a:avLst/>
            </a:prstGeom>
            <a:noFill/>
            <a:ln w="762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</p:grpSp>
      <p:graphicFrame>
        <p:nvGraphicFramePr>
          <p:cNvPr id="695302" name="Object 6"/>
          <p:cNvGraphicFramePr>
            <a:graphicFrameLocks noChangeAspect="1"/>
          </p:cNvGraphicFramePr>
          <p:nvPr/>
        </p:nvGraphicFramePr>
        <p:xfrm>
          <a:off x="5029200" y="4953000"/>
          <a:ext cx="1673225" cy="404813"/>
        </p:xfrm>
        <a:graphic>
          <a:graphicData uri="http://schemas.openxmlformats.org/presentationml/2006/ole">
            <p:oleObj spid="_x0000_s726022" name="Equation" r:id="rId6" imgW="838080" imgH="215640" progId="Equation.3">
              <p:embed/>
            </p:oleObj>
          </a:graphicData>
        </a:graphic>
      </p:graphicFrame>
      <p:sp>
        <p:nvSpPr>
          <p:cNvPr id="19" name="Rectangle 18"/>
          <p:cNvSpPr/>
          <p:nvPr/>
        </p:nvSpPr>
        <p:spPr bwMode="auto">
          <a:xfrm>
            <a:off x="4191000" y="2819400"/>
            <a:ext cx="1524000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pPr algn="l" eaLnBrk="1" hangingPunct="1"/>
            <a:r>
              <a:rPr lang="en-US" altLang="zh-CN" sz="4000" dirty="0" smtClean="0"/>
              <a:t>        (Practical) upper limits of                     </a:t>
            </a:r>
          </a:p>
        </p:txBody>
      </p:sp>
      <p:graphicFrame>
        <p:nvGraphicFramePr>
          <p:cNvPr id="726023" name="Object 7"/>
          <p:cNvGraphicFramePr>
            <a:graphicFrameLocks noChangeAspect="1"/>
          </p:cNvGraphicFramePr>
          <p:nvPr/>
        </p:nvGraphicFramePr>
        <p:xfrm>
          <a:off x="6477000" y="152400"/>
          <a:ext cx="981075" cy="588963"/>
        </p:xfrm>
        <a:graphic>
          <a:graphicData uri="http://schemas.openxmlformats.org/presentationml/2006/ole">
            <p:oleObj spid="_x0000_s726023" name="Equation" r:id="rId7" imgW="3171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-Zeta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0000" y="432000"/>
            <a:ext cx="6660000" cy="5146364"/>
          </a:xfrm>
          <a:prstGeom prst="rect">
            <a:avLst/>
          </a:prstGeom>
        </p:spPr>
      </p:pic>
      <p:sp>
        <p:nvSpPr>
          <p:cNvPr id="20488" name="Text Box 3"/>
          <p:cNvSpPr txBox="1">
            <a:spLocks noChangeArrowheads="1"/>
          </p:cNvSpPr>
          <p:nvPr/>
        </p:nvSpPr>
        <p:spPr bwMode="auto">
          <a:xfrm>
            <a:off x="4953000" y="14478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0" lang="en-US" dirty="0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133600" y="1295400"/>
            <a:ext cx="1828800" cy="1905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1981200" y="1676400"/>
            <a:ext cx="2057399" cy="914400"/>
            <a:chOff x="2438400" y="5410200"/>
            <a:chExt cx="1999210" cy="914400"/>
          </a:xfrm>
        </p:grpSpPr>
        <p:grpSp>
          <p:nvGrpSpPr>
            <p:cNvPr id="3" name="Group 10"/>
            <p:cNvGrpSpPr/>
            <p:nvPr/>
          </p:nvGrpSpPr>
          <p:grpSpPr>
            <a:xfrm>
              <a:off x="2438400" y="5410200"/>
              <a:ext cx="1999210" cy="895350"/>
              <a:chOff x="2438400" y="5410200"/>
              <a:chExt cx="1999210" cy="89535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38400" y="5410200"/>
                <a:ext cx="199921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altLang="zh-CN" sz="2400" dirty="0" smtClean="0">
                    <a:latin typeface="Arial Unicode MS" pitchFamily="34" charset="-122"/>
                    <a:ea typeface="Arial Unicode MS" pitchFamily="34" charset="-122"/>
                    <a:cs typeface="Arial Unicode MS" pitchFamily="34" charset="-122"/>
                  </a:rPr>
                  <a:t>   zero initial.</a:t>
                </a:r>
                <a:endParaRPr lang="zh-CN" altLang="en-US" sz="2400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endParaRPr>
              </a:p>
            </p:txBody>
          </p:sp>
          <p:graphicFrame>
            <p:nvGraphicFramePr>
              <p:cNvPr id="11" name="Object 3"/>
              <p:cNvGraphicFramePr>
                <a:graphicFrameLocks noChangeAspect="1"/>
              </p:cNvGraphicFramePr>
              <p:nvPr/>
            </p:nvGraphicFramePr>
            <p:xfrm>
              <a:off x="2722239" y="5813425"/>
              <a:ext cx="1394511" cy="492125"/>
            </p:xfrm>
            <a:graphic>
              <a:graphicData uri="http://schemas.openxmlformats.org/presentationml/2006/ole">
                <p:oleObj spid="_x0000_s724995" name="Equation" r:id="rId5" imgW="634680" imgH="228600" progId="Equation.3">
                  <p:embed/>
                </p:oleObj>
              </a:graphicData>
            </a:graphic>
          </p:graphicFrame>
        </p:grpSp>
        <p:sp>
          <p:nvSpPr>
            <p:cNvPr id="9" name="Rectangle 8"/>
            <p:cNvSpPr/>
            <p:nvPr/>
          </p:nvSpPr>
          <p:spPr bwMode="auto">
            <a:xfrm>
              <a:off x="2590800" y="5410200"/>
              <a:ext cx="1676400" cy="914400"/>
            </a:xfrm>
            <a:prstGeom prst="rect">
              <a:avLst/>
            </a:prstGeom>
            <a:noFill/>
            <a:ln w="762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04800" y="5715000"/>
            <a:ext cx="7772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dirty="0" smtClean="0">
                <a:solidFill>
                  <a:srgbClr val="FF0066"/>
                </a:solidFill>
                <a:latin typeface="Arial" charset="0"/>
              </a:rPr>
              <a:t>- For                     , universal curves, insensitive to shear viscosity </a:t>
            </a:r>
            <a:endParaRPr lang="zh-CN" altLang="en-US" dirty="0">
              <a:solidFill>
                <a:srgbClr val="FF0066"/>
              </a:solidFill>
            </a:endParaRPr>
          </a:p>
        </p:txBody>
      </p:sp>
      <p:graphicFrame>
        <p:nvGraphicFramePr>
          <p:cNvPr id="695300" name="Object 4"/>
          <p:cNvGraphicFramePr>
            <a:graphicFrameLocks noChangeAspect="1"/>
          </p:cNvGraphicFramePr>
          <p:nvPr/>
        </p:nvGraphicFramePr>
        <p:xfrm>
          <a:off x="990600" y="5715000"/>
          <a:ext cx="1460500" cy="404812"/>
        </p:xfrm>
        <a:graphic>
          <a:graphicData uri="http://schemas.openxmlformats.org/presentationml/2006/ole">
            <p:oleObj spid="_x0000_s724996" name="Equation" r:id="rId6" imgW="711000" imgH="215640" progId="Equation.3">
              <p:embed/>
            </p:oleObj>
          </a:graphicData>
        </a:graphic>
      </p:graphicFrame>
      <p:sp>
        <p:nvSpPr>
          <p:cNvPr id="14" name="Oval 13"/>
          <p:cNvSpPr/>
          <p:nvPr/>
        </p:nvSpPr>
        <p:spPr bwMode="auto">
          <a:xfrm rot="-1020000">
            <a:off x="2041564" y="3716279"/>
            <a:ext cx="3152605" cy="740833"/>
          </a:xfrm>
          <a:prstGeom prst="ellipse">
            <a:avLst/>
          </a:prstGeom>
          <a:noFill/>
          <a:ln w="28575" cap="flat" cmpd="sng" algn="ctr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graphicFrame>
        <p:nvGraphicFramePr>
          <p:cNvPr id="695302" name="Object 6"/>
          <p:cNvGraphicFramePr>
            <a:graphicFrameLocks noChangeAspect="1"/>
          </p:cNvGraphicFramePr>
          <p:nvPr/>
        </p:nvGraphicFramePr>
        <p:xfrm>
          <a:off x="5029200" y="4953000"/>
          <a:ext cx="1673225" cy="404813"/>
        </p:xfrm>
        <a:graphic>
          <a:graphicData uri="http://schemas.openxmlformats.org/presentationml/2006/ole">
            <p:oleObj spid="_x0000_s724998" name="Equation" r:id="rId7" imgW="838080" imgH="215640" progId="Equation.3">
              <p:embed/>
            </p:oleObj>
          </a:graphicData>
        </a:graphic>
      </p:graphicFrame>
      <p:sp>
        <p:nvSpPr>
          <p:cNvPr id="19" name="Rectangle 18"/>
          <p:cNvSpPr/>
          <p:nvPr/>
        </p:nvSpPr>
        <p:spPr bwMode="auto">
          <a:xfrm>
            <a:off x="4191000" y="2819400"/>
            <a:ext cx="1524000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pPr algn="l" eaLnBrk="1" hangingPunct="1"/>
            <a:r>
              <a:rPr lang="en-US" altLang="zh-CN" sz="4000" dirty="0" smtClean="0"/>
              <a:t>        (Practical) upper limits of                     </a:t>
            </a:r>
          </a:p>
        </p:txBody>
      </p:sp>
      <p:graphicFrame>
        <p:nvGraphicFramePr>
          <p:cNvPr id="724999" name="Object 7"/>
          <p:cNvGraphicFramePr>
            <a:graphicFrameLocks noChangeAspect="1"/>
          </p:cNvGraphicFramePr>
          <p:nvPr/>
        </p:nvGraphicFramePr>
        <p:xfrm>
          <a:off x="6477000" y="152400"/>
          <a:ext cx="981075" cy="588963"/>
        </p:xfrm>
        <a:graphic>
          <a:graphicData uri="http://schemas.openxmlformats.org/presentationml/2006/ole">
            <p:oleObj spid="_x0000_s724999" name="Equation" r:id="rId8" imgW="3171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-Zeta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0000" y="432000"/>
            <a:ext cx="6660000" cy="5146364"/>
          </a:xfrm>
          <a:prstGeom prst="rect">
            <a:avLst/>
          </a:prstGeom>
        </p:spPr>
      </p:pic>
      <p:sp>
        <p:nvSpPr>
          <p:cNvPr id="20488" name="Text Box 3"/>
          <p:cNvSpPr txBox="1">
            <a:spLocks noChangeArrowheads="1"/>
          </p:cNvSpPr>
          <p:nvPr/>
        </p:nvSpPr>
        <p:spPr bwMode="auto">
          <a:xfrm>
            <a:off x="4953000" y="14478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0" lang="en-US" dirty="0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133600" y="1295400"/>
            <a:ext cx="1828800" cy="1905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981200" y="1676400"/>
            <a:ext cx="2057399" cy="914400"/>
            <a:chOff x="2438400" y="5410200"/>
            <a:chExt cx="1999210" cy="914400"/>
          </a:xfrm>
        </p:grpSpPr>
        <p:grpSp>
          <p:nvGrpSpPr>
            <p:cNvPr id="8" name="Group 10"/>
            <p:cNvGrpSpPr/>
            <p:nvPr/>
          </p:nvGrpSpPr>
          <p:grpSpPr>
            <a:xfrm>
              <a:off x="2438400" y="5410200"/>
              <a:ext cx="1999210" cy="895350"/>
              <a:chOff x="2438400" y="5410200"/>
              <a:chExt cx="1999210" cy="89535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38400" y="5410200"/>
                <a:ext cx="199921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altLang="zh-CN" sz="2400" dirty="0" smtClean="0">
                    <a:latin typeface="Arial Unicode MS" pitchFamily="34" charset="-122"/>
                    <a:ea typeface="Arial Unicode MS" pitchFamily="34" charset="-122"/>
                    <a:cs typeface="Arial Unicode MS" pitchFamily="34" charset="-122"/>
                  </a:rPr>
                  <a:t>   zero initial.</a:t>
                </a:r>
                <a:endParaRPr lang="zh-CN" altLang="en-US" sz="2400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endParaRPr>
              </a:p>
            </p:txBody>
          </p:sp>
          <p:graphicFrame>
            <p:nvGraphicFramePr>
              <p:cNvPr id="11" name="Object 3"/>
              <p:cNvGraphicFramePr>
                <a:graphicFrameLocks noChangeAspect="1"/>
              </p:cNvGraphicFramePr>
              <p:nvPr/>
            </p:nvGraphicFramePr>
            <p:xfrm>
              <a:off x="2722239" y="5813425"/>
              <a:ext cx="1394511" cy="492125"/>
            </p:xfrm>
            <a:graphic>
              <a:graphicData uri="http://schemas.openxmlformats.org/presentationml/2006/ole">
                <p:oleObj spid="_x0000_s695299" name="Equation" r:id="rId5" imgW="634680" imgH="228600" progId="Equation.3">
                  <p:embed/>
                </p:oleObj>
              </a:graphicData>
            </a:graphic>
          </p:graphicFrame>
        </p:grpSp>
        <p:sp>
          <p:nvSpPr>
            <p:cNvPr id="9" name="Rectangle 8"/>
            <p:cNvSpPr/>
            <p:nvPr/>
          </p:nvSpPr>
          <p:spPr bwMode="auto">
            <a:xfrm>
              <a:off x="2590800" y="5410200"/>
              <a:ext cx="1676400" cy="914400"/>
            </a:xfrm>
            <a:prstGeom prst="rect">
              <a:avLst/>
            </a:prstGeom>
            <a:noFill/>
            <a:ln w="76200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04800" y="5715000"/>
            <a:ext cx="7772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dirty="0" smtClean="0">
                <a:solidFill>
                  <a:srgbClr val="FF0066"/>
                </a:solidFill>
                <a:latin typeface="Arial" charset="0"/>
              </a:rPr>
              <a:t>- For                     , universal curves, insensitive to shear viscosity </a:t>
            </a:r>
            <a:endParaRPr lang="zh-CN" altLang="en-US" dirty="0">
              <a:solidFill>
                <a:srgbClr val="FF0066"/>
              </a:solidFill>
            </a:endParaRPr>
          </a:p>
        </p:txBody>
      </p:sp>
      <p:graphicFrame>
        <p:nvGraphicFramePr>
          <p:cNvPr id="695300" name="Object 4"/>
          <p:cNvGraphicFramePr>
            <a:graphicFrameLocks noChangeAspect="1"/>
          </p:cNvGraphicFramePr>
          <p:nvPr/>
        </p:nvGraphicFramePr>
        <p:xfrm>
          <a:off x="990600" y="5715000"/>
          <a:ext cx="1460500" cy="404812"/>
        </p:xfrm>
        <a:graphic>
          <a:graphicData uri="http://schemas.openxmlformats.org/presentationml/2006/ole">
            <p:oleObj spid="_x0000_s695300" name="Equation" r:id="rId6" imgW="711000" imgH="215640" progId="Equation.3">
              <p:embed/>
            </p:oleObj>
          </a:graphicData>
        </a:graphic>
      </p:graphicFrame>
      <p:sp>
        <p:nvSpPr>
          <p:cNvPr id="14" name="Oval 13"/>
          <p:cNvSpPr/>
          <p:nvPr/>
        </p:nvSpPr>
        <p:spPr bwMode="auto">
          <a:xfrm rot="-1020000">
            <a:off x="2041564" y="3716279"/>
            <a:ext cx="3152605" cy="740833"/>
          </a:xfrm>
          <a:prstGeom prst="ellipse">
            <a:avLst/>
          </a:prstGeom>
          <a:noFill/>
          <a:ln w="28575" cap="flat" cmpd="sng" algn="ctr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6150114"/>
            <a:ext cx="8382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dirty="0" smtClean="0">
                <a:solidFill>
                  <a:srgbClr val="993300"/>
                </a:solidFill>
                <a:latin typeface="Arial" charset="0"/>
              </a:rPr>
              <a:t>- For                     , separation between ideal and viscous hydro  </a:t>
            </a:r>
            <a:endParaRPr lang="zh-CN" altLang="en-US" dirty="0">
              <a:solidFill>
                <a:srgbClr val="993300"/>
              </a:solidFill>
            </a:endParaRPr>
          </a:p>
        </p:txBody>
      </p:sp>
      <p:graphicFrame>
        <p:nvGraphicFramePr>
          <p:cNvPr id="695301" name="Object 5"/>
          <p:cNvGraphicFramePr>
            <a:graphicFrameLocks noChangeAspect="1"/>
          </p:cNvGraphicFramePr>
          <p:nvPr/>
        </p:nvGraphicFramePr>
        <p:xfrm>
          <a:off x="990600" y="6172200"/>
          <a:ext cx="1487488" cy="404813"/>
        </p:xfrm>
        <a:graphic>
          <a:graphicData uri="http://schemas.openxmlformats.org/presentationml/2006/ole">
            <p:oleObj spid="_x0000_s695301" name="Equation" r:id="rId7" imgW="723600" imgH="215640" progId="Equation.3">
              <p:embed/>
            </p:oleObj>
          </a:graphicData>
        </a:graphic>
      </p:graphicFrame>
      <p:sp>
        <p:nvSpPr>
          <p:cNvPr id="17" name="Oval 16"/>
          <p:cNvSpPr/>
          <p:nvPr/>
        </p:nvSpPr>
        <p:spPr bwMode="auto">
          <a:xfrm rot="2100000">
            <a:off x="5689795" y="1426076"/>
            <a:ext cx="1885273" cy="2821564"/>
          </a:xfrm>
          <a:prstGeom prst="ellipse">
            <a:avLst/>
          </a:prstGeom>
          <a:noFill/>
          <a:ln w="28575" cap="flat" cmpd="sng" algn="ctr">
            <a:solidFill>
              <a:srgbClr val="99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graphicFrame>
        <p:nvGraphicFramePr>
          <p:cNvPr id="695302" name="Object 6"/>
          <p:cNvGraphicFramePr>
            <a:graphicFrameLocks noChangeAspect="1"/>
          </p:cNvGraphicFramePr>
          <p:nvPr/>
        </p:nvGraphicFramePr>
        <p:xfrm>
          <a:off x="5029200" y="4953000"/>
          <a:ext cx="1673225" cy="404813"/>
        </p:xfrm>
        <a:graphic>
          <a:graphicData uri="http://schemas.openxmlformats.org/presentationml/2006/ole">
            <p:oleObj spid="_x0000_s695302" name="Equation" r:id="rId8" imgW="838080" imgH="215640" progId="Equation.3">
              <p:embed/>
            </p:oleObj>
          </a:graphicData>
        </a:graphic>
      </p:graphicFrame>
      <p:sp>
        <p:nvSpPr>
          <p:cNvPr id="19" name="Rectangle 18"/>
          <p:cNvSpPr/>
          <p:nvPr/>
        </p:nvSpPr>
        <p:spPr bwMode="auto">
          <a:xfrm>
            <a:off x="4191000" y="2819400"/>
            <a:ext cx="1524000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pPr algn="l" eaLnBrk="1" hangingPunct="1"/>
            <a:r>
              <a:rPr lang="en-US" altLang="zh-CN" sz="4000" dirty="0" smtClean="0"/>
              <a:t>        (Practical) upper limits of                     </a:t>
            </a:r>
          </a:p>
        </p:txBody>
      </p:sp>
      <p:graphicFrame>
        <p:nvGraphicFramePr>
          <p:cNvPr id="695303" name="Object 7"/>
          <p:cNvGraphicFramePr>
            <a:graphicFrameLocks noChangeAspect="1"/>
          </p:cNvGraphicFramePr>
          <p:nvPr/>
        </p:nvGraphicFramePr>
        <p:xfrm>
          <a:off x="6477000" y="152400"/>
          <a:ext cx="981075" cy="588963"/>
        </p:xfrm>
        <a:graphic>
          <a:graphicData uri="http://schemas.openxmlformats.org/presentationml/2006/ole">
            <p:oleObj spid="_x0000_s695303" name="Equation" r:id="rId9" imgW="317160" imgH="203040" progId="Equation.3">
              <p:embed/>
            </p:oleObj>
          </a:graphicData>
        </a:graphic>
      </p:graphicFrame>
      <p:sp>
        <p:nvSpPr>
          <p:cNvPr id="20" name="Rectangle 19"/>
          <p:cNvSpPr/>
          <p:nvPr/>
        </p:nvSpPr>
        <p:spPr>
          <a:xfrm>
            <a:off x="6019800" y="1828800"/>
            <a:ext cx="1149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</a:rPr>
              <a:t>Viscous </a:t>
            </a:r>
            <a:endParaRPr lang="zh-CN" alt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24600" y="3352800"/>
            <a:ext cx="8114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latin typeface="Arial" charset="0"/>
              </a:rPr>
              <a:t>Ideal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-Zet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0000" y="432000"/>
            <a:ext cx="6660000" cy="5146358"/>
          </a:xfrm>
          <a:prstGeom prst="rect">
            <a:avLst/>
          </a:prstGeom>
        </p:spPr>
      </p:pic>
      <p:sp>
        <p:nvSpPr>
          <p:cNvPr id="20488" name="Text Box 3"/>
          <p:cNvSpPr txBox="1">
            <a:spLocks noChangeArrowheads="1"/>
          </p:cNvSpPr>
          <p:nvPr/>
        </p:nvSpPr>
        <p:spPr bwMode="auto">
          <a:xfrm>
            <a:off x="4953000" y="14478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0" lang="en-US" dirty="0">
              <a:latin typeface="Arial" charset="0"/>
            </a:endParaRPr>
          </a:p>
        </p:txBody>
      </p:sp>
      <p:graphicFrame>
        <p:nvGraphicFramePr>
          <p:cNvPr id="697347" name="Object 3"/>
          <p:cNvGraphicFramePr>
            <a:graphicFrameLocks noChangeAspect="1"/>
          </p:cNvGraphicFramePr>
          <p:nvPr/>
        </p:nvGraphicFramePr>
        <p:xfrm>
          <a:off x="609600" y="5334000"/>
          <a:ext cx="1049338" cy="385763"/>
        </p:xfrm>
        <a:graphic>
          <a:graphicData uri="http://schemas.openxmlformats.org/presentationml/2006/ole">
            <p:oleObj spid="_x0000_s697347" name="Equation" r:id="rId5" imgW="583920" imgH="22860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381000" y="5334000"/>
            <a:ext cx="723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dirty="0" smtClean="0">
                <a:solidFill>
                  <a:schemeClr val="accent6"/>
                </a:solidFill>
                <a:latin typeface="Arial" charset="0"/>
              </a:rPr>
              <a:t>-                 is sensitive to initialization of       and starting time </a:t>
            </a:r>
            <a:endParaRPr lang="zh-CN" altLang="en-US" dirty="0"/>
          </a:p>
        </p:txBody>
      </p:sp>
      <p:graphicFrame>
        <p:nvGraphicFramePr>
          <p:cNvPr id="697348" name="Object 4"/>
          <p:cNvGraphicFramePr>
            <a:graphicFrameLocks noChangeAspect="1"/>
          </p:cNvGraphicFramePr>
          <p:nvPr/>
        </p:nvGraphicFramePr>
        <p:xfrm>
          <a:off x="7315201" y="5334000"/>
          <a:ext cx="228600" cy="428625"/>
        </p:xfrm>
        <a:graphic>
          <a:graphicData uri="http://schemas.openxmlformats.org/presentationml/2006/ole">
            <p:oleObj spid="_x0000_s697348" name="Equation" r:id="rId6" imgW="164880" imgH="228600" progId="Equation.3">
              <p:embed/>
            </p:oleObj>
          </a:graphicData>
        </a:graphic>
      </p:graphicFrame>
      <p:graphicFrame>
        <p:nvGraphicFramePr>
          <p:cNvPr id="697349" name="Object 5"/>
          <p:cNvGraphicFramePr>
            <a:graphicFrameLocks noChangeAspect="1"/>
          </p:cNvGraphicFramePr>
          <p:nvPr/>
        </p:nvGraphicFramePr>
        <p:xfrm>
          <a:off x="5029200" y="5410200"/>
          <a:ext cx="304800" cy="285750"/>
        </p:xfrm>
        <a:graphic>
          <a:graphicData uri="http://schemas.openxmlformats.org/presentationml/2006/ole">
            <p:oleObj spid="_x0000_s697349" name="Equation" r:id="rId7" imgW="164880" imgH="152280" progId="Equation.3">
              <p:embed/>
            </p:oleObj>
          </a:graphicData>
        </a:graphic>
      </p:graphicFrame>
      <p:graphicFrame>
        <p:nvGraphicFramePr>
          <p:cNvPr id="697351" name="Object 7"/>
          <p:cNvGraphicFramePr>
            <a:graphicFrameLocks noChangeAspect="1"/>
          </p:cNvGraphicFramePr>
          <p:nvPr/>
        </p:nvGraphicFramePr>
        <p:xfrm>
          <a:off x="2971800" y="5791200"/>
          <a:ext cx="2281238" cy="385763"/>
        </p:xfrm>
        <a:graphic>
          <a:graphicData uri="http://schemas.openxmlformats.org/presentationml/2006/ole">
            <p:oleObj spid="_x0000_s697351" name="Equation" r:id="rId8" imgW="1269720" imgH="22860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381000" y="5791200"/>
            <a:ext cx="26212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accent6"/>
                </a:solidFill>
                <a:latin typeface="Arial" charset="0"/>
              </a:rPr>
              <a:t>-for N-S initialization: </a:t>
            </a:r>
            <a:endParaRPr lang="zh-CN" altLang="en-US" dirty="0"/>
          </a:p>
        </p:txBody>
      </p:sp>
      <p:sp>
        <p:nvSpPr>
          <p:cNvPr id="13" name="Rectangle 12"/>
          <p:cNvSpPr/>
          <p:nvPr/>
        </p:nvSpPr>
        <p:spPr>
          <a:xfrm>
            <a:off x="324899" y="6172200"/>
            <a:ext cx="28184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dirty="0" smtClean="0">
                <a:solidFill>
                  <a:schemeClr val="accent6"/>
                </a:solidFill>
                <a:latin typeface="Arial" charset="0"/>
              </a:rPr>
              <a:t> -for zero initialization: </a:t>
            </a:r>
            <a:endParaRPr lang="zh-CN" altLang="en-US" dirty="0"/>
          </a:p>
        </p:txBody>
      </p:sp>
      <p:graphicFrame>
        <p:nvGraphicFramePr>
          <p:cNvPr id="697352" name="Object 8"/>
          <p:cNvGraphicFramePr>
            <a:graphicFrameLocks noChangeAspect="1"/>
          </p:cNvGraphicFramePr>
          <p:nvPr/>
        </p:nvGraphicFramePr>
        <p:xfrm>
          <a:off x="2971800" y="6172200"/>
          <a:ext cx="2286000" cy="385763"/>
        </p:xfrm>
        <a:graphic>
          <a:graphicData uri="http://schemas.openxmlformats.org/presentationml/2006/ole">
            <p:oleObj spid="_x0000_s697352" name="Equation" r:id="rId9" imgW="1193760" imgH="228600" progId="Equation.3">
              <p:embed/>
            </p:oleObj>
          </a:graphicData>
        </a:graphic>
      </p:graphicFrame>
      <p:graphicFrame>
        <p:nvGraphicFramePr>
          <p:cNvPr id="697353" name="Object 9"/>
          <p:cNvGraphicFramePr>
            <a:graphicFrameLocks noChangeAspect="1"/>
          </p:cNvGraphicFramePr>
          <p:nvPr/>
        </p:nvGraphicFramePr>
        <p:xfrm>
          <a:off x="5410200" y="5791200"/>
          <a:ext cx="1885950" cy="392112"/>
        </p:xfrm>
        <a:graphic>
          <a:graphicData uri="http://schemas.openxmlformats.org/presentationml/2006/ole">
            <p:oleObj spid="_x0000_s697353" name="Equation" r:id="rId10" imgW="914400" imgH="228600" progId="Equation.3">
              <p:embed/>
            </p:oleObj>
          </a:graphicData>
        </a:graphic>
      </p:graphicFrame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pPr algn="l" eaLnBrk="1" hangingPunct="1"/>
            <a:r>
              <a:rPr lang="en-US" altLang="zh-CN" sz="4000" dirty="0" smtClean="0"/>
              <a:t>        (Practical) upper limits of                     </a:t>
            </a:r>
          </a:p>
        </p:txBody>
      </p:sp>
      <p:graphicFrame>
        <p:nvGraphicFramePr>
          <p:cNvPr id="697354" name="Object 10"/>
          <p:cNvGraphicFramePr>
            <a:graphicFrameLocks noChangeAspect="1"/>
          </p:cNvGraphicFramePr>
          <p:nvPr/>
        </p:nvGraphicFramePr>
        <p:xfrm>
          <a:off x="6477000" y="152400"/>
          <a:ext cx="981075" cy="588963"/>
        </p:xfrm>
        <a:graphic>
          <a:graphicData uri="http://schemas.openxmlformats.org/presentationml/2006/ole">
            <p:oleObj spid="_x0000_s697354" name="Equation" r:id="rId11" imgW="317160" imgH="203040" progId="Equation.3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5181600" y="6156000"/>
            <a:ext cx="29772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+mn-lt"/>
              </a:rPr>
              <a:t>(for larger relaxation time) </a:t>
            </a:r>
            <a:endParaRPr lang="zh-CN" alt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228600" y="3581400"/>
            <a:ext cx="8686800" cy="3048000"/>
          </a:xfrm>
          <a:prstGeom prst="rect">
            <a:avLst/>
          </a:prstGeom>
          <a:ln w="57150">
            <a:solidFill>
              <a:srgbClr val="FFC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pic>
        <p:nvPicPr>
          <p:cNvPr id="8" name="Picture 37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371600"/>
            <a:ext cx="3213100" cy="1752600"/>
          </a:xfrm>
          <a:prstGeom prst="rect">
            <a:avLst/>
          </a:prstGeom>
          <a:noFill/>
        </p:spPr>
      </p:pic>
      <p:grpSp>
        <p:nvGrpSpPr>
          <p:cNvPr id="9" name="Group 72"/>
          <p:cNvGrpSpPr>
            <a:grpSpLocks/>
          </p:cNvGrpSpPr>
          <p:nvPr/>
        </p:nvGrpSpPr>
        <p:grpSpPr bwMode="auto">
          <a:xfrm>
            <a:off x="5638800" y="1143000"/>
            <a:ext cx="2438400" cy="2286000"/>
            <a:chOff x="1371600" y="4420394"/>
            <a:chExt cx="2438400" cy="2286000"/>
          </a:xfrm>
        </p:grpSpPr>
        <p:sp>
          <p:nvSpPr>
            <p:cNvPr id="10" name="Oval 9"/>
            <p:cNvSpPr/>
            <p:nvPr/>
          </p:nvSpPr>
          <p:spPr bwMode="auto">
            <a:xfrm>
              <a:off x="1676400" y="4724400"/>
              <a:ext cx="1828800" cy="1676400"/>
            </a:xfrm>
            <a:prstGeom prst="ellipse">
              <a:avLst/>
            </a:prstGeom>
            <a:gradFill flip="none" rotWithShape="1">
              <a:gsLst>
                <a:gs pos="0">
                  <a:srgbClr val="00CC99">
                    <a:shade val="30000"/>
                    <a:satMod val="115000"/>
                  </a:srgbClr>
                </a:gs>
                <a:gs pos="50000">
                  <a:srgbClr val="00CC99">
                    <a:shade val="67500"/>
                    <a:satMod val="115000"/>
                  </a:srgbClr>
                </a:gs>
                <a:gs pos="100000">
                  <a:srgbClr val="00CC99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 sz="2400">
                <a:ea typeface="宋体" pitchFamily="2" charset="-122"/>
              </a:endParaRPr>
            </a:p>
          </p:txBody>
        </p:sp>
        <p:grpSp>
          <p:nvGrpSpPr>
            <p:cNvPr id="11" name="Group 71"/>
            <p:cNvGrpSpPr>
              <a:grpSpLocks/>
            </p:cNvGrpSpPr>
            <p:nvPr/>
          </p:nvGrpSpPr>
          <p:grpSpPr bwMode="auto">
            <a:xfrm>
              <a:off x="1371600" y="4420394"/>
              <a:ext cx="2438400" cy="2286000"/>
              <a:chOff x="1371600" y="4420394"/>
              <a:chExt cx="2438400" cy="2286000"/>
            </a:xfrm>
          </p:grpSpPr>
          <p:cxnSp>
            <p:nvCxnSpPr>
              <p:cNvPr id="12" name="Straight Arrow Connector 11"/>
              <p:cNvCxnSpPr/>
              <p:nvPr/>
            </p:nvCxnSpPr>
            <p:spPr bwMode="auto">
              <a:xfrm>
                <a:off x="3200400" y="5561807"/>
                <a:ext cx="609600" cy="3175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 bwMode="auto">
              <a:xfrm rot="10800000">
                <a:off x="1371600" y="5561807"/>
                <a:ext cx="609600" cy="3175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 bwMode="auto">
              <a:xfrm rot="5400000">
                <a:off x="2209800" y="6400007"/>
                <a:ext cx="611187" cy="1588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 bwMode="auto">
              <a:xfrm rot="5400000" flipH="1" flipV="1">
                <a:off x="2287587" y="4723607"/>
                <a:ext cx="608013" cy="1588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 bwMode="auto">
              <a:xfrm rot="5400000" flipH="1" flipV="1">
                <a:off x="3036888" y="4764881"/>
                <a:ext cx="427038" cy="404813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 bwMode="auto">
              <a:xfrm rot="16200000" flipV="1">
                <a:off x="1727994" y="4754563"/>
                <a:ext cx="431800" cy="430212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 bwMode="auto">
              <a:xfrm rot="5400000">
                <a:off x="1727994" y="5940426"/>
                <a:ext cx="431800" cy="430212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 bwMode="auto">
              <a:xfrm rot="16200000" flipH="1">
                <a:off x="3048000" y="5942807"/>
                <a:ext cx="457200" cy="457200"/>
              </a:xfrm>
              <a:prstGeom prst="straightConnector1">
                <a:avLst/>
              </a:prstGeom>
              <a:ln>
                <a:headEnd type="none" w="med" len="med"/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488450" name="Object 11"/>
          <p:cNvGraphicFramePr>
            <a:graphicFrameLocks noChangeAspect="1"/>
          </p:cNvGraphicFramePr>
          <p:nvPr/>
        </p:nvGraphicFramePr>
        <p:xfrm>
          <a:off x="2895600" y="2133600"/>
          <a:ext cx="419100" cy="569912"/>
        </p:xfrm>
        <a:graphic>
          <a:graphicData uri="http://schemas.openxmlformats.org/presentationml/2006/ole">
            <p:oleObj spid="_x0000_s488450" name="Equation" r:id="rId4" imgW="139680" imgH="164880" progId="Equation.3">
              <p:embed/>
            </p:oleObj>
          </a:graphicData>
        </a:graphic>
      </p:graphicFrame>
      <p:graphicFrame>
        <p:nvGraphicFramePr>
          <p:cNvPr id="488451" name="Object 11"/>
          <p:cNvGraphicFramePr>
            <a:graphicFrameLocks noChangeAspect="1"/>
          </p:cNvGraphicFramePr>
          <p:nvPr/>
        </p:nvGraphicFramePr>
        <p:xfrm>
          <a:off x="6629400" y="1981200"/>
          <a:ext cx="457200" cy="701675"/>
        </p:xfrm>
        <a:graphic>
          <a:graphicData uri="http://schemas.openxmlformats.org/presentationml/2006/ole">
            <p:oleObj spid="_x0000_s488451" name="Equation" r:id="rId5" imgW="152280" imgH="203040" progId="Equation.3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219200" y="7620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shear viscosity </a:t>
            </a:r>
            <a:endParaRPr lang="zh-CN" altLang="en-US" sz="24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15000" y="762000"/>
            <a:ext cx="243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bulk viscosity </a:t>
            </a:r>
            <a:endParaRPr lang="zh-CN" altLang="en-US" sz="24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0" y="0"/>
            <a:ext cx="9177338" cy="719138"/>
          </a:xfrm>
          <a:prstGeom prst="rect">
            <a:avLst/>
          </a:prstGeom>
          <a:solidFill>
            <a:srgbClr val="A4BBFA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Viscous hydro</a:t>
            </a:r>
            <a:r>
              <a:rPr kumimoji="1" lang="en-US" altLang="zh-CN" sz="40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with shear &amp; bulk viscosity</a:t>
            </a:r>
            <a:endParaRPr kumimoji="1" lang="en-US" altLang="zh-CN" sz="4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3400" y="624840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(2</a:t>
            </a:r>
            <a:r>
              <a:rPr lang="en-US" baseline="30000" dirty="0" smtClean="0"/>
              <a:t>nd</a:t>
            </a:r>
            <a:r>
              <a:rPr lang="en-US" dirty="0" smtClean="0"/>
              <a:t> order shear-bulk -mixing term (</a:t>
            </a:r>
            <a:r>
              <a:rPr lang="en-US" dirty="0" err="1" smtClean="0"/>
              <a:t>Muronga</a:t>
            </a:r>
            <a:r>
              <a:rPr lang="en-US" dirty="0" smtClean="0"/>
              <a:t>, </a:t>
            </a:r>
            <a:r>
              <a:rPr lang="en-US" dirty="0" err="1" smtClean="0"/>
              <a:t>Rischke</a:t>
            </a:r>
            <a:r>
              <a:rPr lang="en-US" dirty="0" smtClean="0"/>
              <a:t>) not included.)</a:t>
            </a:r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228600" y="3581400"/>
            <a:ext cx="8915400" cy="2546350"/>
            <a:chOff x="152400" y="2895600"/>
            <a:chExt cx="8763000" cy="2546350"/>
          </a:xfrm>
        </p:grpSpPr>
        <p:graphicFrame>
          <p:nvGraphicFramePr>
            <p:cNvPr id="61" name="Object 2048"/>
            <p:cNvGraphicFramePr>
              <a:graphicFrameLocks noChangeAspect="1"/>
            </p:cNvGraphicFramePr>
            <p:nvPr>
              <p:ph sz="quarter" idx="4294967295"/>
            </p:nvPr>
          </p:nvGraphicFramePr>
          <p:xfrm>
            <a:off x="609600" y="3354388"/>
            <a:ext cx="1676400" cy="419100"/>
          </p:xfrm>
          <a:graphic>
            <a:graphicData uri="http://schemas.openxmlformats.org/presentationml/2006/ole">
              <p:oleObj spid="_x0000_s488480" name="Equation" r:id="rId6" imgW="876240" imgH="253800" progId="Equation.3">
                <p:embed/>
              </p:oleObj>
            </a:graphicData>
          </a:graphic>
        </p:graphicFrame>
        <p:sp>
          <p:nvSpPr>
            <p:cNvPr id="62" name="Text Box 1034"/>
            <p:cNvSpPr txBox="1">
              <a:spLocks noChangeArrowheads="1"/>
            </p:cNvSpPr>
            <p:nvPr/>
          </p:nvSpPr>
          <p:spPr bwMode="auto">
            <a:xfrm>
              <a:off x="228600" y="2895600"/>
              <a:ext cx="2438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en-US" altLang="zh-CN" sz="2000" dirty="0">
                  <a:latin typeface="Arial" charset="0"/>
                </a:rPr>
                <a:t>Conservation laws:</a:t>
              </a:r>
            </a:p>
          </p:txBody>
        </p:sp>
        <p:graphicFrame>
          <p:nvGraphicFramePr>
            <p:cNvPr id="63" name="Object 2049"/>
            <p:cNvGraphicFramePr>
              <a:graphicFrameLocks noChangeAspect="1"/>
            </p:cNvGraphicFramePr>
            <p:nvPr/>
          </p:nvGraphicFramePr>
          <p:xfrm>
            <a:off x="2895600" y="3352800"/>
            <a:ext cx="5410200" cy="396875"/>
          </p:xfrm>
          <a:graphic>
            <a:graphicData uri="http://schemas.openxmlformats.org/presentationml/2006/ole">
              <p:oleObj spid="_x0000_s488481" name="Equation" r:id="rId7" imgW="2476440" imgH="228600" progId="Equation.3">
                <p:embed/>
              </p:oleObj>
            </a:graphicData>
          </a:graphic>
        </p:graphicFrame>
        <p:graphicFrame>
          <p:nvGraphicFramePr>
            <p:cNvPr id="64" name="Object 2055"/>
            <p:cNvGraphicFramePr>
              <a:graphicFrameLocks noChangeAspect="1"/>
            </p:cNvGraphicFramePr>
            <p:nvPr/>
          </p:nvGraphicFramePr>
          <p:xfrm>
            <a:off x="304800" y="4191000"/>
            <a:ext cx="6019800" cy="685800"/>
          </p:xfrm>
          <a:graphic>
            <a:graphicData uri="http://schemas.openxmlformats.org/presentationml/2006/ole">
              <p:oleObj spid="_x0000_s488482" name="Equation" r:id="rId8" imgW="3327120" imgH="457200" progId="Equation.3">
                <p:embed/>
              </p:oleObj>
            </a:graphicData>
          </a:graphic>
        </p:graphicFrame>
        <p:sp>
          <p:nvSpPr>
            <p:cNvPr id="65" name="Text Box 1069"/>
            <p:cNvSpPr txBox="1">
              <a:spLocks noChangeArrowheads="1"/>
            </p:cNvSpPr>
            <p:nvPr/>
          </p:nvSpPr>
          <p:spPr bwMode="auto">
            <a:xfrm>
              <a:off x="152400" y="3810000"/>
              <a:ext cx="8763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0" lang="en-US" altLang="zh-CN" sz="2000" dirty="0" smtClean="0">
                  <a:latin typeface="Arial" charset="0"/>
                </a:rPr>
                <a:t>   Evolution </a:t>
              </a:r>
              <a:r>
                <a:rPr kumimoji="0" lang="en-US" altLang="zh-CN" sz="2000" dirty="0">
                  <a:latin typeface="Arial" charset="0"/>
                </a:rPr>
                <a:t>equations for shear pressure tensor         </a:t>
              </a:r>
              <a:r>
                <a:rPr kumimoji="0" lang="en-US" altLang="zh-CN" sz="2000" dirty="0" smtClean="0">
                  <a:latin typeface="Arial" charset="0"/>
                </a:rPr>
                <a:t>and bulk pressure     </a:t>
              </a:r>
              <a:endParaRPr kumimoji="0" lang="en-US" altLang="zh-CN" sz="2000" dirty="0">
                <a:latin typeface="Arial" charset="0"/>
              </a:endParaRPr>
            </a:p>
          </p:txBody>
        </p:sp>
        <p:graphicFrame>
          <p:nvGraphicFramePr>
            <p:cNvPr id="66" name="Object 2054"/>
            <p:cNvGraphicFramePr>
              <a:graphicFrameLocks/>
            </p:cNvGraphicFramePr>
            <p:nvPr/>
          </p:nvGraphicFramePr>
          <p:xfrm>
            <a:off x="5562600" y="3765550"/>
            <a:ext cx="609600" cy="387350"/>
          </p:xfrm>
          <a:graphic>
            <a:graphicData uri="http://schemas.openxmlformats.org/presentationml/2006/ole">
              <p:oleObj spid="_x0000_s488483" name="Equation" r:id="rId9" imgW="266400" imgH="203040" progId="Equation.3">
                <p:embed/>
              </p:oleObj>
            </a:graphicData>
          </a:graphic>
        </p:graphicFrame>
        <p:graphicFrame>
          <p:nvGraphicFramePr>
            <p:cNvPr id="67" name="Object 2055"/>
            <p:cNvGraphicFramePr>
              <a:graphicFrameLocks noChangeAspect="1"/>
            </p:cNvGraphicFramePr>
            <p:nvPr/>
          </p:nvGraphicFramePr>
          <p:xfrm>
            <a:off x="304799" y="4800600"/>
            <a:ext cx="6019801" cy="641350"/>
          </p:xfrm>
          <a:graphic>
            <a:graphicData uri="http://schemas.openxmlformats.org/presentationml/2006/ole">
              <p:oleObj spid="_x0000_s488484" name="Equation" r:id="rId10" imgW="3708360" imgH="457200" progId="Equation.3">
                <p:embed/>
              </p:oleObj>
            </a:graphicData>
          </a:graphic>
        </p:graphicFrame>
        <p:graphicFrame>
          <p:nvGraphicFramePr>
            <p:cNvPr id="68" name="Object 0"/>
            <p:cNvGraphicFramePr>
              <a:graphicFrameLocks noChangeAspect="1"/>
            </p:cNvGraphicFramePr>
            <p:nvPr/>
          </p:nvGraphicFramePr>
          <p:xfrm>
            <a:off x="4800600" y="3352800"/>
            <a:ext cx="3440112" cy="401638"/>
          </p:xfrm>
          <a:graphic>
            <a:graphicData uri="http://schemas.openxmlformats.org/presentationml/2006/ole">
              <p:oleObj spid="_x0000_s488485" name="Equation" r:id="rId11" imgW="2057400" imgH="228600" progId="Equation.3">
                <p:embed/>
              </p:oleObj>
            </a:graphicData>
          </a:graphic>
        </p:graphicFrame>
        <p:sp>
          <p:nvSpPr>
            <p:cNvPr id="69" name="Rectangle 68"/>
            <p:cNvSpPr/>
            <p:nvPr/>
          </p:nvSpPr>
          <p:spPr bwMode="auto">
            <a:xfrm>
              <a:off x="1981200" y="4343400"/>
              <a:ext cx="1524000" cy="304800"/>
            </a:xfrm>
            <a:prstGeom prst="rect">
              <a:avLst/>
            </a:prstGeom>
            <a:noFill/>
            <a:ln w="381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2209800" y="4953000"/>
              <a:ext cx="1447800" cy="304800"/>
            </a:xfrm>
            <a:prstGeom prst="rect">
              <a:avLst/>
            </a:prstGeom>
            <a:noFill/>
            <a:ln w="38100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</p:grpSp>
      <p:graphicFrame>
        <p:nvGraphicFramePr>
          <p:cNvPr id="33" name="Object 2054"/>
          <p:cNvGraphicFramePr>
            <a:graphicFrameLocks/>
          </p:cNvGraphicFramePr>
          <p:nvPr/>
        </p:nvGraphicFramePr>
        <p:xfrm>
          <a:off x="8305800" y="4572000"/>
          <a:ext cx="384175" cy="290513"/>
        </p:xfrm>
        <a:graphic>
          <a:graphicData uri="http://schemas.openxmlformats.org/presentationml/2006/ole">
            <p:oleObj spid="_x0000_s488486" name="Equation" r:id="rId12" imgW="16488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x-Zet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0000" y="432000"/>
            <a:ext cx="6660000" cy="5130600"/>
          </a:xfrm>
          <a:prstGeom prst="rect">
            <a:avLst/>
          </a:prstGeom>
        </p:spPr>
      </p:pic>
      <p:sp>
        <p:nvSpPr>
          <p:cNvPr id="3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pPr algn="l" eaLnBrk="1" hangingPunct="1"/>
            <a:r>
              <a:rPr lang="en-US" altLang="zh-CN" sz="4000" dirty="0" smtClean="0"/>
              <a:t>        (Practical) upper limits of                     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0" y="5334000"/>
            <a:ext cx="9144000" cy="1524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0488" name="Text Box 3"/>
          <p:cNvSpPr txBox="1">
            <a:spLocks noChangeArrowheads="1"/>
          </p:cNvSpPr>
          <p:nvPr/>
        </p:nvSpPr>
        <p:spPr bwMode="auto">
          <a:xfrm>
            <a:off x="4953000" y="14478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0" lang="en-US" dirty="0">
              <a:latin typeface="Arial" charset="0"/>
            </a:endParaRPr>
          </a:p>
        </p:txBody>
      </p:sp>
      <p:graphicFrame>
        <p:nvGraphicFramePr>
          <p:cNvPr id="697351" name="Object 7"/>
          <p:cNvGraphicFramePr>
            <a:graphicFrameLocks noChangeAspect="1"/>
          </p:cNvGraphicFramePr>
          <p:nvPr/>
        </p:nvGraphicFramePr>
        <p:xfrm>
          <a:off x="2971800" y="5791200"/>
          <a:ext cx="2281238" cy="385763"/>
        </p:xfrm>
        <a:graphic>
          <a:graphicData uri="http://schemas.openxmlformats.org/presentationml/2006/ole">
            <p:oleObj spid="_x0000_s701446" name="Equation" r:id="rId5" imgW="1269720" imgH="22860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381000" y="5791200"/>
            <a:ext cx="26212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accent6"/>
                </a:solidFill>
                <a:latin typeface="Arial" charset="0"/>
              </a:rPr>
              <a:t>-for N-S initialization: </a:t>
            </a:r>
            <a:endParaRPr lang="zh-CN" altLang="en-US" dirty="0"/>
          </a:p>
        </p:txBody>
      </p:sp>
      <p:sp>
        <p:nvSpPr>
          <p:cNvPr id="13" name="Rectangle 12"/>
          <p:cNvSpPr/>
          <p:nvPr/>
        </p:nvSpPr>
        <p:spPr>
          <a:xfrm>
            <a:off x="324898" y="6172200"/>
            <a:ext cx="26469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dirty="0" smtClean="0">
                <a:solidFill>
                  <a:schemeClr val="accent6"/>
                </a:solidFill>
                <a:latin typeface="Arial" charset="0"/>
              </a:rPr>
              <a:t> -for zero initialization:</a:t>
            </a:r>
            <a:endParaRPr lang="zh-CN" altLang="en-US" dirty="0">
              <a:solidFill>
                <a:schemeClr val="tx2"/>
              </a:solidFill>
            </a:endParaRPr>
          </a:p>
        </p:txBody>
      </p:sp>
      <p:graphicFrame>
        <p:nvGraphicFramePr>
          <p:cNvPr id="697352" name="Object 8"/>
          <p:cNvGraphicFramePr>
            <a:graphicFrameLocks noChangeAspect="1"/>
          </p:cNvGraphicFramePr>
          <p:nvPr/>
        </p:nvGraphicFramePr>
        <p:xfrm>
          <a:off x="5181600" y="6172200"/>
          <a:ext cx="1801812" cy="385763"/>
        </p:xfrm>
        <a:graphic>
          <a:graphicData uri="http://schemas.openxmlformats.org/presentationml/2006/ole">
            <p:oleObj spid="_x0000_s701447" name="Equation" r:id="rId6" imgW="850680" imgH="228600" progId="Equation.3">
              <p:embed/>
            </p:oleObj>
          </a:graphicData>
        </a:graphic>
      </p:graphicFrame>
      <p:graphicFrame>
        <p:nvGraphicFramePr>
          <p:cNvPr id="697353" name="Object 9"/>
          <p:cNvGraphicFramePr>
            <a:graphicFrameLocks noChangeAspect="1"/>
          </p:cNvGraphicFramePr>
          <p:nvPr/>
        </p:nvGraphicFramePr>
        <p:xfrm>
          <a:off x="5410200" y="5791200"/>
          <a:ext cx="1885950" cy="392112"/>
        </p:xfrm>
        <a:graphic>
          <a:graphicData uri="http://schemas.openxmlformats.org/presentationml/2006/ole">
            <p:oleObj spid="_x0000_s701448" name="Equation" r:id="rId7" imgW="914400" imgH="228600" progId="Equation.3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2971800" y="6172200"/>
            <a:ext cx="2291012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chemeClr val="tx2"/>
                </a:solidFill>
                <a:latin typeface="Arial" charset="0"/>
              </a:rPr>
              <a:t>no upper limits for </a:t>
            </a:r>
            <a:endParaRPr lang="zh-CN" altLang="en-US" dirty="0"/>
          </a:p>
        </p:txBody>
      </p:sp>
      <p:sp>
        <p:nvSpPr>
          <p:cNvPr id="16" name="Rectangle 15"/>
          <p:cNvSpPr/>
          <p:nvPr/>
        </p:nvSpPr>
        <p:spPr>
          <a:xfrm>
            <a:off x="1524000" y="5334000"/>
            <a:ext cx="5791200" cy="40011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txBody>
          <a:bodyPr wrap="square">
            <a:spAutoFit/>
          </a:bodyPr>
          <a:lstStyle/>
          <a:p>
            <a:pPr algn="l"/>
            <a:r>
              <a:rPr lang="en-US" altLang="zh-CN" dirty="0" smtClean="0">
                <a:solidFill>
                  <a:srgbClr val="CC0099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Bulk relaxation time       with critical slowing down </a:t>
            </a:r>
            <a:endParaRPr lang="zh-CN" altLang="en-US" dirty="0">
              <a:solidFill>
                <a:srgbClr val="CC0099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53200" y="4248000"/>
            <a:ext cx="4322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400" b="1" dirty="0" smtClean="0">
                <a:solidFill>
                  <a:srgbClr val="800080"/>
                </a:solidFill>
                <a:latin typeface="+mj-lt"/>
                <a:ea typeface="Arial Unicode MS" pitchFamily="34" charset="-122"/>
                <a:cs typeface="Arial Unicode MS" pitchFamily="34" charset="-122"/>
              </a:rPr>
              <a:t>*</a:t>
            </a:r>
            <a:endParaRPr lang="zh-CN" altLang="en-US" sz="4400" b="1" dirty="0">
              <a:solidFill>
                <a:srgbClr val="800080"/>
              </a:solidFill>
              <a:latin typeface="+mj-lt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162800" y="5638800"/>
            <a:ext cx="4322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400" b="1" dirty="0" smtClean="0">
                <a:solidFill>
                  <a:srgbClr val="800080"/>
                </a:solidFill>
                <a:latin typeface="+mj-lt"/>
                <a:ea typeface="Arial Unicode MS" pitchFamily="34" charset="-122"/>
                <a:cs typeface="Arial Unicode MS" pitchFamily="34" charset="-122"/>
              </a:rPr>
              <a:t>*</a:t>
            </a:r>
            <a:endParaRPr lang="zh-CN" altLang="en-US" sz="4400" b="1" dirty="0">
              <a:solidFill>
                <a:srgbClr val="800080"/>
              </a:solidFill>
              <a:latin typeface="+mj-lt"/>
              <a:ea typeface="Arial Unicode MS" pitchFamily="34" charset="-122"/>
              <a:cs typeface="Arial Unicode MS" pitchFamily="34" charset="-122"/>
            </a:endParaRPr>
          </a:p>
        </p:txBody>
      </p:sp>
      <p:graphicFrame>
        <p:nvGraphicFramePr>
          <p:cNvPr id="701450" name="Object 10"/>
          <p:cNvGraphicFramePr>
            <a:graphicFrameLocks noChangeAspect="1"/>
          </p:cNvGraphicFramePr>
          <p:nvPr/>
        </p:nvGraphicFramePr>
        <p:xfrm>
          <a:off x="3886200" y="5334000"/>
          <a:ext cx="398463" cy="381000"/>
        </p:xfrm>
        <a:graphic>
          <a:graphicData uri="http://schemas.openxmlformats.org/presentationml/2006/ole">
            <p:oleObj spid="_x0000_s701450" name="Equation" r:id="rId8" imgW="190440" imgH="215640" progId="Equation.3">
              <p:embed/>
            </p:oleObj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0" y="0"/>
            <a:ext cx="5334000" cy="3810000"/>
            <a:chOff x="0" y="0"/>
            <a:chExt cx="5334000" cy="3810000"/>
          </a:xfrm>
        </p:grpSpPr>
        <p:pic>
          <p:nvPicPr>
            <p:cNvPr id="22" name="Picture 21" descr="critical.png"/>
            <p:cNvPicPr>
              <a:picLocks noChangeAspect="1"/>
            </p:cNvPicPr>
            <p:nvPr/>
          </p:nvPicPr>
          <p:blipFill>
            <a:blip r:embed="rId9"/>
            <a:srcRect l="1919" t="3981" r="8788" b="3333"/>
            <a:stretch>
              <a:fillRect/>
            </a:stretch>
          </p:blipFill>
          <p:spPr>
            <a:xfrm>
              <a:off x="0" y="0"/>
              <a:ext cx="5334000" cy="38100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CC0099">
                  <a:alpha val="45882"/>
                </a:srgbClr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25" name="Rectangle 24"/>
            <p:cNvSpPr/>
            <p:nvPr/>
          </p:nvSpPr>
          <p:spPr>
            <a:xfrm>
              <a:off x="1600200" y="0"/>
              <a:ext cx="3733800" cy="400110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CC0099"/>
              </a:solidFill>
            </a:ln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dirty="0" smtClean="0">
                  <a:solidFill>
                    <a:srgbClr val="CC0099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        with critical slowing down </a:t>
              </a:r>
              <a:endParaRPr lang="zh-CN" altLang="en-US" dirty="0">
                <a:solidFill>
                  <a:srgbClr val="CC0099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graphicFrame>
          <p:nvGraphicFramePr>
            <p:cNvPr id="701451" name="Object 11"/>
            <p:cNvGraphicFramePr>
              <a:graphicFrameLocks noChangeAspect="1"/>
            </p:cNvGraphicFramePr>
            <p:nvPr/>
          </p:nvGraphicFramePr>
          <p:xfrm>
            <a:off x="1828800" y="0"/>
            <a:ext cx="398463" cy="381000"/>
          </p:xfrm>
          <a:graphic>
            <a:graphicData uri="http://schemas.openxmlformats.org/presentationml/2006/ole">
              <p:oleObj spid="_x0000_s701451" name="Equation" r:id="rId10" imgW="190440" imgH="215640" progId="Equation.3">
                <p:embed/>
              </p:oleObj>
            </a:graphicData>
          </a:graphic>
        </p:graphicFrame>
        <p:graphicFrame>
          <p:nvGraphicFramePr>
            <p:cNvPr id="701452" name="Object 12"/>
            <p:cNvGraphicFramePr>
              <a:graphicFrameLocks noChangeAspect="1"/>
            </p:cNvGraphicFramePr>
            <p:nvPr/>
          </p:nvGraphicFramePr>
          <p:xfrm>
            <a:off x="2819400" y="457200"/>
            <a:ext cx="2286000" cy="392113"/>
          </p:xfrm>
          <a:graphic>
            <a:graphicData uri="http://schemas.openxmlformats.org/presentationml/2006/ole">
              <p:oleObj spid="_x0000_s701452" name="Equation" r:id="rId11" imgW="1307880" imgH="228600" progId="Equation.3">
                <p:embed/>
              </p:oleObj>
            </a:graphicData>
          </a:graphic>
        </p:graphicFrame>
        <p:sp>
          <p:nvSpPr>
            <p:cNvPr id="30" name="TextBox 29"/>
            <p:cNvSpPr txBox="1"/>
            <p:nvPr/>
          </p:nvSpPr>
          <p:spPr>
            <a:xfrm>
              <a:off x="3962400" y="2590800"/>
              <a:ext cx="1219200" cy="400110"/>
            </a:xfrm>
            <a:prstGeom prst="rect">
              <a:avLst/>
            </a:prstGeom>
            <a:noFill/>
            <a:ln>
              <a:solidFill>
                <a:srgbClr val="CC0099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rgbClr val="FF0066"/>
                  </a:solidFill>
                </a:rPr>
                <a:t>~0.5 fm/c</a:t>
              </a:r>
              <a:endParaRPr lang="zh-CN" altLang="en-US" b="1" dirty="0">
                <a:solidFill>
                  <a:srgbClr val="FF0066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447800" y="533400"/>
              <a:ext cx="984564" cy="400110"/>
            </a:xfrm>
            <a:prstGeom prst="rect">
              <a:avLst/>
            </a:prstGeom>
            <a:ln>
              <a:solidFill>
                <a:srgbClr val="CC0099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altLang="zh-CN" b="1" dirty="0" smtClean="0">
                  <a:solidFill>
                    <a:srgbClr val="00B050"/>
                  </a:solidFill>
                </a:rPr>
                <a:t>~5 fm/c</a:t>
              </a:r>
              <a:endParaRPr lang="zh-CN" altLang="en-US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332827" y="4038600"/>
            <a:ext cx="1167618" cy="614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FD988D"/>
                </a:solidFill>
              </a:rPr>
              <a:t>QGP</a:t>
            </a:r>
            <a:endParaRPr lang="zh-CN" altLang="en-US" sz="2800" b="1" dirty="0">
              <a:solidFill>
                <a:srgbClr val="FD988D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24200" y="4038600"/>
            <a:ext cx="998706" cy="614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8686E2"/>
                </a:solidFill>
              </a:rPr>
              <a:t>HRG</a:t>
            </a:r>
            <a:endParaRPr lang="zh-CN" altLang="en-US" sz="2800" b="1" dirty="0">
              <a:solidFill>
                <a:srgbClr val="8686E2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73581" y="1600200"/>
            <a:ext cx="885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8686E2"/>
                </a:solidFill>
              </a:rPr>
              <a:t>HRG</a:t>
            </a:r>
            <a:endParaRPr lang="zh-CN" altLang="en-US" sz="2400" b="1" dirty="0">
              <a:solidFill>
                <a:srgbClr val="8686E2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623193" y="1524000"/>
            <a:ext cx="849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D988D"/>
                </a:solidFill>
              </a:rPr>
              <a:t>QGP</a:t>
            </a:r>
            <a:endParaRPr lang="zh-CN" altLang="en-US" sz="2400" dirty="0"/>
          </a:p>
        </p:txBody>
      </p:sp>
      <p:sp>
        <p:nvSpPr>
          <p:cNvPr id="28" name="Right Arrow 27"/>
          <p:cNvSpPr/>
          <p:nvPr/>
        </p:nvSpPr>
        <p:spPr bwMode="auto">
          <a:xfrm rot="-2340000">
            <a:off x="5981951" y="4809517"/>
            <a:ext cx="875474" cy="340661"/>
          </a:xfrm>
          <a:prstGeom prst="rightArrow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graphicFrame>
        <p:nvGraphicFramePr>
          <p:cNvPr id="701453" name="Object 13"/>
          <p:cNvGraphicFramePr>
            <a:graphicFrameLocks noChangeAspect="1"/>
          </p:cNvGraphicFramePr>
          <p:nvPr/>
        </p:nvGraphicFramePr>
        <p:xfrm>
          <a:off x="6477000" y="152400"/>
          <a:ext cx="981075" cy="588963"/>
        </p:xfrm>
        <a:graphic>
          <a:graphicData uri="http://schemas.openxmlformats.org/presentationml/2006/ole">
            <p:oleObj spid="_x0000_s701453" name="Equation" r:id="rId12" imgW="3171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81000" y="1905000"/>
            <a:ext cx="7772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400" dirty="0" smtClean="0">
                <a:solidFill>
                  <a:srgbClr val="C00000"/>
                </a:solidFill>
                <a:latin typeface="Arial" charset="0"/>
              </a:rPr>
              <a:t>Extracting       from exp. data: </a:t>
            </a:r>
            <a:endParaRPr lang="en-US" altLang="zh-CN" sz="44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743200"/>
            <a:ext cx="838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4400" dirty="0" smtClean="0">
                <a:solidFill>
                  <a:srgbClr val="C00000"/>
                </a:solidFill>
                <a:latin typeface="Arial" charset="0"/>
              </a:rPr>
              <a:t>uncertainties from bulk viscosity   </a:t>
            </a:r>
            <a:endParaRPr lang="en-US" altLang="zh-CN" sz="4400" dirty="0">
              <a:solidFill>
                <a:srgbClr val="C00000"/>
              </a:solidFill>
              <a:latin typeface="Arial" charset="0"/>
            </a:endParaRPr>
          </a:p>
        </p:txBody>
      </p:sp>
      <p:graphicFrame>
        <p:nvGraphicFramePr>
          <p:cNvPr id="679939" name="Object 5"/>
          <p:cNvGraphicFramePr>
            <a:graphicFrameLocks noChangeAspect="1"/>
          </p:cNvGraphicFramePr>
          <p:nvPr/>
        </p:nvGraphicFramePr>
        <p:xfrm>
          <a:off x="3276600" y="1981200"/>
          <a:ext cx="911225" cy="746125"/>
        </p:xfrm>
        <a:graphic>
          <a:graphicData uri="http://schemas.openxmlformats.org/presentationml/2006/ole">
            <p:oleObj spid="_x0000_s702467" name="Equation" r:id="rId4" imgW="2919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pPr eaLnBrk="1" hangingPunct="1"/>
            <a:r>
              <a:rPr lang="en-US" altLang="zh-CN" sz="4000" dirty="0" smtClean="0"/>
              <a:t>Uncertainties from bulk viscosity </a:t>
            </a:r>
          </a:p>
        </p:txBody>
      </p:sp>
      <p:sp>
        <p:nvSpPr>
          <p:cNvPr id="20488" name="Text Box 3"/>
          <p:cNvSpPr txBox="1">
            <a:spLocks noChangeArrowheads="1"/>
          </p:cNvSpPr>
          <p:nvPr/>
        </p:nvSpPr>
        <p:spPr bwMode="auto">
          <a:xfrm>
            <a:off x="4953000" y="14478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0" lang="en-US" dirty="0">
              <a:latin typeface="Arial" charset="0"/>
            </a:endParaRPr>
          </a:p>
        </p:txBody>
      </p:sp>
      <p:pic>
        <p:nvPicPr>
          <p:cNvPr id="15" name="Picture 14" descr="v2-Supr-NS-1.png"/>
          <p:cNvPicPr>
            <a:picLocks noChangeAspect="1"/>
          </p:cNvPicPr>
          <p:nvPr/>
        </p:nvPicPr>
        <p:blipFill>
          <a:blip r:embed="rId4"/>
          <a:srcRect l="5354" t="13333" r="43131" b="38889"/>
          <a:stretch>
            <a:fillRect/>
          </a:stretch>
        </p:blipFill>
        <p:spPr>
          <a:xfrm>
            <a:off x="7200" y="1447800"/>
            <a:ext cx="4572000" cy="3962400"/>
          </a:xfrm>
          <a:prstGeom prst="rect">
            <a:avLst/>
          </a:prstGeom>
        </p:spPr>
      </p:pic>
      <p:pic>
        <p:nvPicPr>
          <p:cNvPr id="16" name="Picture 15" descr="v2-Supr-zero-1.png"/>
          <p:cNvPicPr>
            <a:picLocks noChangeAspect="1"/>
          </p:cNvPicPr>
          <p:nvPr/>
        </p:nvPicPr>
        <p:blipFill>
          <a:blip r:embed="rId5"/>
          <a:srcRect l="5151" t="52222" r="42475"/>
          <a:stretch>
            <a:fillRect/>
          </a:stretch>
        </p:blipFill>
        <p:spPr>
          <a:xfrm>
            <a:off x="4495800" y="1447800"/>
            <a:ext cx="4648200" cy="396240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143000" y="990600"/>
            <a:ext cx="2763898" cy="523220"/>
          </a:xfrm>
          <a:prstGeom prst="rect">
            <a:avLst/>
          </a:prstGeom>
          <a:ln w="57150"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N-S initialization</a:t>
            </a:r>
            <a:endParaRPr lang="zh-CN" altLang="en-US" sz="2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91200" y="990600"/>
            <a:ext cx="2885726" cy="523220"/>
          </a:xfrm>
          <a:prstGeom prst="rect">
            <a:avLst/>
          </a:prstGeom>
          <a:ln w="57150">
            <a:solidFill>
              <a:srgbClr val="FFCC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Zero initialization</a:t>
            </a:r>
            <a:endParaRPr lang="zh-CN" altLang="en-US" sz="2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95600" y="3429000"/>
            <a:ext cx="1447800" cy="762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696200" y="3276600"/>
            <a:ext cx="1143000" cy="1143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752600" y="4191000"/>
            <a:ext cx="2590800" cy="4572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556260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dirty="0" smtClean="0">
                <a:solidFill>
                  <a:schemeClr val="accent6"/>
                </a:solidFill>
                <a:latin typeface="Arial" charset="0"/>
              </a:rPr>
              <a:t>-for N-S initialization: uncertainties from bulk viscosity to the extracted value of           is around </a:t>
            </a:r>
            <a:r>
              <a:rPr lang="en-US" altLang="zh-CN" dirty="0" smtClean="0">
                <a:solidFill>
                  <a:srgbClr val="FF0000"/>
                </a:solidFill>
                <a:latin typeface="Arial" charset="0"/>
              </a:rPr>
              <a:t>15-20%  </a:t>
            </a:r>
            <a:r>
              <a:rPr lang="en-US" altLang="zh-CN" dirty="0" smtClean="0">
                <a:solidFill>
                  <a:schemeClr val="accent6"/>
                </a:solidFill>
                <a:latin typeface="Arial" charset="0"/>
              </a:rPr>
              <a:t>  </a:t>
            </a:r>
            <a:endParaRPr lang="zh-CN" alt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" y="6248400"/>
            <a:ext cx="830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dirty="0" smtClean="0">
                <a:solidFill>
                  <a:schemeClr val="accent6"/>
                </a:solidFill>
                <a:latin typeface="Arial" charset="0"/>
              </a:rPr>
              <a:t>-for zero initialization: uncertainties from bulk viscosity can reach  </a:t>
            </a:r>
            <a:r>
              <a:rPr lang="en-US" altLang="zh-CN" dirty="0" smtClean="0">
                <a:solidFill>
                  <a:srgbClr val="FF0000"/>
                </a:solidFill>
                <a:latin typeface="Arial" charset="0"/>
              </a:rPr>
              <a:t>~50%  </a:t>
            </a:r>
            <a:r>
              <a:rPr lang="en-US" altLang="zh-CN" dirty="0" smtClean="0">
                <a:solidFill>
                  <a:schemeClr val="accent6"/>
                </a:solidFill>
                <a:latin typeface="Arial" charset="0"/>
              </a:rPr>
              <a:t>  </a:t>
            </a:r>
            <a:endParaRPr lang="zh-CN" altLang="en-US" dirty="0"/>
          </a:p>
        </p:txBody>
      </p:sp>
      <p:graphicFrame>
        <p:nvGraphicFramePr>
          <p:cNvPr id="715777" name="Object 1"/>
          <p:cNvGraphicFramePr>
            <a:graphicFrameLocks noChangeAspect="1"/>
          </p:cNvGraphicFramePr>
          <p:nvPr/>
        </p:nvGraphicFramePr>
        <p:xfrm>
          <a:off x="1295400" y="5867400"/>
          <a:ext cx="539750" cy="381000"/>
        </p:xfrm>
        <a:graphic>
          <a:graphicData uri="http://schemas.openxmlformats.org/presentationml/2006/ole">
            <p:oleObj spid="_x0000_s715777" name="Equation" r:id="rId6" imgW="291960" imgH="203040" progId="Equation.3">
              <p:embed/>
            </p:oleObj>
          </a:graphicData>
        </a:graphic>
      </p:graphicFrame>
      <p:graphicFrame>
        <p:nvGraphicFramePr>
          <p:cNvPr id="715778" name="Object 2"/>
          <p:cNvGraphicFramePr>
            <a:graphicFrameLocks noChangeAspect="1"/>
          </p:cNvGraphicFramePr>
          <p:nvPr/>
        </p:nvGraphicFramePr>
        <p:xfrm>
          <a:off x="3276600" y="5257800"/>
          <a:ext cx="2017712" cy="404812"/>
        </p:xfrm>
        <a:graphic>
          <a:graphicData uri="http://schemas.openxmlformats.org/presentationml/2006/ole">
            <p:oleObj spid="_x0000_s715778" name="Equation" r:id="rId7" imgW="10918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 bwMode="auto">
          <a:xfrm>
            <a:off x="0" y="5562600"/>
            <a:ext cx="91440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04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pPr eaLnBrk="1" hangingPunct="1"/>
            <a:r>
              <a:rPr lang="en-US" altLang="zh-CN" sz="4000" dirty="0" smtClean="0"/>
              <a:t>Uncertainties from bulk viscosity </a:t>
            </a:r>
          </a:p>
        </p:txBody>
      </p:sp>
      <p:sp>
        <p:nvSpPr>
          <p:cNvPr id="20488" name="Text Box 3"/>
          <p:cNvSpPr txBox="1">
            <a:spLocks noChangeArrowheads="1"/>
          </p:cNvSpPr>
          <p:nvPr/>
        </p:nvSpPr>
        <p:spPr bwMode="auto">
          <a:xfrm>
            <a:off x="4953000" y="14478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0" lang="en-US" dirty="0">
              <a:latin typeface="Arial" charset="0"/>
            </a:endParaRPr>
          </a:p>
        </p:txBody>
      </p:sp>
      <p:pic>
        <p:nvPicPr>
          <p:cNvPr id="5" name="Picture 4" descr="v2-Supr-NS.png"/>
          <p:cNvPicPr>
            <a:picLocks noChangeAspect="1"/>
          </p:cNvPicPr>
          <p:nvPr/>
        </p:nvPicPr>
        <p:blipFill>
          <a:blip r:embed="rId4"/>
          <a:srcRect l="5152" t="12222" r="43333" b="38889"/>
          <a:stretch>
            <a:fillRect/>
          </a:stretch>
        </p:blipFill>
        <p:spPr>
          <a:xfrm>
            <a:off x="0" y="1371600"/>
            <a:ext cx="4572000" cy="4038600"/>
          </a:xfrm>
          <a:prstGeom prst="rect">
            <a:avLst/>
          </a:prstGeom>
        </p:spPr>
      </p:pic>
      <p:pic>
        <p:nvPicPr>
          <p:cNvPr id="6" name="Picture 5" descr="v2-Supr-zero.png"/>
          <p:cNvPicPr>
            <a:picLocks noChangeAspect="1"/>
          </p:cNvPicPr>
          <p:nvPr/>
        </p:nvPicPr>
        <p:blipFill>
          <a:blip r:embed="rId5"/>
          <a:srcRect l="5151" t="52222" r="42475"/>
          <a:stretch>
            <a:fillRect/>
          </a:stretch>
        </p:blipFill>
        <p:spPr>
          <a:xfrm>
            <a:off x="4495800" y="1447800"/>
            <a:ext cx="4648200" cy="3962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685800" y="1981200"/>
            <a:ext cx="1981200" cy="1371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105400" y="2133600"/>
            <a:ext cx="1447800" cy="1295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85800" y="1676400"/>
            <a:ext cx="2286000" cy="533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181600" y="1676400"/>
            <a:ext cx="2362200" cy="609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graphicFrame>
        <p:nvGraphicFramePr>
          <p:cNvPr id="704515" name="Object 3"/>
          <p:cNvGraphicFramePr>
            <a:graphicFrameLocks noChangeAspect="1"/>
          </p:cNvGraphicFramePr>
          <p:nvPr/>
        </p:nvGraphicFramePr>
        <p:xfrm>
          <a:off x="762000" y="1828800"/>
          <a:ext cx="2514600" cy="392113"/>
        </p:xfrm>
        <a:graphic>
          <a:graphicData uri="http://schemas.openxmlformats.org/presentationml/2006/ole">
            <p:oleObj spid="_x0000_s727042" name="Equation" r:id="rId6" imgW="1307880" imgH="228600" progId="Equation.3">
              <p:embed/>
            </p:oleObj>
          </a:graphicData>
        </a:graphic>
      </p:graphicFrame>
      <p:graphicFrame>
        <p:nvGraphicFramePr>
          <p:cNvPr id="704516" name="Object 4"/>
          <p:cNvGraphicFramePr>
            <a:graphicFrameLocks noChangeAspect="1"/>
          </p:cNvGraphicFramePr>
          <p:nvPr/>
        </p:nvGraphicFramePr>
        <p:xfrm>
          <a:off x="5257800" y="1828800"/>
          <a:ext cx="2438400" cy="392113"/>
        </p:xfrm>
        <a:graphic>
          <a:graphicData uri="http://schemas.openxmlformats.org/presentationml/2006/ole">
            <p:oleObj spid="_x0000_s727043" name="Equation" r:id="rId7" imgW="1307880" imgH="228600" progId="Equation.3">
              <p:embed/>
            </p:oleObj>
          </a:graphicData>
        </a:graphic>
      </p:graphicFrame>
      <p:cxnSp>
        <p:nvCxnSpPr>
          <p:cNvPr id="16" name="Straight Connector 15"/>
          <p:cNvCxnSpPr/>
          <p:nvPr/>
        </p:nvCxnSpPr>
        <p:spPr bwMode="auto">
          <a:xfrm>
            <a:off x="5867400" y="5334000"/>
            <a:ext cx="9144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914400" y="2438400"/>
            <a:ext cx="533400" cy="1588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 bwMode="auto">
          <a:xfrm>
            <a:off x="5334000" y="2819400"/>
            <a:ext cx="533400" cy="158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lgDashDot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4517" name="Object 5"/>
          <p:cNvGraphicFramePr>
            <a:graphicFrameLocks noChangeAspect="1"/>
          </p:cNvGraphicFramePr>
          <p:nvPr/>
        </p:nvGraphicFramePr>
        <p:xfrm>
          <a:off x="1524000" y="2286000"/>
          <a:ext cx="787400" cy="304800"/>
        </p:xfrm>
        <a:graphic>
          <a:graphicData uri="http://schemas.openxmlformats.org/presentationml/2006/ole">
            <p:oleObj spid="_x0000_s727044" name="Equation" r:id="rId8" imgW="380880" imgH="177480" progId="Equation.3">
              <p:embed/>
            </p:oleObj>
          </a:graphicData>
        </a:graphic>
      </p:graphicFrame>
      <p:graphicFrame>
        <p:nvGraphicFramePr>
          <p:cNvPr id="704518" name="Object 6"/>
          <p:cNvGraphicFramePr>
            <a:graphicFrameLocks noChangeAspect="1"/>
          </p:cNvGraphicFramePr>
          <p:nvPr/>
        </p:nvGraphicFramePr>
        <p:xfrm>
          <a:off x="1524000" y="2590800"/>
          <a:ext cx="1023938" cy="304800"/>
        </p:xfrm>
        <a:graphic>
          <a:graphicData uri="http://schemas.openxmlformats.org/presentationml/2006/ole">
            <p:oleObj spid="_x0000_s727045" name="Equation" r:id="rId9" imgW="495000" imgH="177480" progId="Equation.3">
              <p:embed/>
            </p:oleObj>
          </a:graphicData>
        </a:graphic>
      </p:graphicFrame>
      <p:sp>
        <p:nvSpPr>
          <p:cNvPr id="24" name="Rectangle 23"/>
          <p:cNvSpPr/>
          <p:nvPr/>
        </p:nvSpPr>
        <p:spPr bwMode="auto">
          <a:xfrm>
            <a:off x="6553200" y="2209800"/>
            <a:ext cx="609600" cy="1143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5334000" y="2514600"/>
            <a:ext cx="533400" cy="1588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 bwMode="auto">
          <a:xfrm>
            <a:off x="914400" y="2743200"/>
            <a:ext cx="533400" cy="158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lgDashDot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4519" name="Object 7"/>
          <p:cNvGraphicFramePr>
            <a:graphicFrameLocks noChangeAspect="1"/>
          </p:cNvGraphicFramePr>
          <p:nvPr/>
        </p:nvGraphicFramePr>
        <p:xfrm>
          <a:off x="5943600" y="2362200"/>
          <a:ext cx="787400" cy="304800"/>
        </p:xfrm>
        <a:graphic>
          <a:graphicData uri="http://schemas.openxmlformats.org/presentationml/2006/ole">
            <p:oleObj spid="_x0000_s727046" name="Equation" r:id="rId10" imgW="380880" imgH="177480" progId="Equation.3">
              <p:embed/>
            </p:oleObj>
          </a:graphicData>
        </a:graphic>
      </p:graphicFrame>
      <p:graphicFrame>
        <p:nvGraphicFramePr>
          <p:cNvPr id="704520" name="Object 8"/>
          <p:cNvGraphicFramePr>
            <a:graphicFrameLocks noChangeAspect="1"/>
          </p:cNvGraphicFramePr>
          <p:nvPr/>
        </p:nvGraphicFramePr>
        <p:xfrm>
          <a:off x="5943600" y="2667000"/>
          <a:ext cx="1103312" cy="304800"/>
        </p:xfrm>
        <a:graphic>
          <a:graphicData uri="http://schemas.openxmlformats.org/presentationml/2006/ole">
            <p:oleObj spid="_x0000_s727047" name="Equation" r:id="rId11" imgW="533160" imgH="177480" progId="Equation.3">
              <p:embed/>
            </p:oleObj>
          </a:graphicData>
        </a:graphic>
      </p:graphicFrame>
      <p:sp>
        <p:nvSpPr>
          <p:cNvPr id="29" name="Rectangle 28"/>
          <p:cNvSpPr/>
          <p:nvPr/>
        </p:nvSpPr>
        <p:spPr>
          <a:xfrm>
            <a:off x="1143000" y="990600"/>
            <a:ext cx="2763898" cy="523220"/>
          </a:xfrm>
          <a:prstGeom prst="rect">
            <a:avLst/>
          </a:prstGeom>
          <a:ln w="57150"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N-S initialization</a:t>
            </a:r>
            <a:endParaRPr lang="zh-CN" altLang="en-US" sz="2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791200" y="990600"/>
            <a:ext cx="2885726" cy="523220"/>
          </a:xfrm>
          <a:prstGeom prst="rect">
            <a:avLst/>
          </a:prstGeom>
          <a:ln w="57150">
            <a:solidFill>
              <a:srgbClr val="FFCC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Zero initialization</a:t>
            </a:r>
            <a:endParaRPr lang="zh-CN" altLang="en-US" sz="2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696200" y="3276600"/>
            <a:ext cx="1143000" cy="1143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752600" y="4191000"/>
            <a:ext cx="2590800" cy="4572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895600" y="3429000"/>
            <a:ext cx="1447800" cy="762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676400" y="5638800"/>
            <a:ext cx="5791200" cy="40011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txBody>
          <a:bodyPr wrap="square">
            <a:spAutoFit/>
          </a:bodyPr>
          <a:lstStyle/>
          <a:p>
            <a:pPr algn="l"/>
            <a:r>
              <a:rPr lang="en-US" altLang="zh-CN" dirty="0" smtClean="0">
                <a:solidFill>
                  <a:srgbClr val="CC0099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Bulk relaxation time       with critical slowing down </a:t>
            </a:r>
            <a:endParaRPr lang="zh-CN" altLang="en-US" dirty="0">
              <a:solidFill>
                <a:srgbClr val="CC0099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aphicFrame>
        <p:nvGraphicFramePr>
          <p:cNvPr id="34" name="Object 10"/>
          <p:cNvGraphicFramePr>
            <a:graphicFrameLocks noChangeAspect="1"/>
          </p:cNvGraphicFramePr>
          <p:nvPr/>
        </p:nvGraphicFramePr>
        <p:xfrm>
          <a:off x="4038600" y="5638800"/>
          <a:ext cx="398463" cy="381000"/>
        </p:xfrm>
        <a:graphic>
          <a:graphicData uri="http://schemas.openxmlformats.org/presentationml/2006/ole">
            <p:oleObj spid="_x0000_s727048" name="Equation" r:id="rId12" imgW="190440" imgH="215640" progId="Equation.3">
              <p:embed/>
            </p:oleObj>
          </a:graphicData>
        </a:graphic>
      </p:graphicFrame>
      <p:sp>
        <p:nvSpPr>
          <p:cNvPr id="36" name="Rectangle 35"/>
          <p:cNvSpPr/>
          <p:nvPr/>
        </p:nvSpPr>
        <p:spPr>
          <a:xfrm>
            <a:off x="228600" y="6172200"/>
            <a:ext cx="8458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dirty="0" smtClean="0">
                <a:solidFill>
                  <a:schemeClr val="accent6"/>
                </a:solidFill>
                <a:latin typeface="Arial" charset="0"/>
              </a:rPr>
              <a:t>-uncertainties from bulk viscous </a:t>
            </a:r>
            <a:r>
              <a:rPr lang="en-US" altLang="zh-CN" dirty="0" smtClean="0">
                <a:solidFill>
                  <a:srgbClr val="FF0000"/>
                </a:solidFill>
                <a:latin typeface="Arial" charset="0"/>
              </a:rPr>
              <a:t> ~20% </a:t>
            </a:r>
            <a:r>
              <a:rPr lang="en-US" altLang="zh-CN" dirty="0" smtClean="0">
                <a:latin typeface="Arial" charset="0"/>
              </a:rPr>
              <a:t>(N-S initial.)</a:t>
            </a:r>
            <a:r>
              <a:rPr lang="en-US" altLang="zh-CN" dirty="0" smtClean="0">
                <a:solidFill>
                  <a:srgbClr val="FF0000"/>
                </a:solidFill>
                <a:latin typeface="Arial" charset="0"/>
              </a:rPr>
              <a:t>   &lt;15% </a:t>
            </a:r>
            <a:r>
              <a:rPr lang="en-US" altLang="zh-CN" dirty="0" smtClean="0">
                <a:latin typeface="Arial" charset="0"/>
              </a:rPr>
              <a:t>(zero initial.) </a:t>
            </a:r>
            <a:endParaRPr lang="zh-CN" altLang="en-US" dirty="0"/>
          </a:p>
        </p:txBody>
      </p:sp>
      <p:graphicFrame>
        <p:nvGraphicFramePr>
          <p:cNvPr id="704522" name="Object 10"/>
          <p:cNvGraphicFramePr>
            <a:graphicFrameLocks noChangeAspect="1"/>
          </p:cNvGraphicFramePr>
          <p:nvPr/>
        </p:nvGraphicFramePr>
        <p:xfrm>
          <a:off x="3468688" y="6553200"/>
          <a:ext cx="1470025" cy="304800"/>
        </p:xfrm>
        <a:graphic>
          <a:graphicData uri="http://schemas.openxmlformats.org/presentationml/2006/ole">
            <p:oleObj spid="_x0000_s727049" name="Equation" r:id="rId13" imgW="711000" imgH="177480" progId="Equation.3">
              <p:embed/>
            </p:oleObj>
          </a:graphicData>
        </a:graphic>
      </p:graphicFrame>
      <p:graphicFrame>
        <p:nvGraphicFramePr>
          <p:cNvPr id="704523" name="Object 11"/>
          <p:cNvGraphicFramePr>
            <a:graphicFrameLocks noChangeAspect="1"/>
          </p:cNvGraphicFramePr>
          <p:nvPr/>
        </p:nvGraphicFramePr>
        <p:xfrm>
          <a:off x="5980113" y="6553200"/>
          <a:ext cx="1549400" cy="304800"/>
        </p:xfrm>
        <a:graphic>
          <a:graphicData uri="http://schemas.openxmlformats.org/presentationml/2006/ole">
            <p:oleObj spid="_x0000_s727050" name="Equation" r:id="rId14" imgW="749160" imgH="177480" progId="Equation.3">
              <p:embed/>
            </p:oleObj>
          </a:graphicData>
        </a:graphic>
      </p:graphicFrame>
      <p:grpSp>
        <p:nvGrpSpPr>
          <p:cNvPr id="35" name="Group 34"/>
          <p:cNvGrpSpPr/>
          <p:nvPr/>
        </p:nvGrpSpPr>
        <p:grpSpPr>
          <a:xfrm>
            <a:off x="0" y="0"/>
            <a:ext cx="5334000" cy="3962400"/>
            <a:chOff x="0" y="0"/>
            <a:chExt cx="5334000" cy="3810000"/>
          </a:xfrm>
        </p:grpSpPr>
        <p:pic>
          <p:nvPicPr>
            <p:cNvPr id="44" name="Picture 43" descr="critical.png"/>
            <p:cNvPicPr>
              <a:picLocks noChangeAspect="1"/>
            </p:cNvPicPr>
            <p:nvPr/>
          </p:nvPicPr>
          <p:blipFill>
            <a:blip r:embed="rId15"/>
            <a:srcRect l="1919" t="3981" r="8788" b="3333"/>
            <a:stretch>
              <a:fillRect/>
            </a:stretch>
          </p:blipFill>
          <p:spPr>
            <a:xfrm>
              <a:off x="0" y="0"/>
              <a:ext cx="5334000" cy="38100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CC0099">
                  <a:alpha val="74902"/>
                </a:srgbClr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39" name="Rectangle 38"/>
            <p:cNvSpPr/>
            <p:nvPr/>
          </p:nvSpPr>
          <p:spPr>
            <a:xfrm>
              <a:off x="1600200" y="0"/>
              <a:ext cx="3733800" cy="400110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CC0099"/>
              </a:solidFill>
            </a:ln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dirty="0" smtClean="0">
                  <a:solidFill>
                    <a:srgbClr val="CC0099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        with critical slowing down </a:t>
              </a:r>
              <a:endParaRPr lang="zh-CN" altLang="en-US" dirty="0">
                <a:solidFill>
                  <a:srgbClr val="CC0099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graphicFrame>
          <p:nvGraphicFramePr>
            <p:cNvPr id="40" name="Object 11"/>
            <p:cNvGraphicFramePr>
              <a:graphicFrameLocks noChangeAspect="1"/>
            </p:cNvGraphicFramePr>
            <p:nvPr/>
          </p:nvGraphicFramePr>
          <p:xfrm>
            <a:off x="1828800" y="0"/>
            <a:ext cx="398463" cy="381000"/>
          </p:xfrm>
          <a:graphic>
            <a:graphicData uri="http://schemas.openxmlformats.org/presentationml/2006/ole">
              <p:oleObj spid="_x0000_s727051" name="Equation" r:id="rId16" imgW="190440" imgH="215640" progId="Equation.3">
                <p:embed/>
              </p:oleObj>
            </a:graphicData>
          </a:graphic>
        </p:graphicFrame>
        <p:graphicFrame>
          <p:nvGraphicFramePr>
            <p:cNvPr id="41" name="Object 12"/>
            <p:cNvGraphicFramePr>
              <a:graphicFrameLocks noChangeAspect="1"/>
            </p:cNvGraphicFramePr>
            <p:nvPr/>
          </p:nvGraphicFramePr>
          <p:xfrm>
            <a:off x="2819400" y="457200"/>
            <a:ext cx="2286000" cy="392113"/>
          </p:xfrm>
          <a:graphic>
            <a:graphicData uri="http://schemas.openxmlformats.org/presentationml/2006/ole">
              <p:oleObj spid="_x0000_s727052" name="Equation" r:id="rId17" imgW="1307880" imgH="228600" progId="Equation.3">
                <p:embed/>
              </p:oleObj>
            </a:graphicData>
          </a:graphic>
        </p:graphicFrame>
        <p:sp>
          <p:nvSpPr>
            <p:cNvPr id="42" name="TextBox 41"/>
            <p:cNvSpPr txBox="1"/>
            <p:nvPr/>
          </p:nvSpPr>
          <p:spPr>
            <a:xfrm>
              <a:off x="3962400" y="2590800"/>
              <a:ext cx="1219200" cy="400110"/>
            </a:xfrm>
            <a:prstGeom prst="rect">
              <a:avLst/>
            </a:prstGeom>
            <a:noFill/>
            <a:ln>
              <a:solidFill>
                <a:srgbClr val="CC0099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rgbClr val="FF0066"/>
                  </a:solidFill>
                </a:rPr>
                <a:t>~0.5 fm/c</a:t>
              </a:r>
              <a:endParaRPr lang="zh-CN" altLang="en-US" b="1" dirty="0">
                <a:solidFill>
                  <a:srgbClr val="FF0066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447800" y="533400"/>
              <a:ext cx="984564" cy="400110"/>
            </a:xfrm>
            <a:prstGeom prst="rect">
              <a:avLst/>
            </a:prstGeom>
            <a:ln>
              <a:solidFill>
                <a:srgbClr val="CC0099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altLang="zh-CN" b="1" dirty="0" smtClean="0">
                  <a:solidFill>
                    <a:srgbClr val="00B050"/>
                  </a:solidFill>
                </a:rPr>
                <a:t>~5 fm/c</a:t>
              </a:r>
              <a:endParaRPr lang="zh-CN" altLang="en-US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3623193" y="1524000"/>
            <a:ext cx="849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D988D"/>
                </a:solidFill>
              </a:rPr>
              <a:t>QGP</a:t>
            </a:r>
            <a:endParaRPr lang="zh-CN" altLang="en-US" sz="2400" dirty="0"/>
          </a:p>
        </p:txBody>
      </p:sp>
      <p:sp>
        <p:nvSpPr>
          <p:cNvPr id="48" name="Rectangle 47"/>
          <p:cNvSpPr/>
          <p:nvPr/>
        </p:nvSpPr>
        <p:spPr>
          <a:xfrm>
            <a:off x="873581" y="1600200"/>
            <a:ext cx="885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8686E2"/>
                </a:solidFill>
              </a:rPr>
              <a:t>HRG</a:t>
            </a:r>
            <a:endParaRPr lang="zh-CN" altLang="en-US" sz="2400" b="1" dirty="0">
              <a:solidFill>
                <a:srgbClr val="8686E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 bwMode="auto">
          <a:xfrm>
            <a:off x="0" y="5562600"/>
            <a:ext cx="9144000" cy="129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04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pPr eaLnBrk="1" hangingPunct="1"/>
            <a:r>
              <a:rPr lang="en-US" altLang="zh-CN" sz="4000" dirty="0" smtClean="0"/>
              <a:t>Uncertainties from bulk viscosity </a:t>
            </a:r>
          </a:p>
        </p:txBody>
      </p:sp>
      <p:sp>
        <p:nvSpPr>
          <p:cNvPr id="20488" name="Text Box 3"/>
          <p:cNvSpPr txBox="1">
            <a:spLocks noChangeArrowheads="1"/>
          </p:cNvSpPr>
          <p:nvPr/>
        </p:nvSpPr>
        <p:spPr bwMode="auto">
          <a:xfrm>
            <a:off x="4953000" y="14478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0" lang="en-US" dirty="0">
              <a:latin typeface="Arial" charset="0"/>
            </a:endParaRPr>
          </a:p>
        </p:txBody>
      </p:sp>
      <p:pic>
        <p:nvPicPr>
          <p:cNvPr id="5" name="Picture 4" descr="v2-Supr-NS.png"/>
          <p:cNvPicPr>
            <a:picLocks noChangeAspect="1"/>
          </p:cNvPicPr>
          <p:nvPr/>
        </p:nvPicPr>
        <p:blipFill>
          <a:blip r:embed="rId4"/>
          <a:srcRect l="5152" t="12222" r="43333" b="38889"/>
          <a:stretch>
            <a:fillRect/>
          </a:stretch>
        </p:blipFill>
        <p:spPr>
          <a:xfrm>
            <a:off x="0" y="1371600"/>
            <a:ext cx="4572000" cy="4038600"/>
          </a:xfrm>
          <a:prstGeom prst="rect">
            <a:avLst/>
          </a:prstGeom>
        </p:spPr>
      </p:pic>
      <p:pic>
        <p:nvPicPr>
          <p:cNvPr id="6" name="Picture 5" descr="v2-Supr-zero.png"/>
          <p:cNvPicPr>
            <a:picLocks noChangeAspect="1"/>
          </p:cNvPicPr>
          <p:nvPr/>
        </p:nvPicPr>
        <p:blipFill>
          <a:blip r:embed="rId5"/>
          <a:srcRect l="5151" t="52222" r="42475"/>
          <a:stretch>
            <a:fillRect/>
          </a:stretch>
        </p:blipFill>
        <p:spPr>
          <a:xfrm>
            <a:off x="4495800" y="1447800"/>
            <a:ext cx="4648200" cy="3962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685800" y="1981200"/>
            <a:ext cx="1981200" cy="1371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105400" y="2133600"/>
            <a:ext cx="1447800" cy="1295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85800" y="1676400"/>
            <a:ext cx="2286000" cy="533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181600" y="1676400"/>
            <a:ext cx="2362200" cy="609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graphicFrame>
        <p:nvGraphicFramePr>
          <p:cNvPr id="704515" name="Object 3"/>
          <p:cNvGraphicFramePr>
            <a:graphicFrameLocks noChangeAspect="1"/>
          </p:cNvGraphicFramePr>
          <p:nvPr/>
        </p:nvGraphicFramePr>
        <p:xfrm>
          <a:off x="762000" y="1828800"/>
          <a:ext cx="2514600" cy="392113"/>
        </p:xfrm>
        <a:graphic>
          <a:graphicData uri="http://schemas.openxmlformats.org/presentationml/2006/ole">
            <p:oleObj spid="_x0000_s704515" name="Equation" r:id="rId6" imgW="1307880" imgH="228600" progId="Equation.3">
              <p:embed/>
            </p:oleObj>
          </a:graphicData>
        </a:graphic>
      </p:graphicFrame>
      <p:graphicFrame>
        <p:nvGraphicFramePr>
          <p:cNvPr id="704516" name="Object 4"/>
          <p:cNvGraphicFramePr>
            <a:graphicFrameLocks noChangeAspect="1"/>
          </p:cNvGraphicFramePr>
          <p:nvPr/>
        </p:nvGraphicFramePr>
        <p:xfrm>
          <a:off x="5257800" y="1828800"/>
          <a:ext cx="2438400" cy="392113"/>
        </p:xfrm>
        <a:graphic>
          <a:graphicData uri="http://schemas.openxmlformats.org/presentationml/2006/ole">
            <p:oleObj spid="_x0000_s704516" name="Equation" r:id="rId7" imgW="1307880" imgH="228600" progId="Equation.3">
              <p:embed/>
            </p:oleObj>
          </a:graphicData>
        </a:graphic>
      </p:graphicFrame>
      <p:cxnSp>
        <p:nvCxnSpPr>
          <p:cNvPr id="16" name="Straight Connector 15"/>
          <p:cNvCxnSpPr/>
          <p:nvPr/>
        </p:nvCxnSpPr>
        <p:spPr bwMode="auto">
          <a:xfrm>
            <a:off x="5867400" y="5334000"/>
            <a:ext cx="9144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914400" y="2438400"/>
            <a:ext cx="533400" cy="1588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 bwMode="auto">
          <a:xfrm>
            <a:off x="5334000" y="2819400"/>
            <a:ext cx="533400" cy="158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lgDashDot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4517" name="Object 5"/>
          <p:cNvGraphicFramePr>
            <a:graphicFrameLocks noChangeAspect="1"/>
          </p:cNvGraphicFramePr>
          <p:nvPr/>
        </p:nvGraphicFramePr>
        <p:xfrm>
          <a:off x="1524000" y="2286000"/>
          <a:ext cx="787400" cy="304800"/>
        </p:xfrm>
        <a:graphic>
          <a:graphicData uri="http://schemas.openxmlformats.org/presentationml/2006/ole">
            <p:oleObj spid="_x0000_s704517" name="Equation" r:id="rId8" imgW="380880" imgH="177480" progId="Equation.3">
              <p:embed/>
            </p:oleObj>
          </a:graphicData>
        </a:graphic>
      </p:graphicFrame>
      <p:graphicFrame>
        <p:nvGraphicFramePr>
          <p:cNvPr id="704518" name="Object 6"/>
          <p:cNvGraphicFramePr>
            <a:graphicFrameLocks noChangeAspect="1"/>
          </p:cNvGraphicFramePr>
          <p:nvPr/>
        </p:nvGraphicFramePr>
        <p:xfrm>
          <a:off x="1524000" y="2590800"/>
          <a:ext cx="1023938" cy="304800"/>
        </p:xfrm>
        <a:graphic>
          <a:graphicData uri="http://schemas.openxmlformats.org/presentationml/2006/ole">
            <p:oleObj spid="_x0000_s704518" name="Equation" r:id="rId9" imgW="495000" imgH="177480" progId="Equation.3">
              <p:embed/>
            </p:oleObj>
          </a:graphicData>
        </a:graphic>
      </p:graphicFrame>
      <p:sp>
        <p:nvSpPr>
          <p:cNvPr id="24" name="Rectangle 23"/>
          <p:cNvSpPr/>
          <p:nvPr/>
        </p:nvSpPr>
        <p:spPr bwMode="auto">
          <a:xfrm>
            <a:off x="6553200" y="2209800"/>
            <a:ext cx="609600" cy="1143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5334000" y="2514600"/>
            <a:ext cx="533400" cy="1588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 bwMode="auto">
          <a:xfrm>
            <a:off x="914400" y="2743200"/>
            <a:ext cx="533400" cy="158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lgDashDot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4519" name="Object 7"/>
          <p:cNvGraphicFramePr>
            <a:graphicFrameLocks noChangeAspect="1"/>
          </p:cNvGraphicFramePr>
          <p:nvPr/>
        </p:nvGraphicFramePr>
        <p:xfrm>
          <a:off x="5943600" y="2362200"/>
          <a:ext cx="787400" cy="304800"/>
        </p:xfrm>
        <a:graphic>
          <a:graphicData uri="http://schemas.openxmlformats.org/presentationml/2006/ole">
            <p:oleObj spid="_x0000_s704519" name="Equation" r:id="rId10" imgW="380880" imgH="177480" progId="Equation.3">
              <p:embed/>
            </p:oleObj>
          </a:graphicData>
        </a:graphic>
      </p:graphicFrame>
      <p:graphicFrame>
        <p:nvGraphicFramePr>
          <p:cNvPr id="704520" name="Object 8"/>
          <p:cNvGraphicFramePr>
            <a:graphicFrameLocks noChangeAspect="1"/>
          </p:cNvGraphicFramePr>
          <p:nvPr/>
        </p:nvGraphicFramePr>
        <p:xfrm>
          <a:off x="5943600" y="2667000"/>
          <a:ext cx="1103312" cy="304800"/>
        </p:xfrm>
        <a:graphic>
          <a:graphicData uri="http://schemas.openxmlformats.org/presentationml/2006/ole">
            <p:oleObj spid="_x0000_s704520" name="Equation" r:id="rId11" imgW="533160" imgH="177480" progId="Equation.3">
              <p:embed/>
            </p:oleObj>
          </a:graphicData>
        </a:graphic>
      </p:graphicFrame>
      <p:sp>
        <p:nvSpPr>
          <p:cNvPr id="29" name="Rectangle 28"/>
          <p:cNvSpPr/>
          <p:nvPr/>
        </p:nvSpPr>
        <p:spPr>
          <a:xfrm>
            <a:off x="1143000" y="990600"/>
            <a:ext cx="2763898" cy="523220"/>
          </a:xfrm>
          <a:prstGeom prst="rect">
            <a:avLst/>
          </a:prstGeom>
          <a:ln w="57150"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N-S initialization</a:t>
            </a:r>
            <a:endParaRPr lang="zh-CN" altLang="en-US" sz="2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791200" y="990600"/>
            <a:ext cx="2885726" cy="523220"/>
          </a:xfrm>
          <a:prstGeom prst="rect">
            <a:avLst/>
          </a:prstGeom>
          <a:ln w="57150">
            <a:solidFill>
              <a:srgbClr val="FFCC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altLang="zh-CN" sz="2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Zero initialization</a:t>
            </a:r>
            <a:endParaRPr lang="zh-CN" altLang="en-US" sz="2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696200" y="3276600"/>
            <a:ext cx="1143000" cy="1143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752600" y="4191000"/>
            <a:ext cx="2590800" cy="4572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895600" y="3429000"/>
            <a:ext cx="1447800" cy="762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676400" y="5638800"/>
            <a:ext cx="5791200" cy="40011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txBody>
          <a:bodyPr wrap="square">
            <a:spAutoFit/>
          </a:bodyPr>
          <a:lstStyle/>
          <a:p>
            <a:pPr algn="l"/>
            <a:r>
              <a:rPr lang="en-US" altLang="zh-CN" dirty="0" smtClean="0">
                <a:solidFill>
                  <a:srgbClr val="CC0099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Bulk relaxation time       with critical slowing down </a:t>
            </a:r>
            <a:endParaRPr lang="zh-CN" altLang="en-US" dirty="0">
              <a:solidFill>
                <a:srgbClr val="CC0099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aphicFrame>
        <p:nvGraphicFramePr>
          <p:cNvPr id="34" name="Object 10"/>
          <p:cNvGraphicFramePr>
            <a:graphicFrameLocks noChangeAspect="1"/>
          </p:cNvGraphicFramePr>
          <p:nvPr/>
        </p:nvGraphicFramePr>
        <p:xfrm>
          <a:off x="4038600" y="5638800"/>
          <a:ext cx="398463" cy="381000"/>
        </p:xfrm>
        <a:graphic>
          <a:graphicData uri="http://schemas.openxmlformats.org/presentationml/2006/ole">
            <p:oleObj spid="_x0000_s704521" name="Equation" r:id="rId12" imgW="190440" imgH="215640" progId="Equation.3">
              <p:embed/>
            </p:oleObj>
          </a:graphicData>
        </a:graphic>
      </p:graphicFrame>
      <p:sp>
        <p:nvSpPr>
          <p:cNvPr id="36" name="Rectangle 35"/>
          <p:cNvSpPr/>
          <p:nvPr/>
        </p:nvSpPr>
        <p:spPr>
          <a:xfrm>
            <a:off x="228600" y="6172200"/>
            <a:ext cx="8458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dirty="0" smtClean="0">
                <a:solidFill>
                  <a:schemeClr val="accent6"/>
                </a:solidFill>
                <a:latin typeface="Arial" charset="0"/>
              </a:rPr>
              <a:t>-uncertainties from bulk viscous </a:t>
            </a:r>
            <a:r>
              <a:rPr lang="en-US" altLang="zh-CN" dirty="0" smtClean="0">
                <a:solidFill>
                  <a:srgbClr val="FF0000"/>
                </a:solidFill>
                <a:latin typeface="Arial" charset="0"/>
              </a:rPr>
              <a:t> ~20% </a:t>
            </a:r>
            <a:r>
              <a:rPr lang="en-US" altLang="zh-CN" dirty="0" smtClean="0">
                <a:latin typeface="Arial" charset="0"/>
              </a:rPr>
              <a:t>(N-S initial.)</a:t>
            </a:r>
            <a:r>
              <a:rPr lang="en-US" altLang="zh-CN" dirty="0" smtClean="0">
                <a:solidFill>
                  <a:srgbClr val="FF0000"/>
                </a:solidFill>
                <a:latin typeface="Arial" charset="0"/>
              </a:rPr>
              <a:t>   &lt;15% </a:t>
            </a:r>
            <a:r>
              <a:rPr lang="en-US" altLang="zh-CN" dirty="0" smtClean="0">
                <a:latin typeface="Arial" charset="0"/>
              </a:rPr>
              <a:t>(zero initial.) </a:t>
            </a:r>
            <a:endParaRPr lang="zh-CN" altLang="en-US" dirty="0"/>
          </a:p>
        </p:txBody>
      </p:sp>
      <p:graphicFrame>
        <p:nvGraphicFramePr>
          <p:cNvPr id="704522" name="Object 10"/>
          <p:cNvGraphicFramePr>
            <a:graphicFrameLocks noChangeAspect="1"/>
          </p:cNvGraphicFramePr>
          <p:nvPr/>
        </p:nvGraphicFramePr>
        <p:xfrm>
          <a:off x="3468688" y="6553200"/>
          <a:ext cx="1470025" cy="304800"/>
        </p:xfrm>
        <a:graphic>
          <a:graphicData uri="http://schemas.openxmlformats.org/presentationml/2006/ole">
            <p:oleObj spid="_x0000_s704522" name="Equation" r:id="rId13" imgW="711000" imgH="177480" progId="Equation.3">
              <p:embed/>
            </p:oleObj>
          </a:graphicData>
        </a:graphic>
      </p:graphicFrame>
      <p:graphicFrame>
        <p:nvGraphicFramePr>
          <p:cNvPr id="704523" name="Object 11"/>
          <p:cNvGraphicFramePr>
            <a:graphicFrameLocks noChangeAspect="1"/>
          </p:cNvGraphicFramePr>
          <p:nvPr/>
        </p:nvGraphicFramePr>
        <p:xfrm>
          <a:off x="5980113" y="6553200"/>
          <a:ext cx="1549400" cy="304800"/>
        </p:xfrm>
        <a:graphic>
          <a:graphicData uri="http://schemas.openxmlformats.org/presentationml/2006/ole">
            <p:oleObj spid="_x0000_s704523" name="Equation" r:id="rId14" imgW="7491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r>
              <a:rPr lang="en-US" altLang="zh-CN" dirty="0" smtClean="0"/>
              <a:t>A Short Summary</a:t>
            </a: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228600" y="1828800"/>
            <a:ext cx="8763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tIns="0" bIns="0">
            <a:spAutoFit/>
          </a:bodyPr>
          <a:lstStyle/>
          <a:p>
            <a:pPr algn="l">
              <a:defRPr/>
            </a:pPr>
            <a:r>
              <a:rPr lang="en-US" altLang="zh-CN" sz="2800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-When extracting QGP viscosity from experimental data, bulk viscosity effects could not be neglected  </a:t>
            </a:r>
            <a:endParaRPr lang="en-US" altLang="zh-CN" sz="2800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3048000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altLang="zh-CN" sz="2800" dirty="0" smtClean="0">
                <a:solidFill>
                  <a:schemeClr val="accent6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-Uncertainties from bulk viscosity </a:t>
            </a:r>
            <a:r>
              <a:rPr lang="en-US" altLang="zh-CN" sz="28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(within the validity of viscous hydro ) </a:t>
            </a:r>
            <a:endParaRPr lang="en-US" altLang="zh-CN" sz="2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600" y="4114800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sz="2800" dirty="0" smtClean="0">
                <a:solidFill>
                  <a:srgbClr val="008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-safely:  </a:t>
            </a:r>
            <a:r>
              <a:rPr lang="en-US" altLang="zh-CN" sz="2800" b="1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&lt;50%  </a:t>
            </a:r>
            <a:r>
              <a:rPr lang="en-US" altLang="zh-CN" sz="2800" dirty="0" smtClean="0">
                <a:solidFill>
                  <a:srgbClr val="008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(for all conditions studied here)</a:t>
            </a:r>
            <a:endParaRPr lang="zh-CN" altLang="en-US" sz="2800" dirty="0">
              <a:solidFill>
                <a:srgbClr val="008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600" y="4648200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sz="2800" dirty="0" smtClean="0">
                <a:solidFill>
                  <a:srgbClr val="008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-more physically: </a:t>
            </a:r>
            <a:r>
              <a:rPr lang="en-US" altLang="zh-CN" sz="2800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2800" b="1" dirty="0" smtClean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&lt;20%  </a:t>
            </a:r>
            <a:r>
              <a:rPr lang="en-US" altLang="zh-CN" sz="2800" dirty="0" smtClean="0">
                <a:solidFill>
                  <a:srgbClr val="008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(for critical slowing down)</a:t>
            </a:r>
            <a:endParaRPr lang="zh-CN" altLang="en-US" sz="28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600" smtClean="0">
                <a:solidFill>
                  <a:srgbClr val="FF6600"/>
                </a:solidFill>
              </a:rPr>
              <a:t>Thank You</a:t>
            </a:r>
            <a:endParaRPr lang="zh-CN" altLang="en-US" sz="6600" smtClean="0">
              <a:solidFill>
                <a:srgbClr val="FF66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0841-21C4-42A5-8FFD-1A1ED8796B51}" type="slidenum">
              <a:rPr lang="en-US" altLang="zh-CN" smtClean="0"/>
              <a:pPr/>
              <a:t>36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8"/>
          <p:cNvPicPr>
            <a:picLocks noChangeAspect="1" noChangeArrowheads="1"/>
          </p:cNvPicPr>
          <p:nvPr/>
        </p:nvPicPr>
        <p:blipFill>
          <a:blip r:embed="rId3"/>
          <a:srcRect r="551"/>
          <a:stretch>
            <a:fillRect/>
          </a:stretch>
        </p:blipFill>
        <p:spPr bwMode="auto">
          <a:xfrm>
            <a:off x="228600" y="838200"/>
            <a:ext cx="8458200" cy="576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r>
              <a:rPr lang="en-US" altLang="zh-CN" sz="4000" smtClean="0"/>
              <a:t>EOS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4953000" y="14478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0" lang="zh-CN" altLang="en-US" sz="2000">
              <a:latin typeface="Arial" charset="0"/>
            </a:endParaRPr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1752600" y="4038600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0099FF"/>
                </a:solidFill>
                <a:latin typeface="Arial" charset="0"/>
              </a:rPr>
              <a:t>EOS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 bwMode="auto">
          <a:xfrm>
            <a:off x="228600" y="3657600"/>
            <a:ext cx="8686800" cy="2057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r>
              <a:rPr lang="en-US" altLang="zh-CN" sz="4000" dirty="0" smtClean="0"/>
              <a:t>Viscous hydro in 2+1-dimension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4953000" y="14478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0" lang="zh-CN" altLang="en-US" sz="2000">
              <a:latin typeface="Arial" charset="0"/>
            </a:endParaRPr>
          </a:p>
        </p:txBody>
      </p:sp>
      <p:graphicFrame>
        <p:nvGraphicFramePr>
          <p:cNvPr id="578586" name="Object 15"/>
          <p:cNvGraphicFramePr>
            <a:graphicFrameLocks noChangeAspect="1"/>
          </p:cNvGraphicFramePr>
          <p:nvPr/>
        </p:nvGraphicFramePr>
        <p:xfrm>
          <a:off x="304800" y="5105400"/>
          <a:ext cx="7238999" cy="652463"/>
        </p:xfrm>
        <a:graphic>
          <a:graphicData uri="http://schemas.openxmlformats.org/presentationml/2006/ole">
            <p:oleObj spid="_x0000_s602114" name="Equation" r:id="rId4" imgW="4165560" imgH="406080" progId="Equation.3">
              <p:embed/>
            </p:oleObj>
          </a:graphicData>
        </a:graphic>
      </p:graphicFrame>
      <p:graphicFrame>
        <p:nvGraphicFramePr>
          <p:cNvPr id="578587" name="Object 19"/>
          <p:cNvGraphicFramePr>
            <a:graphicFrameLocks noChangeAspect="1"/>
          </p:cNvGraphicFramePr>
          <p:nvPr/>
        </p:nvGraphicFramePr>
        <p:xfrm>
          <a:off x="7543800" y="5235738"/>
          <a:ext cx="685800" cy="433224"/>
        </p:xfrm>
        <a:graphic>
          <a:graphicData uri="http://schemas.openxmlformats.org/presentationml/2006/ole">
            <p:oleObj spid="_x0000_s602115" name="Equation" r:id="rId5" imgW="520560" imgH="241200" progId="Equation.3">
              <p:embed/>
            </p:oleObj>
          </a:graphicData>
        </a:graphic>
      </p:graphicFrame>
      <p:graphicFrame>
        <p:nvGraphicFramePr>
          <p:cNvPr id="578588" name="Object 20"/>
          <p:cNvGraphicFramePr>
            <a:graphicFrameLocks noChangeAspect="1"/>
          </p:cNvGraphicFramePr>
          <p:nvPr/>
        </p:nvGraphicFramePr>
        <p:xfrm>
          <a:off x="2438400" y="5181600"/>
          <a:ext cx="623887" cy="381000"/>
        </p:xfrm>
        <a:graphic>
          <a:graphicData uri="http://schemas.openxmlformats.org/presentationml/2006/ole">
            <p:oleObj spid="_x0000_s602116" name="Equation" r:id="rId6" imgW="342720" imgH="203040" progId="Equation.3">
              <p:embed/>
            </p:oleObj>
          </a:graphicData>
        </a:graphic>
      </p:graphicFrame>
      <p:graphicFrame>
        <p:nvGraphicFramePr>
          <p:cNvPr id="578589" name="Object 21"/>
          <p:cNvGraphicFramePr>
            <a:graphicFrameLocks noChangeAspect="1"/>
          </p:cNvGraphicFramePr>
          <p:nvPr/>
        </p:nvGraphicFramePr>
        <p:xfrm>
          <a:off x="4419600" y="5181600"/>
          <a:ext cx="627063" cy="381000"/>
        </p:xfrm>
        <a:graphic>
          <a:graphicData uri="http://schemas.openxmlformats.org/presentationml/2006/ole">
            <p:oleObj spid="_x0000_s602117" name="Equation" r:id="rId7" imgW="342720" imgH="203040" progId="Equation.3">
              <p:embed/>
            </p:oleObj>
          </a:graphicData>
        </a:graphic>
      </p:graphicFrame>
      <p:graphicFrame>
        <p:nvGraphicFramePr>
          <p:cNvPr id="578590" name="Object 23"/>
          <p:cNvGraphicFramePr>
            <a:graphicFrameLocks noChangeAspect="1"/>
          </p:cNvGraphicFramePr>
          <p:nvPr/>
        </p:nvGraphicFramePr>
        <p:xfrm>
          <a:off x="6400800" y="5257800"/>
          <a:ext cx="1081087" cy="355600"/>
        </p:xfrm>
        <a:graphic>
          <a:graphicData uri="http://schemas.openxmlformats.org/presentationml/2006/ole">
            <p:oleObj spid="_x0000_s602118" name="Equation" r:id="rId8" imgW="634680" imgH="203040" progId="Equation.3">
              <p:embed/>
            </p:oleObj>
          </a:graphicData>
        </a:graphic>
      </p:graphicFrame>
      <p:graphicFrame>
        <p:nvGraphicFramePr>
          <p:cNvPr id="578593" name="Object 17"/>
          <p:cNvGraphicFramePr>
            <a:graphicFrameLocks noChangeAspect="1"/>
          </p:cNvGraphicFramePr>
          <p:nvPr/>
        </p:nvGraphicFramePr>
        <p:xfrm>
          <a:off x="6400800" y="4648200"/>
          <a:ext cx="919162" cy="355600"/>
        </p:xfrm>
        <a:graphic>
          <a:graphicData uri="http://schemas.openxmlformats.org/presentationml/2006/ole">
            <p:oleObj spid="_x0000_s602121" name="Equation" r:id="rId9" imgW="634680" imgH="203040" progId="Equation.3">
              <p:embed/>
            </p:oleObj>
          </a:graphicData>
        </a:graphic>
      </p:graphicFrame>
      <p:graphicFrame>
        <p:nvGraphicFramePr>
          <p:cNvPr id="578594" name="Object 18"/>
          <p:cNvGraphicFramePr>
            <a:graphicFrameLocks noChangeAspect="1"/>
          </p:cNvGraphicFramePr>
          <p:nvPr/>
        </p:nvGraphicFramePr>
        <p:xfrm>
          <a:off x="7467600" y="4626728"/>
          <a:ext cx="762000" cy="429460"/>
        </p:xfrm>
        <a:graphic>
          <a:graphicData uri="http://schemas.openxmlformats.org/presentationml/2006/ole">
            <p:oleObj spid="_x0000_s602122" name="Equation" r:id="rId10" imgW="520560" imgH="253800" progId="Equation.3">
              <p:embed/>
            </p:oleObj>
          </a:graphicData>
        </a:graphic>
      </p:graphicFrame>
      <p:graphicFrame>
        <p:nvGraphicFramePr>
          <p:cNvPr id="578591" name="Object 14"/>
          <p:cNvGraphicFramePr>
            <a:graphicFrameLocks noChangeAspect="1"/>
          </p:cNvGraphicFramePr>
          <p:nvPr/>
        </p:nvGraphicFramePr>
        <p:xfrm>
          <a:off x="304800" y="4495800"/>
          <a:ext cx="7162800" cy="641350"/>
        </p:xfrm>
        <a:graphic>
          <a:graphicData uri="http://schemas.openxmlformats.org/presentationml/2006/ole">
            <p:oleObj spid="_x0000_s602119" name="Equation" r:id="rId11" imgW="4190760" imgH="406080" progId="Equation.3">
              <p:embed/>
            </p:oleObj>
          </a:graphicData>
        </a:graphic>
      </p:graphicFrame>
      <p:graphicFrame>
        <p:nvGraphicFramePr>
          <p:cNvPr id="578592" name="Object 16"/>
          <p:cNvGraphicFramePr>
            <a:graphicFrameLocks noChangeAspect="1"/>
          </p:cNvGraphicFramePr>
          <p:nvPr/>
        </p:nvGraphicFramePr>
        <p:xfrm>
          <a:off x="2401111" y="4572000"/>
          <a:ext cx="659388" cy="381000"/>
        </p:xfrm>
        <a:graphic>
          <a:graphicData uri="http://schemas.openxmlformats.org/presentationml/2006/ole">
            <p:oleObj spid="_x0000_s602120" name="Equation" r:id="rId12" imgW="342720" imgH="203040" progId="Equation.3">
              <p:embed/>
            </p:oleObj>
          </a:graphicData>
        </a:graphic>
      </p:graphicFrame>
      <p:graphicFrame>
        <p:nvGraphicFramePr>
          <p:cNvPr id="578595" name="Object 22"/>
          <p:cNvGraphicFramePr>
            <a:graphicFrameLocks noChangeAspect="1"/>
          </p:cNvGraphicFramePr>
          <p:nvPr/>
        </p:nvGraphicFramePr>
        <p:xfrm>
          <a:off x="4343400" y="4572000"/>
          <a:ext cx="662744" cy="381000"/>
        </p:xfrm>
        <a:graphic>
          <a:graphicData uri="http://schemas.openxmlformats.org/presentationml/2006/ole">
            <p:oleObj spid="_x0000_s602123" name="Equation" r:id="rId13" imgW="342720" imgH="203040" progId="Equation.3">
              <p:embed/>
            </p:oleObj>
          </a:graphicData>
        </a:graphic>
      </p:graphicFrame>
      <p:grpSp>
        <p:nvGrpSpPr>
          <p:cNvPr id="2" name="Group 58"/>
          <p:cNvGrpSpPr/>
          <p:nvPr/>
        </p:nvGrpSpPr>
        <p:grpSpPr>
          <a:xfrm>
            <a:off x="304800" y="3962400"/>
            <a:ext cx="5943600" cy="633413"/>
            <a:chOff x="304800" y="3962400"/>
            <a:chExt cx="5405437" cy="633413"/>
          </a:xfrm>
        </p:grpSpPr>
        <p:graphicFrame>
          <p:nvGraphicFramePr>
            <p:cNvPr id="578596" name="Object 12"/>
            <p:cNvGraphicFramePr>
              <a:graphicFrameLocks noChangeAspect="1"/>
            </p:cNvGraphicFramePr>
            <p:nvPr/>
          </p:nvGraphicFramePr>
          <p:xfrm>
            <a:off x="304800" y="3962400"/>
            <a:ext cx="5334000" cy="633413"/>
          </p:xfrm>
          <a:graphic>
            <a:graphicData uri="http://schemas.openxmlformats.org/presentationml/2006/ole">
              <p:oleObj spid="_x0000_s602124" name="Equation" r:id="rId14" imgW="2819160" imgH="406080" progId="Equation.3">
                <p:embed/>
              </p:oleObj>
            </a:graphicData>
          </a:graphic>
        </p:graphicFrame>
        <p:graphicFrame>
          <p:nvGraphicFramePr>
            <p:cNvPr id="578597" name="Object 13"/>
            <p:cNvGraphicFramePr>
              <a:graphicFrameLocks noChangeAspect="1"/>
            </p:cNvGraphicFramePr>
            <p:nvPr/>
          </p:nvGraphicFramePr>
          <p:xfrm>
            <a:off x="4572000" y="3962400"/>
            <a:ext cx="1138237" cy="307975"/>
          </p:xfrm>
          <a:graphic>
            <a:graphicData uri="http://schemas.openxmlformats.org/presentationml/2006/ole">
              <p:oleObj spid="_x0000_s602125" name="Equation" r:id="rId15" imgW="774360" imgH="203040" progId="Equation.3">
                <p:embed/>
              </p:oleObj>
            </a:graphicData>
          </a:graphic>
        </p:graphicFrame>
      </p:grpSp>
      <p:grpSp>
        <p:nvGrpSpPr>
          <p:cNvPr id="3" name="Group 56"/>
          <p:cNvGrpSpPr/>
          <p:nvPr/>
        </p:nvGrpSpPr>
        <p:grpSpPr>
          <a:xfrm>
            <a:off x="3048000" y="3200400"/>
            <a:ext cx="4191000" cy="457200"/>
            <a:chOff x="152400" y="685800"/>
            <a:chExt cx="4191000" cy="457200"/>
          </a:xfrm>
        </p:grpSpPr>
        <p:sp>
          <p:nvSpPr>
            <p:cNvPr id="43" name="Rectangle 77"/>
            <p:cNvSpPr>
              <a:spLocks noChangeArrowheads="1"/>
            </p:cNvSpPr>
            <p:nvPr/>
          </p:nvSpPr>
          <p:spPr bwMode="auto">
            <a:xfrm>
              <a:off x="2438400" y="685800"/>
              <a:ext cx="1905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altLang="zh-CN" sz="2400" dirty="0">
                  <a:solidFill>
                    <a:srgbClr val="009900"/>
                  </a:solidFill>
                  <a:latin typeface="Arial" charset="0"/>
                </a:rPr>
                <a:t>3+1     2+1</a:t>
              </a:r>
            </a:p>
          </p:txBody>
        </p:sp>
        <p:sp>
          <p:nvSpPr>
            <p:cNvPr id="44" name="AutoShape 78"/>
            <p:cNvSpPr>
              <a:spLocks noChangeArrowheads="1"/>
            </p:cNvSpPr>
            <p:nvPr/>
          </p:nvSpPr>
          <p:spPr bwMode="auto">
            <a:xfrm>
              <a:off x="3200400" y="836613"/>
              <a:ext cx="304800" cy="152400"/>
            </a:xfrm>
            <a:prstGeom prst="rightArrow">
              <a:avLst>
                <a:gd name="adj1" fmla="val 50000"/>
                <a:gd name="adj2" fmla="val 50000"/>
              </a:avLst>
            </a:prstGeom>
            <a:noFill/>
            <a:ln w="25400">
              <a:solidFill>
                <a:srgbClr val="339966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45" name="Text Box 81"/>
            <p:cNvSpPr txBox="1">
              <a:spLocks noChangeArrowheads="1"/>
            </p:cNvSpPr>
            <p:nvPr/>
          </p:nvSpPr>
          <p:spPr bwMode="auto">
            <a:xfrm>
              <a:off x="1143000" y="723900"/>
              <a:ext cx="1600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0" lang="en-US" altLang="zh-CN" sz="1800" dirty="0">
                  <a:solidFill>
                    <a:srgbClr val="009900"/>
                  </a:solidFill>
                  <a:latin typeface="Arial" charset="0"/>
                </a:rPr>
                <a:t>coordinates</a:t>
              </a:r>
            </a:p>
          </p:txBody>
        </p:sp>
        <p:graphicFrame>
          <p:nvGraphicFramePr>
            <p:cNvPr id="46" name="Object 80"/>
            <p:cNvGraphicFramePr>
              <a:graphicFrameLocks noChangeAspect="1"/>
            </p:cNvGraphicFramePr>
            <p:nvPr/>
          </p:nvGraphicFramePr>
          <p:xfrm>
            <a:off x="152400" y="723900"/>
            <a:ext cx="1189038" cy="374650"/>
          </p:xfrm>
          <a:graphic>
            <a:graphicData uri="http://schemas.openxmlformats.org/presentationml/2006/ole">
              <p:oleObj spid="_x0000_s602126" name="Equation" r:id="rId16" imgW="647640" imgH="203040" progId="Equation.3">
                <p:embed/>
              </p:oleObj>
            </a:graphicData>
          </a:graphic>
        </p:graphicFrame>
      </p:grpSp>
      <p:sp>
        <p:nvSpPr>
          <p:cNvPr id="47" name="Text Box 25"/>
          <p:cNvSpPr txBox="1">
            <a:spLocks noChangeArrowheads="1"/>
          </p:cNvSpPr>
          <p:nvPr/>
        </p:nvSpPr>
        <p:spPr bwMode="auto">
          <a:xfrm>
            <a:off x="152400" y="3657600"/>
            <a:ext cx="815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zh-CN" sz="1800" dirty="0" smtClean="0">
                <a:solidFill>
                  <a:srgbClr val="0000CC"/>
                </a:solidFill>
                <a:latin typeface="Arial" charset="0"/>
              </a:rPr>
              <a:t>--the </a:t>
            </a:r>
            <a:r>
              <a:rPr kumimoji="0" lang="en-US" altLang="zh-CN" sz="1800" dirty="0">
                <a:solidFill>
                  <a:srgbClr val="0000CC"/>
                </a:solidFill>
                <a:latin typeface="Arial" charset="0"/>
              </a:rPr>
              <a:t>transport equations for energy momentum tensor are explicit written as:</a:t>
            </a:r>
          </a:p>
        </p:txBody>
      </p:sp>
      <p:grpSp>
        <p:nvGrpSpPr>
          <p:cNvPr id="4" name="Group 47"/>
          <p:cNvGrpSpPr/>
          <p:nvPr/>
        </p:nvGrpSpPr>
        <p:grpSpPr>
          <a:xfrm>
            <a:off x="381000" y="762000"/>
            <a:ext cx="8229600" cy="2286000"/>
            <a:chOff x="457200" y="3962400"/>
            <a:chExt cx="8229600" cy="2286000"/>
          </a:xfrm>
        </p:grpSpPr>
        <p:sp>
          <p:nvSpPr>
            <p:cNvPr id="49" name="Rounded Rectangle 48"/>
            <p:cNvSpPr/>
            <p:nvPr/>
          </p:nvSpPr>
          <p:spPr bwMode="auto">
            <a:xfrm>
              <a:off x="457200" y="3962400"/>
              <a:ext cx="8229600" cy="2286000"/>
            </a:xfrm>
            <a:prstGeom prst="roundRect">
              <a:avLst/>
            </a:prstGeom>
            <a:solidFill>
              <a:srgbClr val="FFFF9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grpSp>
          <p:nvGrpSpPr>
            <p:cNvPr id="5" name="Group 29"/>
            <p:cNvGrpSpPr/>
            <p:nvPr/>
          </p:nvGrpSpPr>
          <p:grpSpPr>
            <a:xfrm>
              <a:off x="533400" y="4114800"/>
              <a:ext cx="7848600" cy="2081213"/>
              <a:chOff x="609600" y="4572000"/>
              <a:chExt cx="7848600" cy="2081213"/>
            </a:xfrm>
          </p:grpSpPr>
          <p:graphicFrame>
            <p:nvGraphicFramePr>
              <p:cNvPr id="51" name="Object 6"/>
              <p:cNvGraphicFramePr>
                <a:graphicFrameLocks noChangeAspect="1"/>
              </p:cNvGraphicFramePr>
              <p:nvPr/>
            </p:nvGraphicFramePr>
            <p:xfrm>
              <a:off x="609600" y="5181600"/>
              <a:ext cx="7772400" cy="785813"/>
            </p:xfrm>
            <a:graphic>
              <a:graphicData uri="http://schemas.openxmlformats.org/presentationml/2006/ole">
                <p:oleObj spid="_x0000_s602127" name="Equation" r:id="rId17" imgW="3593880" imgH="457200" progId="Equation.3">
                  <p:embed/>
                </p:oleObj>
              </a:graphicData>
            </a:graphic>
          </p:graphicFrame>
          <p:grpSp>
            <p:nvGrpSpPr>
              <p:cNvPr id="6" name="Group 28"/>
              <p:cNvGrpSpPr/>
              <p:nvPr/>
            </p:nvGrpSpPr>
            <p:grpSpPr>
              <a:xfrm>
                <a:off x="609600" y="4572000"/>
                <a:ext cx="7848600" cy="479425"/>
                <a:chOff x="609600" y="4572000"/>
                <a:chExt cx="7848600" cy="479425"/>
              </a:xfrm>
            </p:grpSpPr>
            <p:graphicFrame>
              <p:nvGraphicFramePr>
                <p:cNvPr id="54" name="Object 2049"/>
                <p:cNvGraphicFramePr>
                  <a:graphicFrameLocks noChangeAspect="1"/>
                </p:cNvGraphicFramePr>
                <p:nvPr/>
              </p:nvGraphicFramePr>
              <p:xfrm>
                <a:off x="3048000" y="4572000"/>
                <a:ext cx="5410200" cy="396875"/>
              </p:xfrm>
              <a:graphic>
                <a:graphicData uri="http://schemas.openxmlformats.org/presentationml/2006/ole">
                  <p:oleObj spid="_x0000_s602128" name="Equation" r:id="rId18" imgW="2476440" imgH="228600" progId="Equation.3">
                    <p:embed/>
                  </p:oleObj>
                </a:graphicData>
              </a:graphic>
            </p:graphicFrame>
            <p:graphicFrame>
              <p:nvGraphicFramePr>
                <p:cNvPr id="55" name="Object 0"/>
                <p:cNvGraphicFramePr>
                  <a:graphicFrameLocks noChangeAspect="1"/>
                </p:cNvGraphicFramePr>
                <p:nvPr/>
              </p:nvGraphicFramePr>
              <p:xfrm>
                <a:off x="4953000" y="4572000"/>
                <a:ext cx="3440113" cy="401638"/>
              </p:xfrm>
              <a:graphic>
                <a:graphicData uri="http://schemas.openxmlformats.org/presentationml/2006/ole">
                  <p:oleObj spid="_x0000_s602129" name="Equation" r:id="rId19" imgW="2057400" imgH="228600" progId="Equation.3">
                    <p:embed/>
                  </p:oleObj>
                </a:graphicData>
              </a:graphic>
            </p:graphicFrame>
            <p:graphicFrame>
              <p:nvGraphicFramePr>
                <p:cNvPr id="56" name="Object 12"/>
                <p:cNvGraphicFramePr>
                  <a:graphicFrameLocks noChangeAspect="1"/>
                </p:cNvGraphicFramePr>
                <p:nvPr/>
              </p:nvGraphicFramePr>
              <p:xfrm>
                <a:off x="609600" y="4572000"/>
                <a:ext cx="1898650" cy="479425"/>
              </p:xfrm>
              <a:graphic>
                <a:graphicData uri="http://schemas.openxmlformats.org/presentationml/2006/ole">
                  <p:oleObj spid="_x0000_s602130" name="Equation" r:id="rId20" imgW="876240" imgH="253800" progId="Equation.3">
                    <p:embed/>
                  </p:oleObj>
                </a:graphicData>
              </a:graphic>
            </p:graphicFrame>
          </p:grpSp>
          <p:graphicFrame>
            <p:nvGraphicFramePr>
              <p:cNvPr id="53" name="Object 6"/>
              <p:cNvGraphicFramePr>
                <a:graphicFrameLocks noChangeAspect="1"/>
              </p:cNvGraphicFramePr>
              <p:nvPr/>
            </p:nvGraphicFramePr>
            <p:xfrm>
              <a:off x="609600" y="5867400"/>
              <a:ext cx="6262688" cy="785813"/>
            </p:xfrm>
            <a:graphic>
              <a:graphicData uri="http://schemas.openxmlformats.org/presentationml/2006/ole">
                <p:oleObj spid="_x0000_s602131" name="Equation" r:id="rId21" imgW="2895480" imgH="457200" progId="Equation.3">
                  <p:embed/>
                </p:oleObj>
              </a:graphicData>
            </a:graphic>
          </p:graphicFrame>
        </p:grpSp>
      </p:grpSp>
      <p:sp>
        <p:nvSpPr>
          <p:cNvPr id="58" name="Rectangle 57"/>
          <p:cNvSpPr/>
          <p:nvPr/>
        </p:nvSpPr>
        <p:spPr>
          <a:xfrm>
            <a:off x="152400" y="3204000"/>
            <a:ext cx="28360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 smtClean="0">
                <a:solidFill>
                  <a:srgbClr val="0099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Bjorken</a:t>
            </a:r>
            <a:r>
              <a:rPr lang="en-US" altLang="zh-CN" dirty="0" smtClean="0">
                <a:solidFill>
                  <a:srgbClr val="0099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approximation:</a:t>
            </a:r>
            <a:endParaRPr lang="zh-CN" altLang="en-US" dirty="0">
              <a:solidFill>
                <a:srgbClr val="0099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aphicFrame>
        <p:nvGraphicFramePr>
          <p:cNvPr id="578604" name="Object 4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02132" name="Equation" r:id="rId22" imgW="114120" imgH="215640" progId="Equation.3">
              <p:embed/>
            </p:oleObj>
          </a:graphicData>
        </a:graphic>
      </p:graphicFrame>
      <p:sp>
        <p:nvSpPr>
          <p:cNvPr id="62" name="Rectangle 61"/>
          <p:cNvSpPr/>
          <p:nvPr/>
        </p:nvSpPr>
        <p:spPr>
          <a:xfrm>
            <a:off x="152400" y="5867400"/>
            <a:ext cx="899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-shear tensor</a:t>
            </a:r>
            <a:r>
              <a:rPr lang="en-US" altLang="zh-CN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decelerate longitudinal expansion, but accelerate transverse expansion </a:t>
            </a:r>
            <a:endParaRPr lang="en-US" altLang="zh-CN" sz="18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52400" y="6172200"/>
            <a:ext cx="86106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altLang="zh-CN" sz="1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bulk pressure </a:t>
            </a:r>
            <a:r>
              <a:rPr lang="en-US" altLang="zh-CN" sz="1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decelerates both longitudinal &amp; transverse expansion </a:t>
            </a:r>
            <a:r>
              <a:rPr lang="en-US" altLang="zh-CN" sz="1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(bulk pressure effectively softens the </a:t>
            </a:r>
            <a:r>
              <a:rPr lang="en-US" altLang="zh-CN" sz="1800" dirty="0" err="1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EoS</a:t>
            </a:r>
            <a:r>
              <a:rPr lang="en-US" altLang="zh-CN" sz="1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 near the QCD phase transition) </a:t>
            </a:r>
            <a:endParaRPr lang="en-US" altLang="zh-CN" sz="1800" dirty="0">
              <a:solidFill>
                <a:srgbClr val="9933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r>
              <a:rPr lang="en-US" altLang="zh-CN" sz="4000" dirty="0" smtClean="0"/>
              <a:t>Entropy Production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4953000" y="14478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0" lang="zh-CN" altLang="en-US" sz="2000">
              <a:latin typeface="Arial" charset="0"/>
            </a:endParaRPr>
          </a:p>
        </p:txBody>
      </p:sp>
      <p:pic>
        <p:nvPicPr>
          <p:cNvPr id="777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685800"/>
            <a:ext cx="6553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r>
              <a:rPr lang="en-US" altLang="zh-CN" sz="4000" dirty="0" smtClean="0"/>
              <a:t>Numerical Results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4953000" y="14478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0" lang="zh-CN" altLang="en-US" sz="2000"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1752600"/>
            <a:ext cx="243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dirty="0" smtClean="0">
                <a:solidFill>
                  <a:srgbClr val="CC0000"/>
                </a:solidFill>
                <a:latin typeface="Arial" charset="0"/>
              </a:rPr>
              <a:t>Bulk viscosity:  </a:t>
            </a:r>
            <a:endParaRPr lang="en-US" altLang="zh-CN" sz="2400" dirty="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762000"/>
            <a:ext cx="2510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dirty="0" smtClean="0">
                <a:solidFill>
                  <a:srgbClr val="CC0000"/>
                </a:solidFill>
                <a:latin typeface="Arial" charset="0"/>
              </a:rPr>
              <a:t>Shear viscosity:  </a:t>
            </a:r>
            <a:endParaRPr lang="en-US" altLang="zh-CN" sz="2400" dirty="0">
              <a:solidFill>
                <a:srgbClr val="CC0000"/>
              </a:solidFill>
              <a:latin typeface="Arial" charset="0"/>
            </a:endParaRPr>
          </a:p>
        </p:txBody>
      </p:sp>
      <p:graphicFrame>
        <p:nvGraphicFramePr>
          <p:cNvPr id="577538" name="Object 2"/>
          <p:cNvGraphicFramePr>
            <a:graphicFrameLocks noChangeAspect="1"/>
          </p:cNvGraphicFramePr>
          <p:nvPr/>
        </p:nvGraphicFramePr>
        <p:xfrm>
          <a:off x="2316163" y="1143000"/>
          <a:ext cx="3040062" cy="447675"/>
        </p:xfrm>
        <a:graphic>
          <a:graphicData uri="http://schemas.openxmlformats.org/presentationml/2006/ole">
            <p:oleObj spid="_x0000_s577538" name="Equation" r:id="rId4" imgW="1244520" imgH="203040" progId="Equation.3">
              <p:embed/>
            </p:oleObj>
          </a:graphicData>
        </a:graphic>
      </p:graphicFrame>
      <p:graphicFrame>
        <p:nvGraphicFramePr>
          <p:cNvPr id="577539" name="Object 3"/>
          <p:cNvGraphicFramePr>
            <a:graphicFrameLocks noChangeAspect="1"/>
          </p:cNvGraphicFramePr>
          <p:nvPr/>
        </p:nvGraphicFramePr>
        <p:xfrm>
          <a:off x="5562600" y="1066800"/>
          <a:ext cx="1890712" cy="476250"/>
        </p:xfrm>
        <a:graphic>
          <a:graphicData uri="http://schemas.openxmlformats.org/presentationml/2006/ole">
            <p:oleObj spid="_x0000_s577539" name="Equation" r:id="rId5" imgW="774360" imgH="215640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228600" y="6096000"/>
            <a:ext cx="495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dirty="0" smtClean="0">
                <a:solidFill>
                  <a:srgbClr val="CC0000"/>
                </a:solidFill>
                <a:latin typeface="Arial" charset="0"/>
              </a:rPr>
              <a:t>Relaxation times:  </a:t>
            </a:r>
            <a:r>
              <a:rPr lang="en-US" altLang="zh-CN" sz="1800" dirty="0" smtClean="0">
                <a:latin typeface="Arial" charset="0"/>
              </a:rPr>
              <a:t>(see later)  </a:t>
            </a:r>
            <a:endParaRPr lang="en-US" altLang="zh-CN" sz="1800" dirty="0">
              <a:latin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209800" y="2057400"/>
            <a:ext cx="6096000" cy="4114800"/>
            <a:chOff x="2209800" y="2057400"/>
            <a:chExt cx="6096000" cy="4114800"/>
          </a:xfrm>
        </p:grpSpPr>
        <p:pic>
          <p:nvPicPr>
            <p:cNvPr id="11" name="Picture 10" descr="bulkVis.png"/>
            <p:cNvPicPr>
              <a:picLocks noChangeAspect="1"/>
            </p:cNvPicPr>
            <p:nvPr/>
          </p:nvPicPr>
          <p:blipFill>
            <a:blip r:embed="rId6"/>
            <a:srcRect l="1918" t="13333" r="9646" b="4444"/>
            <a:stretch>
              <a:fillRect/>
            </a:stretch>
          </p:blipFill>
          <p:spPr>
            <a:xfrm>
              <a:off x="2209800" y="2057400"/>
              <a:ext cx="6096000" cy="41148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248400" y="3657600"/>
              <a:ext cx="121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 smtClean="0">
                  <a:solidFill>
                    <a:srgbClr val="FD988D"/>
                  </a:solidFill>
                </a:rPr>
                <a:t>QGP</a:t>
              </a:r>
              <a:endParaRPr lang="zh-CN" altLang="en-US" sz="2800" b="1" dirty="0">
                <a:solidFill>
                  <a:srgbClr val="FD988D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733800" y="3657600"/>
              <a:ext cx="100219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b="1" dirty="0" smtClean="0">
                  <a:solidFill>
                    <a:srgbClr val="8686E2"/>
                  </a:solidFill>
                </a:rPr>
                <a:t>HRG</a:t>
              </a:r>
              <a:endParaRPr lang="zh-CN" altLang="en-US" sz="2800" b="1" dirty="0">
                <a:solidFill>
                  <a:srgbClr val="8686E2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00800" y="4495800"/>
              <a:ext cx="1600200" cy="584775"/>
            </a:xfrm>
            <a:prstGeom prst="rect">
              <a:avLst/>
            </a:prstGeom>
            <a:solidFill>
              <a:srgbClr val="DCB894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1600" b="1" dirty="0" smtClean="0"/>
                <a:t>Min. </a:t>
              </a:r>
              <a:r>
                <a:rPr lang="en-US" altLang="zh-CN" sz="1600" b="1" dirty="0" err="1" smtClean="0"/>
                <a:t>AdS</a:t>
              </a:r>
              <a:r>
                <a:rPr lang="en-US" altLang="zh-CN" sz="1600" b="1" dirty="0" smtClean="0"/>
                <a:t>/CFT  </a:t>
              </a:r>
            </a:p>
            <a:p>
              <a:pPr algn="l"/>
              <a:r>
                <a:rPr lang="en-US" altLang="zh-CN" sz="1600" b="1" dirty="0" smtClean="0"/>
                <a:t>   prediction</a:t>
              </a:r>
              <a:endParaRPr lang="zh-CN" altLang="en-US" sz="1600" b="1" dirty="0"/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rot="10800000" flipV="1">
              <a:off x="5867400" y="4724400"/>
              <a:ext cx="533400" cy="164812"/>
            </a:xfrm>
            <a:prstGeom prst="straightConnector1">
              <a:avLst/>
            </a:prstGeom>
            <a:ln w="38100">
              <a:solidFill>
                <a:srgbClr val="DCB894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r>
              <a:rPr lang="en-US" altLang="zh-CN" sz="4000" dirty="0" smtClean="0"/>
              <a:t>Numerical Results</a:t>
            </a: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4953000" y="14478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kumimoji="0" lang="zh-CN" altLang="en-US" sz="2000"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762000"/>
            <a:ext cx="243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dirty="0" smtClean="0">
                <a:solidFill>
                  <a:srgbClr val="CC0000"/>
                </a:solidFill>
                <a:latin typeface="Arial" charset="0"/>
              </a:rPr>
              <a:t>Bulk viscosity:  </a:t>
            </a:r>
            <a:endParaRPr lang="en-US" altLang="zh-CN" sz="2400" dirty="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6096000"/>
            <a:ext cx="495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400" dirty="0" smtClean="0">
                <a:solidFill>
                  <a:srgbClr val="CC0000"/>
                </a:solidFill>
                <a:latin typeface="Arial" charset="0"/>
              </a:rPr>
              <a:t>Relaxation times:  </a:t>
            </a:r>
            <a:r>
              <a:rPr lang="en-US" altLang="zh-CN" sz="1800" dirty="0" smtClean="0">
                <a:latin typeface="Arial" charset="0"/>
              </a:rPr>
              <a:t>(see later)  </a:t>
            </a:r>
            <a:endParaRPr lang="en-US" altLang="zh-CN" sz="1800" dirty="0">
              <a:latin typeface="Arial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2133600" y="762000"/>
            <a:ext cx="6248400" cy="4572000"/>
            <a:chOff x="2209800" y="2057400"/>
            <a:chExt cx="6096000" cy="4114800"/>
          </a:xfrm>
        </p:grpSpPr>
        <p:pic>
          <p:nvPicPr>
            <p:cNvPr id="11" name="Picture 10" descr="bulkVis.png"/>
            <p:cNvPicPr>
              <a:picLocks noChangeAspect="1"/>
            </p:cNvPicPr>
            <p:nvPr/>
          </p:nvPicPr>
          <p:blipFill>
            <a:blip r:embed="rId3"/>
            <a:srcRect l="1918" t="13333" r="9646" b="4444"/>
            <a:stretch>
              <a:fillRect/>
            </a:stretch>
          </p:blipFill>
          <p:spPr>
            <a:xfrm>
              <a:off x="2209800" y="2057400"/>
              <a:ext cx="6096000" cy="41148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248400" y="3657600"/>
              <a:ext cx="121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 smtClean="0">
                  <a:solidFill>
                    <a:srgbClr val="FD988D"/>
                  </a:solidFill>
                </a:rPr>
                <a:t>QGP</a:t>
              </a:r>
              <a:endParaRPr lang="zh-CN" altLang="en-US" sz="2800" b="1" dirty="0">
                <a:solidFill>
                  <a:srgbClr val="FD988D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733800" y="3657600"/>
              <a:ext cx="100219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b="1" dirty="0" smtClean="0">
                  <a:solidFill>
                    <a:srgbClr val="8686E2"/>
                  </a:solidFill>
                </a:rPr>
                <a:t>HRG</a:t>
              </a:r>
              <a:endParaRPr lang="zh-CN" altLang="en-US" sz="2800" b="1" dirty="0">
                <a:solidFill>
                  <a:srgbClr val="8686E2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00800" y="4495800"/>
              <a:ext cx="1600200" cy="584775"/>
            </a:xfrm>
            <a:prstGeom prst="rect">
              <a:avLst/>
            </a:prstGeom>
            <a:solidFill>
              <a:srgbClr val="DCB894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1600" b="1" dirty="0" smtClean="0"/>
                <a:t>Min. </a:t>
              </a:r>
              <a:r>
                <a:rPr lang="en-US" altLang="zh-CN" sz="1600" b="1" dirty="0" err="1" smtClean="0"/>
                <a:t>AdS</a:t>
              </a:r>
              <a:r>
                <a:rPr lang="en-US" altLang="zh-CN" sz="1600" b="1" dirty="0" smtClean="0"/>
                <a:t>/CFT  </a:t>
              </a:r>
            </a:p>
            <a:p>
              <a:pPr algn="l"/>
              <a:r>
                <a:rPr lang="en-US" altLang="zh-CN" sz="1600" b="1" dirty="0" smtClean="0"/>
                <a:t>   prediction</a:t>
              </a:r>
              <a:endParaRPr lang="zh-CN" altLang="en-US" sz="1600" b="1" dirty="0"/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rot="10800000" flipV="1">
              <a:off x="5867400" y="4724400"/>
              <a:ext cx="533400" cy="164812"/>
            </a:xfrm>
            <a:prstGeom prst="straightConnector1">
              <a:avLst/>
            </a:prstGeom>
            <a:ln w="38100">
              <a:solidFill>
                <a:srgbClr val="DCB894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0" y="5486400"/>
            <a:ext cx="9144000" cy="1359932"/>
            <a:chOff x="0" y="5486400"/>
            <a:chExt cx="9144000" cy="1359932"/>
          </a:xfrm>
        </p:grpSpPr>
        <p:sp>
          <p:nvSpPr>
            <p:cNvPr id="18" name="Rectangle 17"/>
            <p:cNvSpPr/>
            <p:nvPr/>
          </p:nvSpPr>
          <p:spPr bwMode="auto">
            <a:xfrm>
              <a:off x="144000" y="5486400"/>
              <a:ext cx="8839200" cy="1321200"/>
            </a:xfrm>
            <a:prstGeom prst="rect">
              <a:avLst/>
            </a:prstGeom>
            <a:ln w="57150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CN" alt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52400" y="5638800"/>
              <a:ext cx="2209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1800" dirty="0" smtClean="0">
                  <a:cs typeface="Arial" pitchFamily="34" charset="0"/>
                </a:rPr>
                <a:t>bulk viscosity effects:</a:t>
              </a:r>
              <a:endParaRPr lang="zh-CN" altLang="en-US" sz="18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362200" y="5486400"/>
              <a:ext cx="5715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1800" dirty="0" smtClean="0">
                  <a:solidFill>
                    <a:srgbClr val="FF0000"/>
                  </a:solidFill>
                  <a:cs typeface="Arial" pitchFamily="34" charset="0"/>
                </a:rPr>
                <a:t>(a) Change the flow profile </a:t>
              </a:r>
              <a:r>
                <a:rPr lang="en-US" altLang="zh-CN" sz="1800" dirty="0" smtClean="0">
                  <a:cs typeface="Arial" pitchFamily="34" charset="0"/>
                </a:rPr>
                <a:t>during hydro evolution  </a:t>
              </a:r>
              <a:endParaRPr lang="zh-CN" altLang="en-US" sz="18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362200" y="5791200"/>
              <a:ext cx="6400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1800" dirty="0" smtClean="0">
                  <a:solidFill>
                    <a:srgbClr val="00B050"/>
                  </a:solidFill>
                  <a:cs typeface="Arial" pitchFamily="34" charset="0"/>
                </a:rPr>
                <a:t>(b) Additional spectra correction      </a:t>
              </a:r>
              <a:r>
                <a:rPr lang="en-US" altLang="zh-CN" sz="1800" dirty="0" smtClean="0">
                  <a:cs typeface="Arial" pitchFamily="34" charset="0"/>
                </a:rPr>
                <a:t>along freeze-out surface</a:t>
              </a:r>
              <a:endParaRPr lang="zh-CN" altLang="en-US" sz="18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172200"/>
              <a:ext cx="201466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1800" b="1" dirty="0" smtClean="0">
                  <a:solidFill>
                    <a:srgbClr val="9900CC"/>
                  </a:solidFill>
                  <a:latin typeface="+mn-lt"/>
                  <a:cs typeface="Arial" pitchFamily="34" charset="0"/>
                </a:rPr>
                <a:t>  Song &amp; Heinz: </a:t>
              </a:r>
              <a:endParaRPr lang="zh-CN" altLang="en-US" sz="1800" b="1" dirty="0">
                <a:latin typeface="+mn-lt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24000" y="6172200"/>
              <a:ext cx="65532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1800" dirty="0" smtClean="0">
                  <a:cs typeface="Arial" pitchFamily="34" charset="0"/>
                </a:rPr>
                <a:t>  v2 will </a:t>
              </a:r>
              <a:r>
                <a:rPr lang="en-US" altLang="zh-CN" sz="1800" b="1" dirty="0" smtClean="0">
                  <a:solidFill>
                    <a:srgbClr val="FF33CC"/>
                  </a:solidFill>
                  <a:cs typeface="Arial" pitchFamily="34" charset="0"/>
                </a:rPr>
                <a:t>decrease</a:t>
              </a:r>
              <a:r>
                <a:rPr lang="en-US" altLang="zh-CN" sz="1800" dirty="0" smtClean="0">
                  <a:cs typeface="Arial" pitchFamily="34" charset="0"/>
                </a:rPr>
                <a:t>, </a:t>
              </a:r>
              <a:r>
                <a:rPr lang="en-US" altLang="zh-CN" sz="1800" b="1" dirty="0" smtClean="0">
                  <a:solidFill>
                    <a:srgbClr val="FF0000"/>
                  </a:solidFill>
                  <a:cs typeface="Arial" pitchFamily="34" charset="0"/>
                </a:rPr>
                <a:t>flow corrections only (a),</a:t>
              </a:r>
              <a:r>
                <a:rPr lang="en-US" altLang="zh-CN" sz="1800" dirty="0" smtClean="0">
                  <a:solidFill>
                    <a:srgbClr val="FF0000"/>
                  </a:solidFill>
                  <a:cs typeface="Arial" pitchFamily="34" charset="0"/>
                </a:rPr>
                <a:t>         </a:t>
              </a:r>
              <a:r>
                <a:rPr lang="en-US" altLang="zh-CN" sz="1800" dirty="0" smtClean="0">
                  <a:cs typeface="Arial" pitchFamily="34" charset="0"/>
                </a:rPr>
                <a:t>, at freeze-out     </a:t>
              </a:r>
              <a:endParaRPr lang="zh-CN" altLang="en-US" sz="18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0" y="6477000"/>
              <a:ext cx="2438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1800" b="1" dirty="0" smtClean="0">
                  <a:solidFill>
                    <a:srgbClr val="9900CC"/>
                  </a:solidFill>
                  <a:cs typeface="Arial" pitchFamily="34" charset="0"/>
                </a:rPr>
                <a:t>  </a:t>
              </a:r>
              <a:r>
                <a:rPr lang="en-US" altLang="zh-CN" sz="1800" b="1" dirty="0" err="1" smtClean="0">
                  <a:solidFill>
                    <a:srgbClr val="9900CC"/>
                  </a:solidFill>
                  <a:cs typeface="Arial" pitchFamily="34" charset="0"/>
                </a:rPr>
                <a:t>Monnai</a:t>
              </a:r>
              <a:r>
                <a:rPr lang="en-US" altLang="zh-CN" sz="1800" b="1" dirty="0" smtClean="0">
                  <a:solidFill>
                    <a:srgbClr val="9900CC"/>
                  </a:solidFill>
                  <a:cs typeface="Arial" pitchFamily="34" charset="0"/>
                </a:rPr>
                <a:t> &amp; Hirano: </a:t>
              </a:r>
              <a:endParaRPr lang="zh-CN" altLang="en-US" sz="1800" b="1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81200" y="6477000"/>
              <a:ext cx="71628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1800" dirty="0" smtClean="0">
                  <a:cs typeface="Arial" pitchFamily="34" charset="0"/>
                </a:rPr>
                <a:t>v2 will </a:t>
              </a:r>
              <a:r>
                <a:rPr lang="en-US" altLang="zh-CN" sz="1800" b="1" dirty="0" smtClean="0">
                  <a:solidFill>
                    <a:srgbClr val="009999"/>
                  </a:solidFill>
                  <a:cs typeface="Arial" pitchFamily="34" charset="0"/>
                </a:rPr>
                <a:t>increase</a:t>
              </a:r>
              <a:r>
                <a:rPr lang="en-US" altLang="zh-CN" sz="1800" b="1" dirty="0" smtClean="0">
                  <a:solidFill>
                    <a:schemeClr val="accent5">
                      <a:lumMod val="50000"/>
                    </a:schemeClr>
                  </a:solidFill>
                  <a:cs typeface="Arial" pitchFamily="34" charset="0"/>
                </a:rPr>
                <a:t>,</a:t>
              </a:r>
              <a:r>
                <a:rPr lang="en-US" altLang="zh-CN" sz="1800" dirty="0" smtClean="0">
                  <a:solidFill>
                    <a:schemeClr val="accent5">
                      <a:lumMod val="50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zh-CN" sz="1800" b="1" dirty="0" smtClean="0">
                  <a:solidFill>
                    <a:srgbClr val="00B050"/>
                  </a:solidFill>
                  <a:cs typeface="Arial" pitchFamily="34" charset="0"/>
                </a:rPr>
                <a:t>spectra corrections only(b),  </a:t>
              </a:r>
              <a:r>
                <a:rPr lang="en-US" altLang="zh-CN" sz="1800" dirty="0" smtClean="0">
                  <a:cs typeface="Arial" pitchFamily="34" charset="0"/>
                </a:rPr>
                <a:t>ideal hydro for evolution   </a:t>
              </a:r>
              <a:endParaRPr lang="zh-CN" altLang="en-US" sz="1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 bwMode="auto">
          <a:xfrm>
            <a:off x="0" y="685800"/>
            <a:ext cx="9144000" cy="685800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r>
              <a:rPr lang="en-US" altLang="zh-CN" sz="4000" dirty="0" smtClean="0"/>
              <a:t>Shear viscosity vs. bulk viscosity (I)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4953000" y="14478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0" lang="zh-CN" altLang="en-US" sz="2000"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5715000"/>
            <a:ext cx="7772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zh-CN" sz="1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altLang="zh-CN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Shear viscosity:</a:t>
            </a:r>
            <a:r>
              <a:rPr lang="en-US" altLang="zh-CN" sz="1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zh-CN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decelerate</a:t>
            </a:r>
            <a:r>
              <a:rPr lang="en-US" altLang="zh-CN" sz="1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cooling process in early stage</a:t>
            </a:r>
            <a:r>
              <a:rPr lang="en-US" altLang="zh-CN" sz="1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US" altLang="zh-CN" sz="1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                           </a:t>
            </a:r>
            <a:r>
              <a:rPr lang="en-US" altLang="zh-CN" sz="1800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accelerate</a:t>
            </a:r>
            <a:r>
              <a:rPr lang="en-US" altLang="zh-CN" sz="1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cooling  process in middle and late stages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8600" y="6324600"/>
            <a:ext cx="853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sz="1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altLang="zh-CN" sz="1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Bulk viscosity:    </a:t>
            </a:r>
            <a:r>
              <a:rPr lang="en-US" altLang="zh-CN" sz="18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decelerate</a:t>
            </a:r>
            <a:r>
              <a:rPr lang="en-US" altLang="zh-CN" sz="1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1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cooling process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52400" y="685800"/>
            <a:ext cx="8991600" cy="951131"/>
            <a:chOff x="152400" y="685800"/>
            <a:chExt cx="8991600" cy="951131"/>
          </a:xfrm>
        </p:grpSpPr>
        <p:sp>
          <p:nvSpPr>
            <p:cNvPr id="22" name="Rectangle 21"/>
            <p:cNvSpPr/>
            <p:nvPr/>
          </p:nvSpPr>
          <p:spPr>
            <a:xfrm>
              <a:off x="152400" y="685800"/>
              <a:ext cx="88392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1800" b="1" dirty="0" smtClean="0">
                  <a:solidFill>
                    <a:srgbClr val="009900"/>
                  </a:solidFill>
                </a:rPr>
                <a:t>Same initial &amp; final conditions</a:t>
              </a:r>
              <a:endParaRPr lang="zh-CN" altLang="en-US" sz="1800" dirty="0"/>
            </a:p>
          </p:txBody>
        </p:sp>
        <p:cxnSp>
          <p:nvCxnSpPr>
            <p:cNvPr id="24" name="Straight Connector 23"/>
            <p:cNvCxnSpPr/>
            <p:nvPr/>
          </p:nvCxnSpPr>
          <p:spPr bwMode="auto">
            <a:xfrm>
              <a:off x="533400" y="1219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6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Rectangle 25"/>
            <p:cNvSpPr/>
            <p:nvPr/>
          </p:nvSpPr>
          <p:spPr>
            <a:xfrm>
              <a:off x="1066800" y="990600"/>
              <a:ext cx="80772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1800" b="1" dirty="0" smtClean="0">
                  <a:solidFill>
                    <a:schemeClr val="accent6"/>
                  </a:solidFill>
                </a:rPr>
                <a:t>ideal hydro                 </a:t>
              </a:r>
              <a:r>
                <a:rPr lang="en-US" altLang="zh-CN" sz="1800" b="1" dirty="0" smtClean="0">
                  <a:solidFill>
                    <a:srgbClr val="FF0000"/>
                  </a:solidFill>
                </a:rPr>
                <a:t>viscous hydro-shear only                 </a:t>
              </a:r>
              <a:r>
                <a:rPr lang="en-US" altLang="zh-CN" sz="1800" b="1" dirty="0" smtClean="0">
                  <a:solidFill>
                    <a:srgbClr val="CC6600"/>
                  </a:solidFill>
                </a:rPr>
                <a:t>viscous hydro-bulk only  </a:t>
              </a:r>
              <a:endParaRPr lang="zh-CN" altLang="en-US" sz="1800" dirty="0">
                <a:solidFill>
                  <a:srgbClr val="CC6600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2667000" y="1219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6096000" y="1219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31" name="Picture 30" descr="Temp-1a.png"/>
          <p:cNvPicPr>
            <a:picLocks noChangeAspect="1"/>
          </p:cNvPicPr>
          <p:nvPr/>
        </p:nvPicPr>
        <p:blipFill>
          <a:blip r:embed="rId3"/>
          <a:srcRect l="1717" t="13333" r="9848" b="5556"/>
          <a:stretch>
            <a:fillRect/>
          </a:stretch>
        </p:blipFill>
        <p:spPr>
          <a:xfrm>
            <a:off x="1676400" y="1524000"/>
            <a:ext cx="5562600" cy="4171026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4267200" y="1676400"/>
            <a:ext cx="275267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Local temperature </a:t>
            </a:r>
            <a:endParaRPr lang="zh-CN" alt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Spectrab0.png"/>
          <p:cNvPicPr>
            <a:picLocks noChangeAspect="1"/>
          </p:cNvPicPr>
          <p:nvPr/>
        </p:nvPicPr>
        <p:blipFill>
          <a:blip r:embed="rId4"/>
          <a:srcRect l="1515" t="12092" r="7576" b="4248"/>
          <a:stretch>
            <a:fillRect/>
          </a:stretch>
        </p:blipFill>
        <p:spPr>
          <a:xfrm>
            <a:off x="4343400" y="1371600"/>
            <a:ext cx="4800600" cy="4495800"/>
          </a:xfrm>
          <a:prstGeom prst="rect">
            <a:avLst/>
          </a:prstGeom>
        </p:spPr>
      </p:pic>
      <p:pic>
        <p:nvPicPr>
          <p:cNvPr id="23" name="Picture 22" descr="velocity-2.png"/>
          <p:cNvPicPr>
            <a:picLocks noChangeAspect="1"/>
          </p:cNvPicPr>
          <p:nvPr/>
        </p:nvPicPr>
        <p:blipFill>
          <a:blip r:embed="rId5"/>
          <a:srcRect l="2525" t="13399" r="9596" b="5556"/>
          <a:stretch>
            <a:fillRect/>
          </a:stretch>
        </p:blipFill>
        <p:spPr>
          <a:xfrm>
            <a:off x="0" y="1447800"/>
            <a:ext cx="4343400" cy="4343400"/>
          </a:xfrm>
          <a:prstGeom prst="rect">
            <a:avLst/>
          </a:prstGeom>
        </p:spPr>
      </p:pic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r>
              <a:rPr lang="en-US" altLang="zh-CN" sz="4000" dirty="0" smtClean="0"/>
              <a:t>Shear viscosity vs. bulk viscosity (II)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4953000" y="14478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0" lang="zh-CN" altLang="en-US" sz="2000"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400" y="5832000"/>
            <a:ext cx="76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altLang="zh-CN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shear viscosity: </a:t>
            </a:r>
            <a:r>
              <a:rPr lang="en-US" altLang="zh-CN" sz="1800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increases</a:t>
            </a:r>
            <a:r>
              <a:rPr lang="en-US" altLang="zh-CN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radial flow, results in </a:t>
            </a:r>
            <a:r>
              <a:rPr lang="en-US" altLang="zh-CN" sz="1800" dirty="0" smtClean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flatter </a:t>
            </a:r>
            <a:r>
              <a:rPr lang="en-US" altLang="zh-CN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spectra </a:t>
            </a:r>
            <a:endParaRPr lang="zh-CN" altLang="en-US" sz="1800" dirty="0"/>
          </a:p>
        </p:txBody>
      </p:sp>
      <p:sp>
        <p:nvSpPr>
          <p:cNvPr id="18" name="Rectangle 17"/>
          <p:cNvSpPr/>
          <p:nvPr/>
        </p:nvSpPr>
        <p:spPr>
          <a:xfrm>
            <a:off x="152400" y="6172200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zh-CN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altLang="zh-CN" sz="1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bulk viscosity:   </a:t>
            </a:r>
            <a:r>
              <a:rPr lang="en-US" altLang="zh-CN" sz="1800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decreases</a:t>
            </a:r>
            <a:r>
              <a:rPr lang="en-US" altLang="zh-CN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radial flow, results in </a:t>
            </a:r>
            <a:r>
              <a:rPr lang="en-US" altLang="zh-CN" sz="1800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steeper </a:t>
            </a:r>
            <a:r>
              <a:rPr lang="en-US" altLang="zh-CN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spectra    </a:t>
            </a:r>
            <a:endParaRPr lang="zh-CN" altLang="en-US" sz="1800" dirty="0"/>
          </a:p>
        </p:txBody>
      </p:sp>
      <p:sp>
        <p:nvSpPr>
          <p:cNvPr id="20" name="Rectangle 19"/>
          <p:cNvSpPr/>
          <p:nvPr/>
        </p:nvSpPr>
        <p:spPr>
          <a:xfrm>
            <a:off x="1295400" y="1524000"/>
            <a:ext cx="165782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radial flow </a:t>
            </a:r>
            <a:endParaRPr lang="zh-CN" alt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48400" y="1524000"/>
            <a:ext cx="124585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spectra</a:t>
            </a:r>
            <a:endParaRPr lang="zh-CN" alt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0" y="685800"/>
            <a:ext cx="9144000" cy="685800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52400" y="685800"/>
            <a:ext cx="8991600" cy="951131"/>
            <a:chOff x="152400" y="685800"/>
            <a:chExt cx="8991600" cy="951131"/>
          </a:xfrm>
        </p:grpSpPr>
        <p:sp>
          <p:nvSpPr>
            <p:cNvPr id="25" name="Rectangle 24"/>
            <p:cNvSpPr/>
            <p:nvPr/>
          </p:nvSpPr>
          <p:spPr>
            <a:xfrm>
              <a:off x="152400" y="685800"/>
              <a:ext cx="88392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1800" b="1" dirty="0" smtClean="0">
                  <a:solidFill>
                    <a:srgbClr val="009900"/>
                  </a:solidFill>
                </a:rPr>
                <a:t>Same Initial &amp; final conditions</a:t>
              </a:r>
              <a:endParaRPr lang="zh-CN" altLang="en-US" sz="1800" dirty="0"/>
            </a:p>
          </p:txBody>
        </p:sp>
        <p:cxnSp>
          <p:nvCxnSpPr>
            <p:cNvPr id="26" name="Straight Connector 25"/>
            <p:cNvCxnSpPr/>
            <p:nvPr/>
          </p:nvCxnSpPr>
          <p:spPr bwMode="auto">
            <a:xfrm>
              <a:off x="533400" y="1219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6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Rectangle 26"/>
            <p:cNvSpPr/>
            <p:nvPr/>
          </p:nvSpPr>
          <p:spPr>
            <a:xfrm>
              <a:off x="1066800" y="990600"/>
              <a:ext cx="80772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1800" b="1" dirty="0" smtClean="0">
                  <a:solidFill>
                    <a:schemeClr val="accent6"/>
                  </a:solidFill>
                </a:rPr>
                <a:t>ideal hydro                 </a:t>
              </a:r>
              <a:r>
                <a:rPr lang="en-US" altLang="zh-CN" sz="1800" b="1" dirty="0" smtClean="0">
                  <a:solidFill>
                    <a:srgbClr val="FF0000"/>
                  </a:solidFill>
                </a:rPr>
                <a:t>viscous hydro-shear only                 </a:t>
              </a:r>
              <a:r>
                <a:rPr lang="en-US" altLang="zh-CN" sz="1800" b="1" dirty="0" smtClean="0">
                  <a:solidFill>
                    <a:srgbClr val="CC6600"/>
                  </a:solidFill>
                </a:rPr>
                <a:t>viscous hydro-bulk only  </a:t>
              </a:r>
              <a:endParaRPr lang="zh-CN" altLang="en-US" sz="1800" dirty="0">
                <a:solidFill>
                  <a:srgbClr val="CC6600"/>
                </a:solidFill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>
              <a:off x="2667000" y="1219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6096000" y="1219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Rectangle 30"/>
          <p:cNvSpPr/>
          <p:nvPr/>
        </p:nvSpPr>
        <p:spPr bwMode="auto">
          <a:xfrm>
            <a:off x="5029200" y="4114800"/>
            <a:ext cx="2438400" cy="990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257800" y="3810000"/>
            <a:ext cx="1531936" cy="1316038"/>
            <a:chOff x="7391400" y="3505200"/>
            <a:chExt cx="1531936" cy="1316038"/>
          </a:xfrm>
        </p:grpSpPr>
        <p:grpSp>
          <p:nvGrpSpPr>
            <p:cNvPr id="33" name="Group 24"/>
            <p:cNvGrpSpPr/>
            <p:nvPr/>
          </p:nvGrpSpPr>
          <p:grpSpPr>
            <a:xfrm>
              <a:off x="7848600" y="3505200"/>
              <a:ext cx="1074736" cy="1316038"/>
              <a:chOff x="7848600" y="3505200"/>
              <a:chExt cx="1074736" cy="1316038"/>
            </a:xfrm>
          </p:grpSpPr>
          <p:graphicFrame>
            <p:nvGraphicFramePr>
              <p:cNvPr id="37" name="Object 1"/>
              <p:cNvGraphicFramePr>
                <a:graphicFrameLocks noChangeAspect="1"/>
              </p:cNvGraphicFramePr>
              <p:nvPr/>
            </p:nvGraphicFramePr>
            <p:xfrm>
              <a:off x="7848600" y="4191000"/>
              <a:ext cx="1074736" cy="325438"/>
            </p:xfrm>
            <a:graphic>
              <a:graphicData uri="http://schemas.openxmlformats.org/presentationml/2006/ole">
                <p:oleObj spid="_x0000_s583681" name="Equation" r:id="rId6" imgW="939600" imgH="215640" progId="Equation.3">
                  <p:embed/>
                </p:oleObj>
              </a:graphicData>
            </a:graphic>
          </p:graphicFrame>
          <p:graphicFrame>
            <p:nvGraphicFramePr>
              <p:cNvPr id="38" name="Object 2"/>
              <p:cNvGraphicFramePr>
                <a:graphicFrameLocks noChangeAspect="1"/>
              </p:cNvGraphicFramePr>
              <p:nvPr/>
            </p:nvGraphicFramePr>
            <p:xfrm>
              <a:off x="7924800" y="4495800"/>
              <a:ext cx="990600" cy="325438"/>
            </p:xfrm>
            <a:graphic>
              <a:graphicData uri="http://schemas.openxmlformats.org/presentationml/2006/ole">
                <p:oleObj spid="_x0000_s583682" name="Equation" r:id="rId7" imgW="863280" imgH="215640" progId="Equation.3">
                  <p:embed/>
                </p:oleObj>
              </a:graphicData>
            </a:graphic>
          </p:graphicFrame>
          <p:graphicFrame>
            <p:nvGraphicFramePr>
              <p:cNvPr id="39" name="Object 3"/>
              <p:cNvGraphicFramePr>
                <a:graphicFrameLocks noChangeAspect="1"/>
              </p:cNvGraphicFramePr>
              <p:nvPr/>
            </p:nvGraphicFramePr>
            <p:xfrm>
              <a:off x="7924800" y="3886200"/>
              <a:ext cx="990600" cy="337290"/>
            </p:xfrm>
            <a:graphic>
              <a:graphicData uri="http://schemas.openxmlformats.org/presentationml/2006/ole">
                <p:oleObj spid="_x0000_s583683" name="Equation" r:id="rId8" imgW="876240" imgH="215640" progId="Equation.3">
                  <p:embed/>
                </p:oleObj>
              </a:graphicData>
            </a:graphic>
          </p:graphicFrame>
          <p:graphicFrame>
            <p:nvGraphicFramePr>
              <p:cNvPr id="40" name="Object 4"/>
              <p:cNvGraphicFramePr>
                <a:graphicFrameLocks noChangeAspect="1"/>
              </p:cNvGraphicFramePr>
              <p:nvPr/>
            </p:nvGraphicFramePr>
            <p:xfrm>
              <a:off x="7848600" y="3505200"/>
              <a:ext cx="1066800" cy="355600"/>
            </p:xfrm>
            <a:graphic>
              <a:graphicData uri="http://schemas.openxmlformats.org/presentationml/2006/ole">
                <p:oleObj spid="_x0000_s583684" name="Equation" r:id="rId9" imgW="761760" imgH="215640" progId="Equation.3">
                  <p:embed/>
                </p:oleObj>
              </a:graphicData>
            </a:graphic>
          </p:graphicFrame>
        </p:grpSp>
        <p:cxnSp>
          <p:nvCxnSpPr>
            <p:cNvPr id="34" name="Straight Connector 33"/>
            <p:cNvCxnSpPr/>
            <p:nvPr/>
          </p:nvCxnSpPr>
          <p:spPr bwMode="auto">
            <a:xfrm>
              <a:off x="7391400" y="4343400"/>
              <a:ext cx="381000" cy="1588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 bwMode="auto">
            <a:xfrm>
              <a:off x="7391400" y="4648200"/>
              <a:ext cx="381000" cy="1588"/>
            </a:xfrm>
            <a:prstGeom prst="line">
              <a:avLst/>
            </a:prstGeom>
            <a:ln w="28575">
              <a:solidFill>
                <a:srgbClr val="CC660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 bwMode="auto">
            <a:xfrm>
              <a:off x="7391400" y="4038600"/>
              <a:ext cx="381000" cy="1588"/>
            </a:xfrm>
            <a:prstGeom prst="line">
              <a:avLst/>
            </a:prstGeom>
            <a:ln w="28575">
              <a:solidFill>
                <a:schemeClr val="accent2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Rectangle 42"/>
          <p:cNvSpPr/>
          <p:nvPr/>
        </p:nvSpPr>
        <p:spPr bwMode="auto">
          <a:xfrm>
            <a:off x="5105400" y="3733800"/>
            <a:ext cx="1828800" cy="1371600"/>
          </a:xfrm>
          <a:prstGeom prst="rect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v2-2.png"/>
          <p:cNvPicPr>
            <a:picLocks noChangeAspect="1"/>
          </p:cNvPicPr>
          <p:nvPr/>
        </p:nvPicPr>
        <p:blipFill>
          <a:blip r:embed="rId3"/>
          <a:srcRect l="2525" t="13399" r="8586" b="4248"/>
          <a:stretch>
            <a:fillRect/>
          </a:stretch>
        </p:blipFill>
        <p:spPr>
          <a:xfrm>
            <a:off x="1676400" y="1371600"/>
            <a:ext cx="5410200" cy="4419600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 bwMode="auto">
          <a:xfrm>
            <a:off x="0" y="685800"/>
            <a:ext cx="9144000" cy="685800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r>
              <a:rPr lang="en-US" altLang="zh-CN" sz="4000" dirty="0" smtClean="0"/>
              <a:t>Shear viscosity vs. bulk viscosity (III)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4953000" y="14478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0" lang="zh-CN" altLang="en-US" sz="2000">
              <a:latin typeface="Arial" charset="0"/>
            </a:endParaRPr>
          </a:p>
        </p:txBody>
      </p:sp>
      <p:sp>
        <p:nvSpPr>
          <p:cNvPr id="9" name="Text Box 42"/>
          <p:cNvSpPr txBox="1">
            <a:spLocks noChangeArrowheads="1"/>
          </p:cNvSpPr>
          <p:nvPr/>
        </p:nvSpPr>
        <p:spPr bwMode="auto">
          <a:xfrm>
            <a:off x="609600" y="5943600"/>
            <a:ext cx="624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zh-CN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-v</a:t>
            </a:r>
            <a:r>
              <a:rPr lang="en-US" altLang="zh-CN" sz="105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altLang="zh-CN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is sensitive to both </a:t>
            </a:r>
            <a:r>
              <a:rPr lang="en-US" altLang="zh-CN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shear</a:t>
            </a:r>
            <a:r>
              <a:rPr lang="en-US" altLang="zh-CN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altLang="zh-CN" sz="1800" dirty="0" smtClean="0">
                <a:solidFill>
                  <a:srgbClr val="993300"/>
                </a:solidFill>
                <a:latin typeface="Arial" pitchFamily="34" charset="0"/>
                <a:cs typeface="Arial" pitchFamily="34" charset="0"/>
              </a:rPr>
              <a:t>bulk viscosity</a:t>
            </a:r>
            <a:endParaRPr lang="en-US" altLang="zh-CN" sz="18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86000" y="1524000"/>
            <a:ext cx="226376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Elliptical flow v</a:t>
            </a:r>
            <a:r>
              <a:rPr lang="en-US" altLang="zh-CN" sz="10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zh-CN" altLang="en-US" sz="105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52400" y="685800"/>
            <a:ext cx="8991600" cy="951131"/>
            <a:chOff x="152400" y="685800"/>
            <a:chExt cx="8991600" cy="951131"/>
          </a:xfrm>
        </p:grpSpPr>
        <p:sp>
          <p:nvSpPr>
            <p:cNvPr id="29" name="Rectangle 28"/>
            <p:cNvSpPr/>
            <p:nvPr/>
          </p:nvSpPr>
          <p:spPr>
            <a:xfrm>
              <a:off x="152400" y="685800"/>
              <a:ext cx="88392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1800" b="1" dirty="0" smtClean="0">
                  <a:solidFill>
                    <a:srgbClr val="009900"/>
                  </a:solidFill>
                </a:rPr>
                <a:t>Same Initial &amp; final conditions</a:t>
              </a:r>
              <a:endParaRPr lang="zh-CN" altLang="en-US" sz="1800" dirty="0"/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>
              <a:off x="533400" y="1219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accent6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" name="Rectangle 30"/>
            <p:cNvSpPr/>
            <p:nvPr/>
          </p:nvSpPr>
          <p:spPr>
            <a:xfrm>
              <a:off x="1066800" y="990600"/>
              <a:ext cx="80772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n-US" altLang="zh-CN" sz="1800" b="1" dirty="0" smtClean="0">
                  <a:solidFill>
                    <a:schemeClr val="accent6"/>
                  </a:solidFill>
                </a:rPr>
                <a:t>ideal hydro                 </a:t>
              </a:r>
              <a:r>
                <a:rPr lang="en-US" altLang="zh-CN" sz="1800" b="1" dirty="0" smtClean="0">
                  <a:solidFill>
                    <a:srgbClr val="FF0000"/>
                  </a:solidFill>
                </a:rPr>
                <a:t>viscous hydro-shear only                 </a:t>
              </a:r>
              <a:r>
                <a:rPr lang="en-US" altLang="zh-CN" sz="1800" b="1" dirty="0" smtClean="0">
                  <a:solidFill>
                    <a:srgbClr val="CC6600"/>
                  </a:solidFill>
                </a:rPr>
                <a:t>viscous hydro-bulk only  </a:t>
              </a:r>
              <a:endParaRPr lang="zh-CN" altLang="en-US" sz="1800" dirty="0">
                <a:solidFill>
                  <a:srgbClr val="CC6600"/>
                </a:solidFill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2667000" y="1219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6096000" y="1219200"/>
              <a:ext cx="533400" cy="158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auto">
          <a:xfrm>
            <a:off x="7620000" y="914400"/>
            <a:ext cx="1295400" cy="1295400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</a:endParaRPr>
          </a:p>
        </p:txBody>
      </p:sp>
      <p:pic>
        <p:nvPicPr>
          <p:cNvPr id="22" name="Picture 21" descr="v2.png"/>
          <p:cNvPicPr>
            <a:picLocks noChangeAspect="1"/>
          </p:cNvPicPr>
          <p:nvPr/>
        </p:nvPicPr>
        <p:blipFill>
          <a:blip r:embed="rId4"/>
          <a:srcRect l="1010" t="11765" r="9055" b="4575"/>
          <a:stretch>
            <a:fillRect/>
          </a:stretch>
        </p:blipFill>
        <p:spPr>
          <a:xfrm>
            <a:off x="838200" y="609600"/>
            <a:ext cx="5791200" cy="4114800"/>
          </a:xfrm>
          <a:prstGeom prst="rect">
            <a:avLst/>
          </a:prstGeom>
        </p:spPr>
      </p:pic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77338" cy="719138"/>
          </a:xfrm>
          <a:solidFill>
            <a:srgbClr val="A4BBFA"/>
          </a:solidFill>
        </p:spPr>
        <p:txBody>
          <a:bodyPr/>
          <a:lstStyle/>
          <a:p>
            <a:r>
              <a:rPr lang="en-US" altLang="zh-CN" sz="3600" dirty="0" smtClean="0"/>
              <a:t>Viscous v2 suppression: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shear</a:t>
            </a:r>
            <a:r>
              <a:rPr lang="en-US" altLang="zh-CN" sz="2800" dirty="0" smtClean="0"/>
              <a:t> </a:t>
            </a:r>
            <a:r>
              <a:rPr lang="en-US" altLang="zh-CN" sz="2800" dirty="0" smtClean="0">
                <a:solidFill>
                  <a:schemeClr val="tx1"/>
                </a:solidFill>
              </a:rPr>
              <a:t>and</a:t>
            </a:r>
            <a:r>
              <a:rPr lang="en-US" altLang="zh-CN" sz="2800" dirty="0" smtClean="0"/>
              <a:t> </a:t>
            </a:r>
            <a:r>
              <a:rPr lang="en-US" altLang="zh-CN" sz="2800" b="1" dirty="0" smtClean="0">
                <a:solidFill>
                  <a:srgbClr val="CC6600"/>
                </a:solidFill>
              </a:rPr>
              <a:t>bulk</a:t>
            </a:r>
            <a:r>
              <a:rPr lang="en-US" altLang="zh-CN" sz="2800" dirty="0" smtClean="0"/>
              <a:t> viscosity 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4953000" y="14478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0" lang="zh-CN" altLang="en-US" sz="2000"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685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800" dirty="0" smtClean="0">
                <a:solidFill>
                  <a:schemeClr val="accent2"/>
                </a:solidFill>
              </a:rPr>
              <a:t>ideal hydro </a:t>
            </a:r>
            <a:endParaRPr lang="zh-CN" altLang="en-US" sz="1800" dirty="0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00800" y="990600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dirty="0" err="1" smtClean="0"/>
              <a:t>visc</a:t>
            </a:r>
            <a:r>
              <a:rPr lang="en-US" altLang="zh-CN" sz="1800" dirty="0" smtClean="0"/>
              <a:t>. hydro: </a:t>
            </a:r>
            <a:endParaRPr lang="zh-CN" altLang="en-US" sz="1800" dirty="0"/>
          </a:p>
        </p:txBody>
      </p:sp>
      <p:sp>
        <p:nvSpPr>
          <p:cNvPr id="12" name="Text Box 42"/>
          <p:cNvSpPr txBox="1">
            <a:spLocks noChangeArrowheads="1"/>
          </p:cNvSpPr>
          <p:nvPr/>
        </p:nvSpPr>
        <p:spPr bwMode="auto">
          <a:xfrm>
            <a:off x="152400" y="4648200"/>
            <a:ext cx="899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zh-CN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-at RHIC, </a:t>
            </a:r>
            <a:r>
              <a:rPr lang="en-US" altLang="zh-CN" sz="1800" b="1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2 x min. bulk viscosity</a:t>
            </a:r>
            <a:r>
              <a:rPr lang="en-US" altLang="zh-CN" sz="1800" dirty="0" smtClean="0">
                <a:solidFill>
                  <a:srgbClr val="FF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could result in </a:t>
            </a:r>
            <a:r>
              <a:rPr lang="en-US" altLang="zh-CN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~50% </a:t>
            </a:r>
            <a:r>
              <a:rPr lang="en-US" altLang="zh-CN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additional v</a:t>
            </a:r>
            <a:r>
              <a:rPr lang="en-US" altLang="zh-CN" sz="1800" baseline="-25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altLang="zh-CN" sz="1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suppression   </a:t>
            </a:r>
            <a:endParaRPr lang="en-US" altLang="zh-CN" sz="18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2"/>
          <p:cNvSpPr txBox="1">
            <a:spLocks noChangeArrowheads="1"/>
          </p:cNvSpPr>
          <p:nvPr/>
        </p:nvSpPr>
        <p:spPr bwMode="auto">
          <a:xfrm>
            <a:off x="152400" y="5029200"/>
            <a:ext cx="89916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altLang="zh-CN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-when extracting the        from RHIC data, bulk viscous effects cannot be neglected  </a:t>
            </a:r>
            <a:endParaRPr lang="en-US" altLang="zh-CN" sz="1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1554" name="Object 2053"/>
          <p:cNvGraphicFramePr>
            <a:graphicFrameLocks noChangeAspect="1"/>
          </p:cNvGraphicFramePr>
          <p:nvPr/>
        </p:nvGraphicFramePr>
        <p:xfrm>
          <a:off x="2286000" y="5029200"/>
          <a:ext cx="381000" cy="381000"/>
        </p:xfrm>
        <a:graphic>
          <a:graphicData uri="http://schemas.openxmlformats.org/presentationml/2006/ole">
            <p:oleObj spid="_x0000_s647170" name="Equation" r:id="rId5" imgW="291960" imgH="203040" progId="Equation.3">
              <p:embed/>
            </p:oleObj>
          </a:graphicData>
        </a:graphic>
      </p:graphicFrame>
      <p:sp>
        <p:nvSpPr>
          <p:cNvPr id="15" name="AutoShape 15"/>
          <p:cNvSpPr>
            <a:spLocks noChangeArrowheads="1"/>
          </p:cNvSpPr>
          <p:nvPr/>
        </p:nvSpPr>
        <p:spPr bwMode="auto">
          <a:xfrm>
            <a:off x="5867400" y="1295400"/>
            <a:ext cx="121919" cy="533400"/>
          </a:xfrm>
          <a:prstGeom prst="downArrow">
            <a:avLst>
              <a:gd name="adj1" fmla="val 50000"/>
              <a:gd name="adj2" fmla="val 137500"/>
            </a:avLst>
          </a:prstGeom>
          <a:solidFill>
            <a:srgbClr val="969696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62600" y="14478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</a:rPr>
              <a:t>20%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43600" y="1219200"/>
            <a:ext cx="685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solidFill>
                  <a:srgbClr val="FF3399"/>
                </a:solidFill>
              </a:rPr>
              <a:t>30%</a:t>
            </a:r>
            <a:endParaRPr lang="zh-CN" altLang="en-US" sz="1600" b="1" dirty="0">
              <a:solidFill>
                <a:srgbClr val="FF3399"/>
              </a:solidFill>
            </a:endParaRPr>
          </a:p>
        </p:txBody>
      </p:sp>
      <p:sp>
        <p:nvSpPr>
          <p:cNvPr id="17" name="AutoShape 15"/>
          <p:cNvSpPr>
            <a:spLocks noChangeArrowheads="1"/>
          </p:cNvSpPr>
          <p:nvPr/>
        </p:nvSpPr>
        <p:spPr bwMode="auto">
          <a:xfrm flipH="1">
            <a:off x="6172200" y="1066800"/>
            <a:ext cx="152400" cy="762000"/>
          </a:xfrm>
          <a:prstGeom prst="downArrow">
            <a:avLst>
              <a:gd name="adj1" fmla="val 50000"/>
              <a:gd name="adj2" fmla="val 137500"/>
            </a:avLst>
          </a:prstGeom>
          <a:solidFill>
            <a:srgbClr val="969696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grpSp>
        <p:nvGrpSpPr>
          <p:cNvPr id="2" name="Group 39"/>
          <p:cNvGrpSpPr/>
          <p:nvPr/>
        </p:nvGrpSpPr>
        <p:grpSpPr>
          <a:xfrm>
            <a:off x="7620000" y="838200"/>
            <a:ext cx="1219200" cy="1316038"/>
            <a:chOff x="7696200" y="1219200"/>
            <a:chExt cx="1219200" cy="1316038"/>
          </a:xfrm>
        </p:grpSpPr>
        <p:graphicFrame>
          <p:nvGraphicFramePr>
            <p:cNvPr id="151556" name="Object 2053"/>
            <p:cNvGraphicFramePr>
              <a:graphicFrameLocks noChangeAspect="1"/>
            </p:cNvGraphicFramePr>
            <p:nvPr/>
          </p:nvGraphicFramePr>
          <p:xfrm>
            <a:off x="7772400" y="1219200"/>
            <a:ext cx="1143000" cy="381000"/>
          </p:xfrm>
          <a:graphic>
            <a:graphicData uri="http://schemas.openxmlformats.org/presentationml/2006/ole">
              <p:oleObj spid="_x0000_s647171" name="Equation" r:id="rId6" imgW="761760" imgH="215640" progId="Equation.3">
                <p:embed/>
              </p:oleObj>
            </a:graphicData>
          </a:graphic>
        </p:graphicFrame>
        <p:graphicFrame>
          <p:nvGraphicFramePr>
            <p:cNvPr id="151558" name="Object 6"/>
            <p:cNvGraphicFramePr>
              <a:graphicFrameLocks noChangeAspect="1"/>
            </p:cNvGraphicFramePr>
            <p:nvPr/>
          </p:nvGraphicFramePr>
          <p:xfrm>
            <a:off x="7704138" y="1828800"/>
            <a:ext cx="1187450" cy="401638"/>
          </p:xfrm>
          <a:graphic>
            <a:graphicData uri="http://schemas.openxmlformats.org/presentationml/2006/ole">
              <p:oleObj spid="_x0000_s647172" name="Equation" r:id="rId7" imgW="927000" imgH="215640" progId="Equation.3">
                <p:embed/>
              </p:oleObj>
            </a:graphicData>
          </a:graphic>
        </p:graphicFrame>
        <p:graphicFrame>
          <p:nvGraphicFramePr>
            <p:cNvPr id="151559" name="Object 7"/>
            <p:cNvGraphicFramePr>
              <a:graphicFrameLocks noChangeAspect="1"/>
            </p:cNvGraphicFramePr>
            <p:nvPr/>
          </p:nvGraphicFramePr>
          <p:xfrm>
            <a:off x="7704138" y="1524000"/>
            <a:ext cx="1201737" cy="401638"/>
          </p:xfrm>
          <a:graphic>
            <a:graphicData uri="http://schemas.openxmlformats.org/presentationml/2006/ole">
              <p:oleObj spid="_x0000_s647173" name="Equation" r:id="rId8" imgW="939600" imgH="215640" progId="Equation.3">
                <p:embed/>
              </p:oleObj>
            </a:graphicData>
          </a:graphic>
        </p:graphicFrame>
        <p:graphicFrame>
          <p:nvGraphicFramePr>
            <p:cNvPr id="151560" name="Object 8"/>
            <p:cNvGraphicFramePr>
              <a:graphicFrameLocks noChangeAspect="1"/>
            </p:cNvGraphicFramePr>
            <p:nvPr/>
          </p:nvGraphicFramePr>
          <p:xfrm>
            <a:off x="7696200" y="2133600"/>
            <a:ext cx="1201737" cy="401638"/>
          </p:xfrm>
          <a:graphic>
            <a:graphicData uri="http://schemas.openxmlformats.org/presentationml/2006/ole">
              <p:oleObj spid="_x0000_s647174" name="Equation" r:id="rId9" imgW="939600" imgH="215640" progId="Equation.3">
                <p:embed/>
              </p:oleObj>
            </a:graphicData>
          </a:graphic>
        </p:graphicFrame>
      </p:grpSp>
      <p:cxnSp>
        <p:nvCxnSpPr>
          <p:cNvPr id="26" name="Straight Arrow Connector 25"/>
          <p:cNvCxnSpPr/>
          <p:nvPr/>
        </p:nvCxnSpPr>
        <p:spPr bwMode="auto">
          <a:xfrm flipV="1">
            <a:off x="6477000" y="1371600"/>
            <a:ext cx="10668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553200" y="1600200"/>
            <a:ext cx="1066800" cy="76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9A5032"/>
            </a:solidFill>
            <a:prstDash val="dashDot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6553200" y="1676400"/>
            <a:ext cx="1066800" cy="228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3399"/>
            </a:solidFill>
            <a:prstDash val="dashDot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10045</TotalTime>
  <Words>1313</Words>
  <Application>Microsoft Office PowerPoint</Application>
  <PresentationFormat>On-screen Show (4:3)</PresentationFormat>
  <Paragraphs>227</Paragraphs>
  <Slides>39</Slides>
  <Notes>36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默认设计模板</vt:lpstr>
      <vt:lpstr>Equation</vt:lpstr>
      <vt:lpstr>Microsoft Equation 3.0</vt:lpstr>
      <vt:lpstr>Slide 1</vt:lpstr>
      <vt:lpstr>Slide 2</vt:lpstr>
      <vt:lpstr>Slide 3</vt:lpstr>
      <vt:lpstr>Numerical Results</vt:lpstr>
      <vt:lpstr>Numerical Results</vt:lpstr>
      <vt:lpstr>Shear viscosity vs. bulk viscosity (I)</vt:lpstr>
      <vt:lpstr>Shear viscosity vs. bulk viscosity (II)</vt:lpstr>
      <vt:lpstr>Shear viscosity vs. bulk viscosity (III)</vt:lpstr>
      <vt:lpstr>Viscous v2 suppression: shear and bulk viscosity </vt:lpstr>
      <vt:lpstr>Viscous v2 suppression: shear and bulk viscosity </vt:lpstr>
      <vt:lpstr>Slide 11</vt:lpstr>
      <vt:lpstr>Slide 12</vt:lpstr>
      <vt:lpstr>          Bulk viscous v2 suppression:</vt:lpstr>
      <vt:lpstr>    relaxation time and initialization for      (I)</vt:lpstr>
      <vt:lpstr>    relaxation time and initialization for      (II)</vt:lpstr>
      <vt:lpstr>    relaxation time and initialization for      (III)</vt:lpstr>
      <vt:lpstr>    relaxation time and initialization for</vt:lpstr>
      <vt:lpstr>Slide 18</vt:lpstr>
      <vt:lpstr>        (Practical) upper limits of                     </vt:lpstr>
      <vt:lpstr>        (Practical) upper limits of                     </vt:lpstr>
      <vt:lpstr>        (Practical) upper limits of                     </vt:lpstr>
      <vt:lpstr>        (Practical) upper limits of                     </vt:lpstr>
      <vt:lpstr>        (Practical) upper limits of                     </vt:lpstr>
      <vt:lpstr>        (Practical) upper limits of                     </vt:lpstr>
      <vt:lpstr>        (Practical) upper limits of                     </vt:lpstr>
      <vt:lpstr>        (Practical) upper limits of                     </vt:lpstr>
      <vt:lpstr>        (Practical) upper limits of                     </vt:lpstr>
      <vt:lpstr>        (Practical) upper limits of                     </vt:lpstr>
      <vt:lpstr>        (Practical) upper limits of                     </vt:lpstr>
      <vt:lpstr>        (Practical) upper limits of                     </vt:lpstr>
      <vt:lpstr>Slide 31</vt:lpstr>
      <vt:lpstr>Uncertainties from bulk viscosity </vt:lpstr>
      <vt:lpstr>Uncertainties from bulk viscosity </vt:lpstr>
      <vt:lpstr>Uncertainties from bulk viscosity </vt:lpstr>
      <vt:lpstr>A Short Summary</vt:lpstr>
      <vt:lpstr>Thank You</vt:lpstr>
      <vt:lpstr>EOS</vt:lpstr>
      <vt:lpstr>Viscous hydro in 2+1-dimension</vt:lpstr>
      <vt:lpstr>Entropy Production</vt:lpstr>
    </vt:vector>
  </TitlesOfParts>
  <Company>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ss</dc:creator>
  <cp:lastModifiedBy>ss</cp:lastModifiedBy>
  <cp:revision>719</cp:revision>
  <dcterms:created xsi:type="dcterms:W3CDTF">2008-03-08T21:31:53Z</dcterms:created>
  <dcterms:modified xsi:type="dcterms:W3CDTF">2009-09-16T19:35:41Z</dcterms:modified>
</cp:coreProperties>
</file>